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58"/>
  </p:notesMasterIdLst>
  <p:sldIdLst>
    <p:sldId id="256" r:id="rId2"/>
    <p:sldId id="258" r:id="rId3"/>
    <p:sldId id="353" r:id="rId4"/>
    <p:sldId id="373" r:id="rId5"/>
    <p:sldId id="259" r:id="rId6"/>
    <p:sldId id="400" r:id="rId7"/>
    <p:sldId id="356" r:id="rId8"/>
    <p:sldId id="403" r:id="rId9"/>
    <p:sldId id="372" r:id="rId10"/>
    <p:sldId id="357" r:id="rId11"/>
    <p:sldId id="358" r:id="rId12"/>
    <p:sldId id="371" r:id="rId13"/>
    <p:sldId id="359" r:id="rId14"/>
    <p:sldId id="360" r:id="rId15"/>
    <p:sldId id="407" r:id="rId16"/>
    <p:sldId id="361" r:id="rId17"/>
    <p:sldId id="374" r:id="rId18"/>
    <p:sldId id="368" r:id="rId19"/>
    <p:sldId id="367" r:id="rId20"/>
    <p:sldId id="369" r:id="rId21"/>
    <p:sldId id="376" r:id="rId22"/>
    <p:sldId id="377" r:id="rId23"/>
    <p:sldId id="370" r:id="rId24"/>
    <p:sldId id="375" r:id="rId25"/>
    <p:sldId id="378" r:id="rId26"/>
    <p:sldId id="379" r:id="rId27"/>
    <p:sldId id="380" r:id="rId28"/>
    <p:sldId id="381" r:id="rId29"/>
    <p:sldId id="382" r:id="rId30"/>
    <p:sldId id="406" r:id="rId31"/>
    <p:sldId id="383" r:id="rId32"/>
    <p:sldId id="384" r:id="rId33"/>
    <p:sldId id="414" r:id="rId34"/>
    <p:sldId id="385" r:id="rId35"/>
    <p:sldId id="386" r:id="rId36"/>
    <p:sldId id="387" r:id="rId37"/>
    <p:sldId id="413" r:id="rId38"/>
    <p:sldId id="388" r:id="rId39"/>
    <p:sldId id="389" r:id="rId40"/>
    <p:sldId id="390" r:id="rId41"/>
    <p:sldId id="391" r:id="rId42"/>
    <p:sldId id="397" r:id="rId43"/>
    <p:sldId id="392" r:id="rId44"/>
    <p:sldId id="393" r:id="rId45"/>
    <p:sldId id="405" r:id="rId46"/>
    <p:sldId id="401" r:id="rId47"/>
    <p:sldId id="394" r:id="rId48"/>
    <p:sldId id="408" r:id="rId49"/>
    <p:sldId id="404" r:id="rId50"/>
    <p:sldId id="409" r:id="rId51"/>
    <p:sldId id="410" r:id="rId52"/>
    <p:sldId id="411" r:id="rId53"/>
    <p:sldId id="417" r:id="rId54"/>
    <p:sldId id="412" r:id="rId55"/>
    <p:sldId id="415" r:id="rId56"/>
    <p:sldId id="416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8B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/>
    <p:restoredTop sz="94637"/>
  </p:normalViewPr>
  <p:slideViewPr>
    <p:cSldViewPr snapToGrid="0" snapToObjects="1">
      <p:cViewPr varScale="1">
        <p:scale>
          <a:sx n="93" d="100"/>
          <a:sy n="93" d="100"/>
        </p:scale>
        <p:origin x="21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CFEA9-E08C-B348-90D9-18D31CE704FB}" type="datetimeFigureOut">
              <a:rPr lang="en-US" smtClean="0"/>
              <a:t>9/2/20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ABD8E-3A18-F74A-8BDF-37CC2D6F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34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1343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22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43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05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1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4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2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1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3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5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0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3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6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0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699D-4B7F-464E-97B4-027C0755C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8577" y="965199"/>
            <a:ext cx="10078224" cy="45497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Language Functions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US" sz="4000" dirty="0">
                <a:latin typeface="Cambria" pitchFamily="18" charset="0"/>
              </a:rPr>
              <a:t>Presented by</a:t>
            </a:r>
            <a:br>
              <a:rPr lang="en-US" sz="4000" dirty="0">
                <a:latin typeface="Cambria" pitchFamily="18" charset="0"/>
              </a:rPr>
            </a:br>
            <a:r>
              <a:rPr lang="en-US" sz="4000" b="1" dirty="0"/>
              <a:t> Dr. Nagham Jaafar Majeed</a:t>
            </a:r>
            <a:br>
              <a:rPr lang="en-US" sz="4000" b="1" dirty="0"/>
            </a:br>
            <a:r>
              <a:rPr lang="en-US" sz="4000" dirty="0">
                <a:latin typeface="Cambria" pitchFamily="18" charset="0"/>
              </a:rPr>
              <a:t>College of Basic Education,</a:t>
            </a:r>
            <a:br>
              <a:rPr lang="en-US" sz="4000" dirty="0">
                <a:latin typeface="Cambria" pitchFamily="18" charset="0"/>
              </a:rPr>
            </a:br>
            <a:r>
              <a:rPr lang="en-US" sz="4000" dirty="0">
                <a:latin typeface="Cambria" pitchFamily="18" charset="0"/>
              </a:rPr>
              <a:t>University of </a:t>
            </a:r>
            <a:r>
              <a:rPr lang="en-US" sz="4000" dirty="0" err="1">
                <a:latin typeface="Cambria" pitchFamily="18" charset="0"/>
              </a:rPr>
              <a:t>Diyala</a:t>
            </a:r>
            <a:r>
              <a:rPr lang="en-US" sz="4000" dirty="0">
                <a:latin typeface="Cambria" pitchFamily="18" charset="0"/>
              </a:rPr>
              <a:t> </a:t>
            </a:r>
            <a:br>
              <a:rPr lang="en-US" dirty="0">
                <a:latin typeface="Cambria" pitchFamily="18" charset="0"/>
              </a:rPr>
            </a:br>
            <a:endParaRPr lang="en-US" dirty="0"/>
          </a:p>
        </p:txBody>
      </p:sp>
      <p:pic>
        <p:nvPicPr>
          <p:cNvPr id="7" name="صورة 13" descr="as copy.jpg">
            <a:extLst>
              <a:ext uri="{FF2B5EF4-FFF2-40B4-BE49-F238E27FC236}">
                <a16:creationId xmlns:a16="http://schemas.microsoft.com/office/drawing/2014/main" id="{6650F080-CFF3-D244-AB6C-D73F396653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537" y="1343026"/>
            <a:ext cx="1521439" cy="14369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407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70EF-318D-6A4C-8F28-5096122A7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Request 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أسلوب الطلب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1E433-A030-7147-93B5-D5F07A2D1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921" y="2069502"/>
            <a:ext cx="10820400" cy="402412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Clr>
                <a:schemeClr val="accent1"/>
              </a:buClr>
              <a:buSzPct val="100000"/>
              <a:buNone/>
            </a:pPr>
            <a:r>
              <a:rPr lang="en-US" b="1" dirty="0">
                <a:solidFill>
                  <a:srgbClr val="C00000"/>
                </a:solidFill>
              </a:rPr>
              <a:t>Request Patterns</a:t>
            </a:r>
          </a:p>
          <a:p>
            <a:pPr marL="0" indent="0">
              <a:lnSpc>
                <a:spcPct val="120000"/>
              </a:lnSpc>
              <a:buClr>
                <a:schemeClr val="accent1"/>
              </a:buClr>
              <a:buSzPct val="100000"/>
              <a:buNone/>
            </a:pPr>
            <a:r>
              <a:rPr lang="en-US" b="1" dirty="0"/>
              <a:t>Will/ would/ can/ could </a:t>
            </a:r>
            <a:r>
              <a:rPr lang="en-US" dirty="0"/>
              <a:t>you open the window for me?</a:t>
            </a:r>
          </a:p>
          <a:p>
            <a:pPr marL="0" indent="0">
              <a:lnSpc>
                <a:spcPct val="120000"/>
              </a:lnSpc>
              <a:buClr>
                <a:schemeClr val="accent1"/>
              </a:buClr>
              <a:buSzPct val="100000"/>
              <a:buNone/>
            </a:pPr>
            <a:r>
              <a:rPr lang="en-US" b="1" dirty="0"/>
              <a:t>Would you mind/ do you mind </a:t>
            </a:r>
            <a:r>
              <a:rPr lang="en-US" dirty="0"/>
              <a:t>lending me some money?</a:t>
            </a:r>
          </a:p>
          <a:p>
            <a:pPr marL="0" indent="0">
              <a:lnSpc>
                <a:spcPct val="120000"/>
              </a:lnSpc>
              <a:buClr>
                <a:schemeClr val="accent1"/>
              </a:buClr>
              <a:buSzPct val="100000"/>
              <a:buNone/>
            </a:pPr>
            <a:r>
              <a:rPr lang="en-US" b="1" dirty="0"/>
              <a:t>To accept the request, you can say:</a:t>
            </a:r>
          </a:p>
          <a:p>
            <a:pPr marL="0" indent="0">
              <a:lnSpc>
                <a:spcPct val="120000"/>
              </a:lnSpc>
              <a:buClr>
                <a:schemeClr val="accent1"/>
              </a:buClr>
              <a:buSzPct val="100000"/>
              <a:buNone/>
            </a:pPr>
            <a:r>
              <a:rPr lang="en-US" dirty="0"/>
              <a:t>Certainly</a:t>
            </a:r>
          </a:p>
          <a:p>
            <a:pPr marL="0" indent="0">
              <a:lnSpc>
                <a:spcPct val="120000"/>
              </a:lnSpc>
              <a:buClr>
                <a:schemeClr val="accent1"/>
              </a:buClr>
              <a:buSzPct val="100000"/>
              <a:buNone/>
            </a:pPr>
            <a:r>
              <a:rPr lang="en-US" dirty="0"/>
              <a:t>Sure </a:t>
            </a:r>
          </a:p>
          <a:p>
            <a:pPr marL="0" indent="0">
              <a:lnSpc>
                <a:spcPct val="120000"/>
              </a:lnSpc>
              <a:buClr>
                <a:schemeClr val="accent1"/>
              </a:buClr>
              <a:buSzPct val="100000"/>
              <a:buNone/>
            </a:pPr>
            <a:r>
              <a:rPr lang="en-US" b="1" dirty="0"/>
              <a:t>To refuse the request,  you can say:</a:t>
            </a:r>
          </a:p>
          <a:p>
            <a:pPr marL="0" indent="0">
              <a:lnSpc>
                <a:spcPct val="120000"/>
              </a:lnSpc>
              <a:buClr>
                <a:schemeClr val="accent1"/>
              </a:buClr>
              <a:buSzPct val="100000"/>
              <a:buNone/>
            </a:pPr>
            <a:r>
              <a:rPr lang="en-US" dirty="0"/>
              <a:t>I am sorry, I can’t.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8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E0EBD-7B09-5B4A-8EAA-C51A1BC5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Let’s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6195-EA58-B74F-A8C9-19BBD2929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What would you say in the following situations: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You ask your friend to give you a pen.</a:t>
            </a:r>
          </a:p>
          <a:p>
            <a:r>
              <a:rPr lang="en-US" dirty="0"/>
              <a:t>- </a:t>
            </a:r>
            <a:r>
              <a:rPr lang="en-US" dirty="0">
                <a:solidFill>
                  <a:srgbClr val="0070C0"/>
                </a:solidFill>
              </a:rPr>
              <a:t>Could you give me a pen?</a:t>
            </a:r>
          </a:p>
          <a:p>
            <a:r>
              <a:rPr lang="en-US" dirty="0"/>
              <a:t>You ask  Ali to bring a chair for you.</a:t>
            </a:r>
          </a:p>
          <a:p>
            <a:r>
              <a:rPr lang="en-US" dirty="0"/>
              <a:t>- </a:t>
            </a:r>
            <a:r>
              <a:rPr lang="en-US" dirty="0">
                <a:solidFill>
                  <a:srgbClr val="0070C0"/>
                </a:solidFill>
              </a:rPr>
              <a:t>Would you bring me a chair?</a:t>
            </a:r>
          </a:p>
          <a:p>
            <a:r>
              <a:rPr lang="en-US" dirty="0"/>
              <a:t>Ahmed asks you to give him a ruler,  and you accept.</a:t>
            </a:r>
          </a:p>
          <a:p>
            <a:r>
              <a:rPr lang="en-US" dirty="0">
                <a:solidFill>
                  <a:srgbClr val="0070C0"/>
                </a:solidFill>
              </a:rPr>
              <a:t>-Sure.</a:t>
            </a:r>
          </a:p>
          <a:p>
            <a:r>
              <a:rPr lang="en-US" dirty="0"/>
              <a:t>Layla asks you to close the door, but you refuse.</a:t>
            </a:r>
          </a:p>
          <a:p>
            <a:r>
              <a:rPr lang="en-US" dirty="0">
                <a:solidFill>
                  <a:srgbClr val="0070C0"/>
                </a:solidFill>
              </a:rPr>
              <a:t>- I am sorry, </a:t>
            </a:r>
            <a:r>
              <a:rPr lang="en-US">
                <a:solidFill>
                  <a:srgbClr val="0070C0"/>
                </a:solidFill>
              </a:rPr>
              <a:t>I can’t.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0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F8F7F6-8E73-EA41-B4ED-167420341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09" y="1690256"/>
            <a:ext cx="10945091" cy="44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38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204D2-B970-0042-9A43-5FC1761FF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92082"/>
            <a:ext cx="8610600" cy="1293028"/>
          </a:xfrm>
        </p:spPr>
        <p:txBody>
          <a:bodyPr/>
          <a:lstStyle/>
          <a:p>
            <a:pPr algn="ctr"/>
            <a:r>
              <a:rPr lang="en-US" b="1" cap="none" dirty="0">
                <a:solidFill>
                  <a:schemeClr val="accent2"/>
                </a:solidFill>
              </a:rPr>
              <a:t>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7E314-E25D-8F4F-BEE6-6D5E6FC1C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>
              <a:lnSpc>
                <a:spcPct val="120000"/>
              </a:lnSpc>
              <a:buClr>
                <a:schemeClr val="accent1"/>
              </a:buClr>
              <a:buSzPct val="100000"/>
            </a:pPr>
            <a:r>
              <a:rPr lang="en-US" b="1" dirty="0"/>
              <a:t>Suggestion patterns</a:t>
            </a:r>
          </a:p>
          <a:p>
            <a:pPr rtl="1">
              <a:lnSpc>
                <a:spcPct val="120000"/>
              </a:lnSpc>
              <a:buClr>
                <a:schemeClr val="accent1"/>
              </a:buClr>
              <a:buSzPct val="100000"/>
            </a:pPr>
            <a:r>
              <a:rPr lang="en-US" b="1" dirty="0"/>
              <a:t>Why don’t you/ we </a:t>
            </a:r>
            <a:r>
              <a:rPr lang="en-US" dirty="0"/>
              <a:t>buy a cake?</a:t>
            </a:r>
          </a:p>
          <a:p>
            <a:pPr rtl="1">
              <a:lnSpc>
                <a:spcPct val="120000"/>
              </a:lnSpc>
              <a:buClr>
                <a:schemeClr val="accent1"/>
              </a:buClr>
              <a:buSzPct val="100000"/>
            </a:pPr>
            <a:r>
              <a:rPr lang="en-US" b="1" dirty="0"/>
              <a:t>Let’s </a:t>
            </a:r>
            <a:r>
              <a:rPr lang="en-US" dirty="0"/>
              <a:t>visit the museum?</a:t>
            </a:r>
          </a:p>
          <a:p>
            <a:pPr rtl="1">
              <a:lnSpc>
                <a:spcPct val="120000"/>
              </a:lnSpc>
              <a:buClr>
                <a:schemeClr val="accent1"/>
              </a:buClr>
              <a:buSzPct val="100000"/>
            </a:pPr>
            <a:r>
              <a:rPr lang="en-US" dirty="0"/>
              <a:t>H</a:t>
            </a:r>
            <a:r>
              <a:rPr lang="en-US" b="1" dirty="0"/>
              <a:t>ow/ what about </a:t>
            </a:r>
            <a:r>
              <a:rPr lang="en-US" dirty="0"/>
              <a:t>watchi</a:t>
            </a:r>
            <a:r>
              <a:rPr lang="en-US" b="1" dirty="0"/>
              <a:t>ng</a:t>
            </a:r>
            <a:r>
              <a:rPr lang="en-US" dirty="0"/>
              <a:t> a video?</a:t>
            </a:r>
          </a:p>
          <a:p>
            <a:pPr rtl="1">
              <a:lnSpc>
                <a:spcPct val="120000"/>
              </a:lnSpc>
              <a:buClr>
                <a:schemeClr val="accent1"/>
              </a:buClr>
              <a:buSzPct val="100000"/>
            </a:pPr>
            <a:r>
              <a:rPr lang="en-US" b="1" dirty="0"/>
              <a:t>Let’s not </a:t>
            </a:r>
            <a:r>
              <a:rPr lang="en-US" dirty="0"/>
              <a:t>buy a new car?</a:t>
            </a:r>
          </a:p>
          <a:p>
            <a:pPr rtl="1">
              <a:lnSpc>
                <a:spcPct val="120000"/>
              </a:lnSpc>
              <a:buClr>
                <a:schemeClr val="accent1"/>
              </a:buClr>
              <a:buSzPct val="100000"/>
            </a:pPr>
            <a:r>
              <a:rPr lang="en-US" b="1" dirty="0"/>
              <a:t>If I were you, I’d watch a movie</a:t>
            </a:r>
            <a:endParaRPr lang="en-US" dirty="0"/>
          </a:p>
          <a:p>
            <a:pPr marL="0" indent="0" rtl="1">
              <a:lnSpc>
                <a:spcPct val="120000"/>
              </a:lnSpc>
              <a:buClr>
                <a:schemeClr val="accent1"/>
              </a:buClr>
              <a:buSzPct val="100000"/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45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C350-F638-264D-A340-B565F32F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764373"/>
            <a:ext cx="8915400" cy="1293028"/>
          </a:xfrm>
        </p:spPr>
        <p:txBody>
          <a:bodyPr/>
          <a:lstStyle/>
          <a:p>
            <a:pPr algn="l"/>
            <a:r>
              <a:rPr lang="en-US" b="1" cap="none" dirty="0">
                <a:solidFill>
                  <a:schemeClr val="accent2"/>
                </a:solidFill>
              </a:rPr>
              <a:t>Accepting and refusing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BB1FE-23AA-1144-834E-6ADB36D16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To accept the suggestion </a:t>
            </a:r>
            <a:r>
              <a:rPr lang="ar-SA" b="1" dirty="0"/>
              <a:t>لقبول اقتراح قام به شخص ما نستخدم:      </a:t>
            </a:r>
            <a:endParaRPr lang="en-US" b="1" dirty="0"/>
          </a:p>
          <a:p>
            <a:r>
              <a:rPr lang="en-US" dirty="0"/>
              <a:t>That is a good idea</a:t>
            </a:r>
          </a:p>
          <a:p>
            <a:r>
              <a:rPr lang="en-US" b="1" dirty="0"/>
              <a:t>To refuse the suggestion : </a:t>
            </a:r>
            <a:r>
              <a:rPr lang="ar-SA" b="1" dirty="0"/>
              <a:t>لرفض المقترح نستخدم</a:t>
            </a:r>
          </a:p>
          <a:p>
            <a:r>
              <a:rPr lang="en-US" dirty="0"/>
              <a:t>Maybe some other time.</a:t>
            </a:r>
          </a:p>
          <a:p>
            <a:r>
              <a:rPr lang="en-US" dirty="0"/>
              <a:t>I am bit busy.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4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9D84-385A-BF4B-B7DC-F44649A6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232745"/>
            <a:ext cx="8610600" cy="1293028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 a </a:t>
            </a:r>
            <a:r>
              <a:rPr lang="en-US" b="1" cap="none" dirty="0"/>
              <a:t>question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2D01E-A216-3E40-9CC9-DFB05DE41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A: What shall we do this weekend? </a:t>
            </a:r>
          </a:p>
          <a:p>
            <a:r>
              <a:rPr lang="en-US" dirty="0"/>
              <a:t>B</a:t>
            </a:r>
            <a:r>
              <a:rPr lang="en-US" dirty="0">
                <a:solidFill>
                  <a:srgbClr val="C00000"/>
                </a:solidFill>
              </a:rPr>
              <a:t>: Why don't we go on a picnic? </a:t>
            </a:r>
          </a:p>
          <a:p>
            <a:endParaRPr lang="en-US" dirty="0"/>
          </a:p>
          <a:p>
            <a:r>
              <a:rPr lang="en-US" dirty="0"/>
              <a:t>(A) To welcome</a:t>
            </a:r>
            <a:r>
              <a:rPr lang="ar-SA" dirty="0"/>
              <a:t> للترحيب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(B) To praise</a:t>
            </a:r>
            <a:r>
              <a:rPr lang="ar-SA" dirty="0"/>
              <a:t> للمدح  </a:t>
            </a:r>
          </a:p>
          <a:p>
            <a:endParaRPr lang="en-US" dirty="0"/>
          </a:p>
          <a:p>
            <a:r>
              <a:rPr lang="en-US" dirty="0"/>
              <a:t> (C) To suggest </a:t>
            </a:r>
            <a:r>
              <a:rPr lang="ar-SA" dirty="0"/>
              <a:t> للاقتراح </a:t>
            </a:r>
          </a:p>
          <a:p>
            <a:endParaRPr lang="en-US" dirty="0"/>
          </a:p>
          <a:p>
            <a:r>
              <a:rPr lang="en-US" dirty="0"/>
              <a:t>(D) To advise </a:t>
            </a:r>
            <a:r>
              <a:rPr lang="ar-SA" dirty="0"/>
              <a:t> للنصيحة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8ACA18-01F7-9D44-9676-74DC6E67159D}"/>
              </a:ext>
            </a:extLst>
          </p:cNvPr>
          <p:cNvSpPr/>
          <p:nvPr/>
        </p:nvSpPr>
        <p:spPr>
          <a:xfrm flipH="1" flipV="1">
            <a:off x="685800" y="4808816"/>
            <a:ext cx="3785191" cy="68048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605C-CA59-D649-8F12-1892B399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3" y="778227"/>
            <a:ext cx="8610600" cy="1293028"/>
          </a:xfrm>
        </p:spPr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6F9BB-3125-564B-910F-E41D69CC5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01090"/>
            <a:ext cx="10820400" cy="441759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What would you say in these situations:</a:t>
            </a:r>
          </a:p>
          <a:p>
            <a:r>
              <a:rPr lang="en-US" b="1" dirty="0"/>
              <a:t>You suggest to go to the zoo.</a:t>
            </a:r>
          </a:p>
          <a:p>
            <a:r>
              <a:rPr lang="en-US" dirty="0">
                <a:solidFill>
                  <a:srgbClr val="0070C0"/>
                </a:solidFill>
              </a:rPr>
              <a:t>Let’s go to the zoo. </a:t>
            </a:r>
          </a:p>
          <a:p>
            <a:r>
              <a:rPr lang="en-US" b="1" dirty="0"/>
              <a:t>You suggest that your friends play basketball</a:t>
            </a:r>
          </a:p>
          <a:p>
            <a:r>
              <a:rPr lang="en-US" dirty="0">
                <a:solidFill>
                  <a:srgbClr val="0070C0"/>
                </a:solidFill>
              </a:rPr>
              <a:t>- Why don’t we play basketball?</a:t>
            </a:r>
          </a:p>
          <a:p>
            <a:r>
              <a:rPr lang="en-US" b="1" dirty="0"/>
              <a:t>Your friend suggests visiting pyramids, and you accept</a:t>
            </a:r>
          </a:p>
          <a:p>
            <a:r>
              <a:rPr lang="en-US" dirty="0"/>
              <a:t>- </a:t>
            </a:r>
            <a:r>
              <a:rPr lang="en-US" dirty="0">
                <a:solidFill>
                  <a:srgbClr val="0070C0"/>
                </a:solidFill>
              </a:rPr>
              <a:t>That’s a good idea.</a:t>
            </a:r>
          </a:p>
          <a:p>
            <a:r>
              <a:rPr lang="en-US" b="1" dirty="0"/>
              <a:t>Mai suggests to eating a pie, but you refuse</a:t>
            </a:r>
          </a:p>
          <a:p>
            <a:r>
              <a:rPr lang="en-US" dirty="0">
                <a:solidFill>
                  <a:srgbClr val="0070C0"/>
                </a:solidFill>
              </a:rPr>
              <a:t>- Maybe some other time.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5418E3-7DF6-584C-BD97-91187131F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273" y="1634836"/>
            <a:ext cx="10030691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22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06B0-CB40-214B-B49E-E57DAA67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1"/>
            <a:r>
              <a:rPr lang="en-US" b="1" cap="none" dirty="0">
                <a:solidFill>
                  <a:srgbClr val="FF0000"/>
                </a:solidFill>
              </a:rPr>
              <a:t>Asking for Permission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911DE-28CE-5A47-B4C0-199D6DCEE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Asking for permission patterns:</a:t>
            </a:r>
          </a:p>
          <a:p>
            <a:r>
              <a:rPr lang="en-US" dirty="0"/>
              <a:t>Would you mind if I close the window?</a:t>
            </a:r>
          </a:p>
          <a:p>
            <a:r>
              <a:rPr lang="en-US" dirty="0"/>
              <a:t>Do you mind if I leave the school early?</a:t>
            </a:r>
          </a:p>
          <a:p>
            <a:r>
              <a:rPr lang="en-US" dirty="0"/>
              <a:t>Can/ could/ may/ might I watch the match?</a:t>
            </a:r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25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A718-5837-3046-A814-D10EF010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901532"/>
            <a:ext cx="10716491" cy="1293028"/>
          </a:xfrm>
        </p:spPr>
        <p:txBody>
          <a:bodyPr>
            <a:normAutofit fontScale="90000"/>
          </a:bodyPr>
          <a:lstStyle/>
          <a:p>
            <a:pPr algn="ctr"/>
            <a:br>
              <a:rPr lang="ar-SA" b="1" dirty="0"/>
            </a:br>
            <a:br>
              <a:rPr lang="ar-SA" b="1" dirty="0"/>
            </a:br>
            <a:r>
              <a:rPr lang="en-US" b="1" dirty="0"/>
              <a:t>T</a:t>
            </a:r>
            <a:r>
              <a:rPr lang="en-US" b="1" cap="none" dirty="0"/>
              <a:t>o</a:t>
            </a:r>
            <a:r>
              <a:rPr lang="en-US" b="1" dirty="0"/>
              <a:t> </a:t>
            </a:r>
            <a:r>
              <a:rPr lang="en-US" b="1" cap="none" dirty="0"/>
              <a:t>agree</a:t>
            </a:r>
            <a:r>
              <a:rPr lang="en-US" b="1" dirty="0"/>
              <a:t> </a:t>
            </a:r>
            <a:r>
              <a:rPr lang="en-US" b="1" cap="none" dirty="0"/>
              <a:t>giving someone permission to do something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C4090-3F2D-E446-91D7-B42BFC3B3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41665"/>
            <a:ext cx="10820400" cy="4024125"/>
          </a:xfrm>
        </p:spPr>
        <p:txBody>
          <a:bodyPr/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endParaRPr lang="ar-SA" dirty="0"/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Yes, that’s okay.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Of course.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Certainly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Yes, you may.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Yes, you can. </a:t>
            </a:r>
          </a:p>
        </p:txBody>
      </p:sp>
    </p:spTree>
    <p:extLst>
      <p:ext uri="{BB962C8B-B14F-4D97-AF65-F5344CB8AC3E}">
        <p14:creationId xmlns:p14="http://schemas.microsoft.com/office/powerpoint/2010/main" val="12055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81200" y="0"/>
            <a:ext cx="7467600" cy="1700808"/>
          </a:xfrm>
        </p:spPr>
        <p:txBody>
          <a:bodyPr>
            <a:normAutofit fontScale="90000"/>
          </a:bodyPr>
          <a:lstStyle/>
          <a:p>
            <a:pPr algn="ctr"/>
            <a:br>
              <a:rPr lang="ar-IQ" sz="4800" b="1" dirty="0">
                <a:solidFill>
                  <a:srgbClr val="FFFF00"/>
                </a:solidFill>
              </a:rPr>
            </a:br>
            <a:br>
              <a:rPr lang="en-US" sz="4800" b="1" dirty="0">
                <a:solidFill>
                  <a:srgbClr val="FFFF00"/>
                </a:solidFill>
              </a:rPr>
            </a:b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Language Functions</a:t>
            </a:r>
            <a:br>
              <a:rPr lang="en-US" sz="4800" b="1" dirty="0">
                <a:solidFill>
                  <a:srgbClr val="FFFF00"/>
                </a:solidFill>
              </a:rPr>
            </a:br>
            <a:endParaRPr lang="ar-SA" sz="4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81200" y="1962918"/>
            <a:ext cx="8075240" cy="1826122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dirty="0"/>
              <a:t>------------------------------------------------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ctr" rtl="0">
              <a:buNone/>
            </a:pPr>
            <a:r>
              <a:rPr lang="ar-SA" sz="2800" b="1" dirty="0"/>
              <a:t>الوظائف اللغوية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96206" y="5373216"/>
            <a:ext cx="1247685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en-US" sz="3200" b="1" dirty="0">
                <a:solidFill>
                  <a:schemeClr val="tx1"/>
                </a:solidFill>
              </a:rPr>
              <a:t>Offer</a:t>
            </a:r>
            <a:endParaRPr lang="ar-IQ" sz="32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412389" y="5373216"/>
            <a:ext cx="1746447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Request</a:t>
            </a:r>
            <a:endParaRPr lang="ar-IQ" sz="2800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227334" y="5373216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Suggestion</a:t>
            </a:r>
            <a:endParaRPr lang="ar-IQ" sz="2000" b="1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181120" y="5373216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permission</a:t>
            </a:r>
            <a:endParaRPr lang="ar-IQ" sz="2400" b="1" dirty="0">
              <a:solidFill>
                <a:schemeClr val="tx1"/>
              </a:solidFill>
            </a:endParaRPr>
          </a:p>
        </p:txBody>
      </p:sp>
      <p:pic>
        <p:nvPicPr>
          <p:cNvPr id="9" name="صورة 8" descr="19665jsoftjco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3872" y="3861048"/>
            <a:ext cx="2232248" cy="1250058"/>
          </a:xfrm>
          <a:prstGeom prst="rect">
            <a:avLst/>
          </a:prstGeom>
        </p:spPr>
      </p:pic>
      <p:sp>
        <p:nvSpPr>
          <p:cNvPr id="10" name="مستطيل مستدير الزوايا 6">
            <a:extLst>
              <a:ext uri="{FF2B5EF4-FFF2-40B4-BE49-F238E27FC236}">
                <a16:creationId xmlns:a16="http://schemas.microsoft.com/office/drawing/2014/main" id="{93423423-559E-034F-986C-B6E0BE38201D}"/>
              </a:ext>
            </a:extLst>
          </p:cNvPr>
          <p:cNvSpPr/>
          <p:nvPr/>
        </p:nvSpPr>
        <p:spPr>
          <a:xfrm>
            <a:off x="7176120" y="5373216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Thanking people 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6">
            <a:extLst>
              <a:ext uri="{FF2B5EF4-FFF2-40B4-BE49-F238E27FC236}">
                <a16:creationId xmlns:a16="http://schemas.microsoft.com/office/drawing/2014/main" id="{093E2D7B-E980-F841-9378-063A545A464F}"/>
              </a:ext>
            </a:extLst>
          </p:cNvPr>
          <p:cNvSpPr/>
          <p:nvPr/>
        </p:nvSpPr>
        <p:spPr>
          <a:xfrm>
            <a:off x="9171120" y="5373216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Apology</a:t>
            </a:r>
            <a:endParaRPr lang="ar-IQ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03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B60A1-C05B-6F42-99F9-42F1D422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82" y="1429392"/>
            <a:ext cx="9476509" cy="1293028"/>
          </a:xfrm>
        </p:spPr>
        <p:txBody>
          <a:bodyPr/>
          <a:lstStyle/>
          <a:p>
            <a:pPr algn="l"/>
            <a:r>
              <a:rPr lang="en-US" b="1" dirty="0"/>
              <a:t>T</a:t>
            </a:r>
            <a:r>
              <a:rPr lang="en-US" b="1" cap="none" dirty="0"/>
              <a:t>o</a:t>
            </a:r>
            <a:r>
              <a:rPr lang="en-US" b="1" dirty="0"/>
              <a:t> </a:t>
            </a:r>
            <a:r>
              <a:rPr lang="en-US" b="1" cap="none" dirty="0"/>
              <a:t>refuse</a:t>
            </a:r>
            <a:r>
              <a:rPr lang="en-US" b="1" dirty="0"/>
              <a:t> </a:t>
            </a:r>
            <a:r>
              <a:rPr lang="en-US" b="1" cap="none" dirty="0"/>
              <a:t>giving someone permission to do something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E6A3D-DF70-EC47-BCA7-EDFD0279F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26327"/>
            <a:ext cx="10820400" cy="339235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 am sorry, you can’t.</a:t>
            </a:r>
          </a:p>
        </p:txBody>
      </p:sp>
    </p:spTree>
    <p:extLst>
      <p:ext uri="{BB962C8B-B14F-4D97-AF65-F5344CB8AC3E}">
        <p14:creationId xmlns:p14="http://schemas.microsoft.com/office/powerpoint/2010/main" val="1286542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794BA2-02BC-3E46-906D-56619F10C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401"/>
          <a:stretch/>
        </p:blipFill>
        <p:spPr>
          <a:xfrm>
            <a:off x="2327563" y="3069431"/>
            <a:ext cx="6761019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01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8357D2-B76D-954E-8A63-AFD05936B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309" y="1565564"/>
            <a:ext cx="8340436" cy="452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71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5721-EEBD-E145-BBDC-21705AA5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Let’s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D3B98-8AED-E240-8CD5-4A65E2314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</a:t>
            </a:r>
            <a:r>
              <a:rPr lang="ar-SA" b="1" dirty="0"/>
              <a:t> </a:t>
            </a:r>
            <a:r>
              <a:rPr lang="en-US" b="1" dirty="0"/>
              <a:t> would you say in these situations:</a:t>
            </a:r>
          </a:p>
          <a:p>
            <a:r>
              <a:rPr lang="en-US" b="1" dirty="0"/>
              <a:t>You ask your teacher to answer the question.</a:t>
            </a:r>
          </a:p>
          <a:p>
            <a:r>
              <a:rPr lang="en-US" dirty="0"/>
              <a:t>- May I answer the question?</a:t>
            </a:r>
          </a:p>
          <a:p>
            <a:r>
              <a:rPr lang="en-US" b="1" dirty="0"/>
              <a:t>You ask your mother to use her phone.</a:t>
            </a:r>
          </a:p>
          <a:p>
            <a:r>
              <a:rPr lang="en-US" dirty="0"/>
              <a:t>-Could I use your phone?</a:t>
            </a:r>
          </a:p>
          <a:p>
            <a:r>
              <a:rPr lang="en-US" b="1" i="1" dirty="0"/>
              <a:t>Ali asks you to go home, and you agree.</a:t>
            </a:r>
            <a:endParaRPr lang="en-US" b="1" dirty="0"/>
          </a:p>
          <a:p>
            <a:r>
              <a:rPr lang="en-US" dirty="0"/>
              <a:t>- Yes, You can go home.</a:t>
            </a:r>
          </a:p>
          <a:p>
            <a:r>
              <a:rPr lang="en-US" b="1" dirty="0"/>
              <a:t>Mai asks to use the phone, but you refuse.</a:t>
            </a:r>
          </a:p>
          <a:p>
            <a:r>
              <a:rPr lang="en-US" dirty="0"/>
              <a:t>- You cannot use the phone.</a:t>
            </a:r>
          </a:p>
        </p:txBody>
      </p:sp>
    </p:spTree>
    <p:extLst>
      <p:ext uri="{BB962C8B-B14F-4D97-AF65-F5344CB8AC3E}">
        <p14:creationId xmlns:p14="http://schemas.microsoft.com/office/powerpoint/2010/main" val="4022553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E181-AAA1-7040-A92A-233401C1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</a:t>
            </a:r>
            <a:r>
              <a:rPr lang="en-US" cap="none" dirty="0"/>
              <a:t>hanking People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ED372C-2D05-1C49-8780-E4BBD1063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417" y="2660073"/>
            <a:ext cx="6719455" cy="34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44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918698-12F1-7947-A54F-DA1917A69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291" y="2272146"/>
            <a:ext cx="9906000" cy="41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31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39FC3-4832-CE46-977C-5E1E719D1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</a:t>
            </a:r>
            <a:r>
              <a:rPr lang="en-US" cap="none" dirty="0"/>
              <a:t>hanking People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11D8D-DA81-814E-8AEB-6E8DF59E7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Thank you</a:t>
            </a:r>
          </a:p>
          <a:p>
            <a:r>
              <a:rPr lang="en-US" b="1" dirty="0"/>
              <a:t>Thanks</a:t>
            </a:r>
          </a:p>
          <a:p>
            <a:r>
              <a:rPr lang="en-US" b="1" dirty="0"/>
              <a:t>I am grateful for you</a:t>
            </a:r>
          </a:p>
          <a:p>
            <a:r>
              <a:rPr lang="en-US" b="1" dirty="0"/>
              <a:t>To reply for someone who thanks you, you can say:</a:t>
            </a:r>
          </a:p>
          <a:p>
            <a:r>
              <a:rPr lang="en-US" b="1" dirty="0"/>
              <a:t>You are welcome.</a:t>
            </a:r>
          </a:p>
          <a:p>
            <a:r>
              <a:rPr lang="en-US" b="1" dirty="0"/>
              <a:t>It’s nothing. </a:t>
            </a:r>
          </a:p>
        </p:txBody>
      </p:sp>
    </p:spTree>
    <p:extLst>
      <p:ext uri="{BB962C8B-B14F-4D97-AF65-F5344CB8AC3E}">
        <p14:creationId xmlns:p14="http://schemas.microsoft.com/office/powerpoint/2010/main" val="1556932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B8E109-8F92-FF45-AEDD-CE5F776AF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33" t="22961" r="13353" b="19652"/>
          <a:stretch/>
        </p:blipFill>
        <p:spPr>
          <a:xfrm>
            <a:off x="2521528" y="2085111"/>
            <a:ext cx="7654636" cy="365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23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86D1-FE36-D84F-B868-251806FC2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07FC6-14D3-7846-954D-80F15E8A2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sorry</a:t>
            </a:r>
          </a:p>
          <a:p>
            <a:r>
              <a:rPr lang="en-US" dirty="0"/>
              <a:t>I apologize for + v-</a:t>
            </a:r>
            <a:r>
              <a:rPr lang="en-US" dirty="0" err="1"/>
              <a:t>ing</a:t>
            </a:r>
            <a:endParaRPr lang="en-US" dirty="0"/>
          </a:p>
          <a:p>
            <a:r>
              <a:rPr lang="en-US" dirty="0"/>
              <a:t>E.g., I apologize for breaking your glasses.</a:t>
            </a:r>
          </a:p>
          <a:p>
            <a:r>
              <a:rPr lang="en-US" b="1" dirty="0"/>
              <a:t>To accept apology, you can say:</a:t>
            </a:r>
          </a:p>
          <a:p>
            <a:r>
              <a:rPr lang="en-US" dirty="0"/>
              <a:t>That’s all right.</a:t>
            </a:r>
          </a:p>
          <a:p>
            <a:r>
              <a:rPr lang="en-US" dirty="0"/>
              <a:t>Don’t worry.</a:t>
            </a:r>
          </a:p>
          <a:p>
            <a:r>
              <a:rPr lang="en-US" dirty="0"/>
              <a:t>That’s okay.</a:t>
            </a:r>
          </a:p>
          <a:p>
            <a:r>
              <a:rPr lang="en-US" dirty="0"/>
              <a:t>Not at all.</a:t>
            </a:r>
          </a:p>
        </p:txBody>
      </p:sp>
    </p:spTree>
    <p:extLst>
      <p:ext uri="{BB962C8B-B14F-4D97-AF65-F5344CB8AC3E}">
        <p14:creationId xmlns:p14="http://schemas.microsoft.com/office/powerpoint/2010/main" val="6703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2D4D-67A8-0046-82A6-4ADFB970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/>
              <a:t>Let’s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32D8F-C499-DD4E-822E-306DBB438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would you say in these situations:</a:t>
            </a:r>
          </a:p>
          <a:p>
            <a:r>
              <a:rPr lang="en-US" b="1" dirty="0"/>
              <a:t>You dropped the vase, you apologize.</a:t>
            </a:r>
          </a:p>
          <a:p>
            <a:r>
              <a:rPr lang="en-US" dirty="0"/>
              <a:t>-I am sorry for dropping the vase.</a:t>
            </a:r>
          </a:p>
          <a:p>
            <a:r>
              <a:rPr lang="en-US" b="1" dirty="0"/>
              <a:t>You came to school late, and you apologize.</a:t>
            </a:r>
          </a:p>
          <a:p>
            <a:r>
              <a:rPr lang="en-US" dirty="0"/>
              <a:t>- I apologize for being late.</a:t>
            </a:r>
          </a:p>
          <a:p>
            <a:r>
              <a:rPr lang="en-US" b="1" dirty="0"/>
              <a:t>Ali apologize for cutting your bag, and you reply.</a:t>
            </a:r>
          </a:p>
          <a:p>
            <a:r>
              <a:rPr lang="en-US" dirty="0"/>
              <a:t>-Don’t worry.</a:t>
            </a:r>
          </a:p>
        </p:txBody>
      </p:sp>
    </p:spTree>
    <p:extLst>
      <p:ext uri="{BB962C8B-B14F-4D97-AF65-F5344CB8AC3E}">
        <p14:creationId xmlns:p14="http://schemas.microsoft.com/office/powerpoint/2010/main" val="376699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81200" y="0"/>
            <a:ext cx="7467600" cy="1700808"/>
          </a:xfrm>
        </p:spPr>
        <p:txBody>
          <a:bodyPr>
            <a:normAutofit fontScale="90000"/>
          </a:bodyPr>
          <a:lstStyle/>
          <a:p>
            <a:pPr algn="ctr"/>
            <a:br>
              <a:rPr lang="ar-IQ" sz="4800" b="1" dirty="0">
                <a:solidFill>
                  <a:srgbClr val="FFFF00"/>
                </a:solidFill>
              </a:rPr>
            </a:br>
            <a:br>
              <a:rPr lang="en-US" sz="4800" b="1" dirty="0">
                <a:solidFill>
                  <a:srgbClr val="FFFF00"/>
                </a:solidFill>
              </a:rPr>
            </a:b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Language Functions</a:t>
            </a:r>
            <a:br>
              <a:rPr lang="en-US" sz="4800" b="1" dirty="0">
                <a:solidFill>
                  <a:srgbClr val="FFFF00"/>
                </a:solidFill>
              </a:rPr>
            </a:br>
            <a:endParaRPr lang="ar-SA" sz="4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81200" y="1962918"/>
            <a:ext cx="8075240" cy="1826122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dirty="0"/>
              <a:t>------------------------------------------------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ctr" rtl="0">
              <a:buNone/>
            </a:pPr>
            <a:r>
              <a:rPr lang="ar-SA" sz="2800" b="1" dirty="0"/>
              <a:t>الوظائف اللغوية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0" y="5373216"/>
            <a:ext cx="1343891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r>
              <a:rPr lang="en-US" b="1" dirty="0">
                <a:solidFill>
                  <a:schemeClr val="tx1"/>
                </a:solidFill>
              </a:rPr>
              <a:t>invitation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412389" y="5373216"/>
            <a:ext cx="1538629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Introducing people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019516" y="5373216"/>
            <a:ext cx="1538629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Advice </a:t>
            </a:r>
            <a:endParaRPr lang="ar-IQ" sz="2000" b="1" dirty="0">
              <a:solidFill>
                <a:schemeClr val="tx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680937" y="5373216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Good wishes</a:t>
            </a:r>
            <a:endParaRPr lang="ar-IQ" sz="2000" b="1" dirty="0">
              <a:solidFill>
                <a:schemeClr val="tx1"/>
              </a:solidFill>
            </a:endParaRPr>
          </a:p>
        </p:txBody>
      </p:sp>
      <p:pic>
        <p:nvPicPr>
          <p:cNvPr id="9" name="صورة 8" descr="19665jsoftjco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3872" y="3861048"/>
            <a:ext cx="2232248" cy="1250058"/>
          </a:xfrm>
          <a:prstGeom prst="rect">
            <a:avLst/>
          </a:prstGeom>
        </p:spPr>
      </p:pic>
      <p:sp>
        <p:nvSpPr>
          <p:cNvPr id="10" name="مستطيل مستدير الزوايا 6">
            <a:extLst>
              <a:ext uri="{FF2B5EF4-FFF2-40B4-BE49-F238E27FC236}">
                <a16:creationId xmlns:a16="http://schemas.microsoft.com/office/drawing/2014/main" id="{93423423-559E-034F-986C-B6E0BE38201D}"/>
              </a:ext>
            </a:extLst>
          </p:cNvPr>
          <p:cNvSpPr/>
          <p:nvPr/>
        </p:nvSpPr>
        <p:spPr>
          <a:xfrm>
            <a:off x="6633839" y="5373216"/>
            <a:ext cx="136023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Greeting people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11" name="مستطيل مستدير الزوايا 6">
            <a:extLst>
              <a:ext uri="{FF2B5EF4-FFF2-40B4-BE49-F238E27FC236}">
                <a16:creationId xmlns:a16="http://schemas.microsoft.com/office/drawing/2014/main" id="{093E2D7B-E980-F841-9378-063A545A464F}"/>
              </a:ext>
            </a:extLst>
          </p:cNvPr>
          <p:cNvSpPr/>
          <p:nvPr/>
        </p:nvSpPr>
        <p:spPr>
          <a:xfrm>
            <a:off x="8074767" y="5373216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Congratulating people</a:t>
            </a:r>
            <a:endParaRPr lang="ar-IQ" sz="1600" b="1" dirty="0">
              <a:solidFill>
                <a:schemeClr val="tx1"/>
              </a:solidFill>
            </a:endParaRPr>
          </a:p>
        </p:txBody>
      </p:sp>
      <p:sp>
        <p:nvSpPr>
          <p:cNvPr id="12" name="مستطيل مستدير الزوايا 6">
            <a:extLst>
              <a:ext uri="{FF2B5EF4-FFF2-40B4-BE49-F238E27FC236}">
                <a16:creationId xmlns:a16="http://schemas.microsoft.com/office/drawing/2014/main" id="{9E2685CE-896B-FA4E-9852-4540AE16BCC9}"/>
              </a:ext>
            </a:extLst>
          </p:cNvPr>
          <p:cNvSpPr/>
          <p:nvPr/>
        </p:nvSpPr>
        <p:spPr>
          <a:xfrm>
            <a:off x="10027669" y="5373216"/>
            <a:ext cx="187220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Condolence/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consolation</a:t>
            </a:r>
            <a:endParaRPr lang="ar-IQ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19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F9378-A4B2-AF48-8647-1DB44A82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8610600" cy="12930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038B8-867B-D54E-9F58-4FE939CF2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 I apologize for breaking your glasses.</a:t>
            </a:r>
          </a:p>
          <a:p>
            <a:r>
              <a:rPr lang="en-US" dirty="0"/>
              <a:t>Don’t worry.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A) To apologize </a:t>
            </a:r>
            <a:r>
              <a:rPr lang="ar-SA" b="1" dirty="0"/>
              <a:t>ليعتذر </a:t>
            </a:r>
            <a:endParaRPr lang="en-US" dirty="0"/>
          </a:p>
          <a:p>
            <a:r>
              <a:rPr lang="en-US" dirty="0"/>
              <a:t>(B) To wish</a:t>
            </a:r>
            <a:r>
              <a:rPr lang="ar-SA" dirty="0"/>
              <a:t> ليتمنى </a:t>
            </a:r>
            <a:endParaRPr lang="en-US" dirty="0"/>
          </a:p>
          <a:p>
            <a:r>
              <a:rPr lang="en-US" dirty="0"/>
              <a:t> (C) To blame  </a:t>
            </a:r>
            <a:r>
              <a:rPr lang="ar-SA" dirty="0"/>
              <a:t>ليلوم </a:t>
            </a:r>
            <a:endParaRPr lang="en-US" dirty="0"/>
          </a:p>
          <a:p>
            <a:r>
              <a:rPr lang="en-US" dirty="0"/>
              <a:t>(D) To forgive </a:t>
            </a:r>
            <a:r>
              <a:rPr lang="ar-SA" dirty="0"/>
              <a:t>ليعفو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67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0D476-9915-5148-9C93-5253C0660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1532"/>
            <a:ext cx="8610600" cy="1293028"/>
          </a:xfrm>
        </p:spPr>
        <p:txBody>
          <a:bodyPr/>
          <a:lstStyle/>
          <a:p>
            <a:pPr algn="ctr"/>
            <a:r>
              <a:rPr lang="en-US" b="1" cap="none" dirty="0">
                <a:solidFill>
                  <a:srgbClr val="C00000"/>
                </a:solidFill>
              </a:rPr>
              <a:t>Invitation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9DD9D-4DE8-8544-8726-0B223825A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You are welcome to visit us the next summer.</a:t>
            </a:r>
          </a:p>
          <a:p>
            <a:r>
              <a:rPr lang="en-US" b="1" dirty="0"/>
              <a:t>Why don’t you come and have lunch with me next weekend?</a:t>
            </a:r>
          </a:p>
          <a:p>
            <a:r>
              <a:rPr lang="en-US" b="1" dirty="0"/>
              <a:t>To accept the invitation,  you can say:</a:t>
            </a:r>
          </a:p>
          <a:p>
            <a:r>
              <a:rPr lang="en-US" dirty="0"/>
              <a:t>That’s a good idea.</a:t>
            </a:r>
          </a:p>
          <a:p>
            <a:r>
              <a:rPr lang="en-US" dirty="0"/>
              <a:t>Yes. I'd love to. </a:t>
            </a:r>
          </a:p>
          <a:p>
            <a:r>
              <a:rPr lang="en-US" b="1" dirty="0"/>
              <a:t>To refuse the invitation, you can say:</a:t>
            </a:r>
          </a:p>
          <a:p>
            <a:r>
              <a:rPr lang="en-US" dirty="0"/>
              <a:t>I am sorry I can’t.</a:t>
            </a:r>
          </a:p>
          <a:p>
            <a:r>
              <a:rPr lang="en-US" dirty="0"/>
              <a:t>I am busy.</a:t>
            </a:r>
          </a:p>
        </p:txBody>
      </p:sp>
    </p:spTree>
    <p:extLst>
      <p:ext uri="{BB962C8B-B14F-4D97-AF65-F5344CB8AC3E}">
        <p14:creationId xmlns:p14="http://schemas.microsoft.com/office/powerpoint/2010/main" val="3452527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C1E6A-0432-2D47-A1B3-3015621EA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cap="none" dirty="0">
                <a:solidFill>
                  <a:srgbClr val="C00000"/>
                </a:solidFill>
              </a:rPr>
              <a:t>Let’s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0C473-2C38-8C4F-9A83-C1E2116D6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900" b="1" dirty="0"/>
              <a:t>What would you say in these situations: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r>
              <a:rPr lang="en-US" b="1" dirty="0"/>
              <a:t>You invite </a:t>
            </a:r>
            <a:r>
              <a:rPr lang="en-US" b="1" dirty="0" err="1"/>
              <a:t>Suha</a:t>
            </a:r>
            <a:r>
              <a:rPr lang="en-US" b="1" dirty="0"/>
              <a:t> to drink coffee with you.</a:t>
            </a:r>
          </a:p>
          <a:p>
            <a:r>
              <a:rPr lang="en-US" b="1" dirty="0">
                <a:solidFill>
                  <a:srgbClr val="0070C0"/>
                </a:solidFill>
              </a:rPr>
              <a:t>-Would you like to drink coffee with me?</a:t>
            </a:r>
          </a:p>
          <a:p>
            <a:r>
              <a:rPr lang="en-US" b="1" dirty="0"/>
              <a:t>Ali invites you to visit him, and you accept.</a:t>
            </a:r>
          </a:p>
          <a:p>
            <a:r>
              <a:rPr lang="en-US" b="1" dirty="0">
                <a:solidFill>
                  <a:srgbClr val="0070C0"/>
                </a:solidFill>
              </a:rPr>
              <a:t>-Yes, I would love to.</a:t>
            </a:r>
          </a:p>
          <a:p>
            <a:r>
              <a:rPr lang="en-US" b="1" dirty="0"/>
              <a:t>Ali invites you to visit him, but you refuse.</a:t>
            </a:r>
          </a:p>
          <a:p>
            <a:r>
              <a:rPr lang="en-US" b="1" dirty="0">
                <a:solidFill>
                  <a:srgbClr val="0070C0"/>
                </a:solidFill>
              </a:rPr>
              <a:t>I am sorry.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6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2E590-B3D2-0247-AC88-31ADDB8D1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Will you come to my party tomorrow ? </a:t>
            </a:r>
          </a:p>
          <a:p>
            <a:r>
              <a:rPr lang="en-US" dirty="0"/>
              <a:t>Yes. I'd love to. </a:t>
            </a:r>
          </a:p>
          <a:p>
            <a:r>
              <a:rPr lang="en-US" dirty="0"/>
              <a:t>To request</a:t>
            </a:r>
          </a:p>
          <a:p>
            <a:r>
              <a:rPr lang="en-US" b="1" dirty="0"/>
              <a:t>To invite</a:t>
            </a:r>
          </a:p>
          <a:p>
            <a:r>
              <a:rPr lang="en-US" dirty="0"/>
              <a:t>To suggest</a:t>
            </a:r>
          </a:p>
          <a:p>
            <a:r>
              <a:rPr lang="en-US" dirty="0"/>
              <a:t>To offer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5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7F41F-D10B-E34E-AA8F-1C0316E31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64" y="792082"/>
            <a:ext cx="8610600" cy="1293028"/>
          </a:xfrm>
        </p:spPr>
        <p:txBody>
          <a:bodyPr/>
          <a:lstStyle/>
          <a:p>
            <a:pPr algn="ctr"/>
            <a:r>
              <a:rPr lang="en-US" b="1" cap="none" dirty="0">
                <a:solidFill>
                  <a:srgbClr val="0070C0"/>
                </a:solidFill>
              </a:rPr>
              <a:t>Introducing People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D807F-039F-FC4E-BE19-6C6022057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my friend Ali.   This is Mai.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Practice: what would you say in these situations:</a:t>
            </a:r>
          </a:p>
          <a:p>
            <a:pPr marL="0" indent="0">
              <a:buNone/>
            </a:pPr>
            <a:r>
              <a:rPr lang="en-US" dirty="0"/>
              <a:t>You introduce Doctor Ahmed to you brother, `Ali.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>
                <a:solidFill>
                  <a:srgbClr val="0070C0"/>
                </a:solidFill>
              </a:rPr>
              <a:t>Ali, this is Dr. Ahmed.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Dr. Ahmed, this is my brother.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714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047AE-A577-154A-A403-1F8F04744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91" y="901532"/>
            <a:ext cx="8610600" cy="1293028"/>
          </a:xfrm>
        </p:spPr>
        <p:txBody>
          <a:bodyPr/>
          <a:lstStyle/>
          <a:p>
            <a:pPr algn="ctr"/>
            <a:r>
              <a:rPr lang="en-US" b="1" cap="none" dirty="0">
                <a:solidFill>
                  <a:srgbClr val="C00000"/>
                </a:solidFill>
              </a:rPr>
              <a:t>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E25B7-6D23-704E-A367-C1541D93E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If I were you, I would look for a better job.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I advise you to be careful.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You should/ought to/ had better not speak in the classroom.</a:t>
            </a:r>
          </a:p>
          <a:p>
            <a:r>
              <a:rPr lang="en-US" i="1" dirty="0"/>
              <a:t>You had better make changes before you take a new job. </a:t>
            </a:r>
            <a:endParaRPr lang="en-US" dirty="0"/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71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FAAD-A751-0340-9BA7-242FDB28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Let’s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C251B-45CE-D64A-97FB-F6B8A24DB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What would you say in these situations:</a:t>
            </a:r>
          </a:p>
          <a:p>
            <a:pPr marL="0" indent="0">
              <a:buNone/>
            </a:pPr>
            <a:endParaRPr lang="en-US" sz="3200" b="1" dirty="0"/>
          </a:p>
          <a:p>
            <a:r>
              <a:rPr lang="en-US" b="1" dirty="0"/>
              <a:t>- You advise your friend to write his homework every day.</a:t>
            </a:r>
          </a:p>
          <a:p>
            <a:r>
              <a:rPr lang="en-US" b="1" dirty="0"/>
              <a:t>- </a:t>
            </a:r>
            <a:r>
              <a:rPr lang="en-US" b="1" dirty="0">
                <a:solidFill>
                  <a:srgbClr val="002060"/>
                </a:solidFill>
              </a:rPr>
              <a:t>You should write your homework every day.</a:t>
            </a:r>
          </a:p>
          <a:p>
            <a:r>
              <a:rPr lang="en-US" b="1" dirty="0"/>
              <a:t>You advise your friend not to make a mess.</a:t>
            </a:r>
          </a:p>
          <a:p>
            <a:r>
              <a:rPr lang="en-US" b="1" dirty="0">
                <a:solidFill>
                  <a:srgbClr val="002060"/>
                </a:solidFill>
              </a:rPr>
              <a:t>- You had better not make a mess.</a:t>
            </a:r>
          </a:p>
        </p:txBody>
      </p:sp>
    </p:spTree>
    <p:extLst>
      <p:ext uri="{BB962C8B-B14F-4D97-AF65-F5344CB8AC3E}">
        <p14:creationId xmlns:p14="http://schemas.microsoft.com/office/powerpoint/2010/main" val="1926619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C15F-AC97-494D-8401-CF9A87FF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673" y="736664"/>
            <a:ext cx="8610600" cy="1293028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104E-50DF-6E4F-B1F3-D82882CEB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: I don't think I will do the exam again, I got 80?</a:t>
            </a:r>
            <a:br>
              <a:rPr lang="en-US" dirty="0"/>
            </a:br>
            <a:r>
              <a:rPr lang="en-US" dirty="0"/>
              <a:t>B : </a:t>
            </a:r>
            <a:r>
              <a:rPr lang="en-US" dirty="0">
                <a:solidFill>
                  <a:srgbClr val="C00000"/>
                </a:solidFill>
              </a:rPr>
              <a:t>Well, if I were you, I'd take it again to improve my score. 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(A) to offer </a:t>
            </a:r>
          </a:p>
          <a:p>
            <a:r>
              <a:rPr lang="en-US" dirty="0"/>
              <a:t>(B) to urge </a:t>
            </a:r>
          </a:p>
          <a:p>
            <a:r>
              <a:rPr lang="en-US" b="1" dirty="0"/>
              <a:t>(C) to advise </a:t>
            </a:r>
            <a:endParaRPr lang="en-US" dirty="0"/>
          </a:p>
          <a:p>
            <a:r>
              <a:rPr lang="en-US" dirty="0"/>
              <a:t>(D) to threaten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23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2E2A7-004E-D944-80F3-61289DDF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cap="none" dirty="0">
                <a:solidFill>
                  <a:srgbClr val="C00000"/>
                </a:solidFill>
              </a:rPr>
              <a:t>Good Wishes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5BEE0-3312-B745-B6CD-CAF2B8D18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luck.</a:t>
            </a:r>
          </a:p>
          <a:p>
            <a:r>
              <a:rPr lang="en-US" dirty="0"/>
              <a:t>Good luck with your exam/ job.</a:t>
            </a:r>
          </a:p>
          <a:p>
            <a:r>
              <a:rPr lang="en-US" dirty="0"/>
              <a:t>Happy new year.</a:t>
            </a:r>
          </a:p>
          <a:p>
            <a:r>
              <a:rPr lang="en-US" dirty="0"/>
              <a:t>Happy birthday.</a:t>
            </a:r>
          </a:p>
          <a:p>
            <a:r>
              <a:rPr lang="en-US" dirty="0"/>
              <a:t>Happy anniversary.</a:t>
            </a:r>
          </a:p>
          <a:p>
            <a:r>
              <a:rPr lang="en-US" dirty="0"/>
              <a:t>Have a good time.</a:t>
            </a:r>
          </a:p>
          <a:p>
            <a:r>
              <a:rPr lang="en-US" dirty="0"/>
              <a:t>Enjoy yourself/ yourselves.</a:t>
            </a:r>
          </a:p>
          <a:p>
            <a:r>
              <a:rPr lang="en-US" dirty="0"/>
              <a:t>Thank you/ thanks.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51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1CEE9-0950-CF42-AE7F-556E3174C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39315"/>
            <a:ext cx="8610600" cy="1293028"/>
          </a:xfrm>
        </p:spPr>
        <p:txBody>
          <a:bodyPr/>
          <a:lstStyle/>
          <a:p>
            <a:pPr algn="l"/>
            <a:r>
              <a:rPr lang="en-US" dirty="0">
                <a:highlight>
                  <a:srgbClr val="FFFF00"/>
                </a:highlight>
              </a:rPr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17D79-7922-5E42-BEF2-A255AF8C6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you say in these situations: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Your friend will take a math's test.</a:t>
            </a:r>
          </a:p>
          <a:p>
            <a:r>
              <a:rPr lang="en-US" dirty="0"/>
              <a:t>-</a:t>
            </a:r>
          </a:p>
          <a:p>
            <a:r>
              <a:rPr lang="en-US" dirty="0"/>
              <a:t>Ali is travelling to Egypt. You wish thar he spends nice time.</a:t>
            </a:r>
          </a:p>
          <a:p>
            <a:r>
              <a:rPr lang="en-US" dirty="0"/>
              <a:t>-</a:t>
            </a:r>
          </a:p>
          <a:p>
            <a:r>
              <a:rPr lang="en-US" dirty="0"/>
              <a:t>Ali met you and said, happy new year.</a:t>
            </a:r>
          </a:p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53975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E95BE2-52B1-1345-9570-5E4C0F67C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636" y="2452256"/>
            <a:ext cx="8506691" cy="272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38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D7DE-230C-0441-93F8-0857D28DE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901532"/>
            <a:ext cx="86106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Greeting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A33CF-1176-B246-9831-6806EDDE5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Hello</a:t>
            </a:r>
          </a:p>
          <a:p>
            <a:r>
              <a:rPr lang="en-US" dirty="0"/>
              <a:t>Good morning</a:t>
            </a:r>
          </a:p>
          <a:p>
            <a:r>
              <a:rPr lang="en-US" dirty="0"/>
              <a:t>Good evening</a:t>
            </a:r>
          </a:p>
          <a:p>
            <a:r>
              <a:rPr lang="en-US" dirty="0"/>
              <a:t>Good night</a:t>
            </a:r>
          </a:p>
          <a:p>
            <a:r>
              <a:rPr lang="en-US" dirty="0"/>
              <a:t>Good-bye</a:t>
            </a:r>
          </a:p>
          <a:p>
            <a:r>
              <a:rPr lang="en-US" dirty="0"/>
              <a:t>How do you do</a:t>
            </a:r>
          </a:p>
          <a:p>
            <a:r>
              <a:rPr lang="en-US" dirty="0"/>
              <a:t>Nice to meet you</a:t>
            </a:r>
          </a:p>
          <a:p>
            <a:r>
              <a:rPr lang="en-US" dirty="0"/>
              <a:t>Welcome to Iraq.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2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63DC-AE5A-0C4A-B7AA-228CFABF6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188A5-40C4-2648-8015-43012CB90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you say in these situations:</a:t>
            </a:r>
          </a:p>
          <a:p>
            <a:r>
              <a:rPr lang="en-US" dirty="0"/>
              <a:t>You met your friend in the morning.</a:t>
            </a:r>
          </a:p>
          <a:p>
            <a:r>
              <a:rPr lang="en-US" dirty="0"/>
              <a:t>-</a:t>
            </a:r>
          </a:p>
          <a:p>
            <a:r>
              <a:rPr lang="en-US" dirty="0"/>
              <a:t>You met a tourist who visits Iraq for the first time.</a:t>
            </a:r>
          </a:p>
          <a:p>
            <a:r>
              <a:rPr lang="en-US" dirty="0"/>
              <a:t>-</a:t>
            </a:r>
          </a:p>
          <a:p>
            <a:r>
              <a:rPr lang="en-US" dirty="0"/>
              <a:t>You met Mai at night.</a:t>
            </a:r>
          </a:p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762594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88E4-1FBF-9F47-99F2-EF5CDD97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" dirty="0">
                <a:solidFill>
                  <a:srgbClr val="C00000"/>
                </a:solidFill>
              </a:rPr>
              <a:t>الوداع </a:t>
            </a:r>
            <a:r>
              <a:rPr lang="en-US" cap="none" dirty="0">
                <a:solidFill>
                  <a:srgbClr val="C00000"/>
                </a:solidFill>
              </a:rPr>
              <a:t>Good bye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EE609-F0A7-8D4F-9B26-187DEF42C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Bye</a:t>
            </a:r>
          </a:p>
          <a:p>
            <a:r>
              <a:rPr lang="en-US" dirty="0"/>
              <a:t>- See you (later, soon)</a:t>
            </a:r>
          </a:p>
          <a:p>
            <a:r>
              <a:rPr lang="en-US" dirty="0"/>
              <a:t>- See you tomorrow</a:t>
            </a:r>
          </a:p>
          <a:p>
            <a:r>
              <a:rPr lang="en-US" dirty="0"/>
              <a:t>- I have to go now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54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8758E-1CBB-6649-A070-658B80AF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b="1" cap="none" dirty="0">
                <a:solidFill>
                  <a:srgbClr val="C00000"/>
                </a:solidFill>
              </a:rPr>
              <a:t>Congratulating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C361E-4289-F24F-B4FB-85C097C16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Congratulations</a:t>
            </a:r>
          </a:p>
          <a:p>
            <a:r>
              <a:rPr lang="en-US" dirty="0"/>
              <a:t>I congratulate you on ------.</a:t>
            </a:r>
          </a:p>
          <a:p>
            <a:r>
              <a:rPr lang="en-US" dirty="0"/>
              <a:t>I congratulate you on succeeding in your exams.</a:t>
            </a:r>
          </a:p>
          <a:p>
            <a:r>
              <a:rPr lang="en-US" dirty="0"/>
              <a:t>Practice:</a:t>
            </a:r>
          </a:p>
          <a:p>
            <a:r>
              <a:rPr lang="en-US" dirty="0"/>
              <a:t>What would you say in this situation:</a:t>
            </a:r>
          </a:p>
          <a:p>
            <a:r>
              <a:rPr lang="en-US" dirty="0"/>
              <a:t>Ali got the gold medal in the running race.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61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05AA-B9DA-9F46-9FD1-522FB2D8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Condolence/ consolation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D154A-99D8-904E-A426-308680A01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very sorry to  hear that.</a:t>
            </a:r>
          </a:p>
          <a:p>
            <a:r>
              <a:rPr lang="en-US" dirty="0"/>
              <a:t>I am very sorry to hear of your failure in the exams.</a:t>
            </a:r>
          </a:p>
          <a:p>
            <a:r>
              <a:rPr lang="en-US" dirty="0"/>
              <a:t>I am very sorry to hear that your brother made an accident.</a:t>
            </a:r>
          </a:p>
          <a:p>
            <a:r>
              <a:rPr lang="en-US" dirty="0"/>
              <a:t>What would you say in these situations:</a:t>
            </a:r>
          </a:p>
          <a:p>
            <a:r>
              <a:rPr lang="en-US" dirty="0"/>
              <a:t>Ali has lost his money.</a:t>
            </a:r>
          </a:p>
          <a:p>
            <a:r>
              <a:rPr lang="en-US" dirty="0"/>
              <a:t>- I am very sorry to hear that.</a:t>
            </a:r>
          </a:p>
          <a:p>
            <a:r>
              <a:rPr lang="en-US" dirty="0"/>
              <a:t>Mai’s brother died.</a:t>
            </a:r>
          </a:p>
          <a:p>
            <a:r>
              <a:rPr lang="en-US" dirty="0"/>
              <a:t>- Sorry for your loss.</a:t>
            </a:r>
          </a:p>
        </p:txBody>
      </p:sp>
    </p:spTree>
    <p:extLst>
      <p:ext uri="{BB962C8B-B14F-4D97-AF65-F5344CB8AC3E}">
        <p14:creationId xmlns:p14="http://schemas.microsoft.com/office/powerpoint/2010/main" val="375943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25FE-1074-9347-949A-3F44C3912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FC8F0-FD89-FE4D-97E5-711A12297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 has lost his money.</a:t>
            </a:r>
          </a:p>
          <a:p>
            <a:r>
              <a:rPr lang="en-US" dirty="0"/>
              <a:t>- </a:t>
            </a:r>
            <a:r>
              <a:rPr lang="en-US" dirty="0">
                <a:solidFill>
                  <a:srgbClr val="C00000"/>
                </a:solidFill>
              </a:rPr>
              <a:t>I am sorry to hear that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ar-SA" dirty="0"/>
          </a:p>
          <a:p>
            <a:r>
              <a:rPr lang="en-US" dirty="0"/>
              <a:t>(A) to scold </a:t>
            </a:r>
          </a:p>
          <a:p>
            <a:r>
              <a:rPr lang="en-US" b="1" dirty="0"/>
              <a:t>(B) to</a:t>
            </a:r>
            <a:r>
              <a:rPr lang="ar-SA" b="1" dirty="0"/>
              <a:t> </a:t>
            </a:r>
            <a:r>
              <a:rPr lang="en-US" b="1" dirty="0"/>
              <a:t>console </a:t>
            </a:r>
            <a:endParaRPr lang="en-US" dirty="0"/>
          </a:p>
          <a:p>
            <a:r>
              <a:rPr lang="en-US" dirty="0"/>
              <a:t>(C) to</a:t>
            </a:r>
            <a:r>
              <a:rPr lang="ar-SA" dirty="0"/>
              <a:t> </a:t>
            </a:r>
            <a:r>
              <a:rPr lang="en-US" dirty="0"/>
              <a:t>defend </a:t>
            </a:r>
          </a:p>
          <a:p>
            <a:r>
              <a:rPr lang="en-US" dirty="0"/>
              <a:t>(D) to agree</a:t>
            </a:r>
            <a:br>
              <a:rPr lang="en-US" dirty="0"/>
            </a:br>
            <a:endParaRPr lang="en-US" dirty="0"/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477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E74D5-C40A-4947-9DEE-45B8C6351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console :</a:t>
            </a:r>
            <a:r>
              <a:rPr lang="ar-SA" dirty="0"/>
              <a:t> يواسي</a:t>
            </a:r>
            <a:endParaRPr lang="en-US" dirty="0"/>
          </a:p>
          <a:p>
            <a:endParaRPr lang="en-US" dirty="0"/>
          </a:p>
          <a:p>
            <a:r>
              <a:rPr lang="en-US" dirty="0"/>
              <a:t>To condole: </a:t>
            </a:r>
            <a:r>
              <a:rPr lang="ar-SA" dirty="0"/>
              <a:t>يعزي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62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E832C-8750-8B48-AAB2-F2105F7BB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cap="none" dirty="0"/>
              <a:t>Agreeing and disagreeing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590D1-E996-C442-A75A-4DB312834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Ali is a good player</a:t>
            </a:r>
          </a:p>
          <a:p>
            <a:r>
              <a:rPr lang="en-US" b="1" dirty="0">
                <a:solidFill>
                  <a:srgbClr val="0070C0"/>
                </a:solidFill>
              </a:rPr>
              <a:t>I quit agree with you</a:t>
            </a:r>
          </a:p>
          <a:p>
            <a:r>
              <a:rPr lang="en-US" b="1" dirty="0">
                <a:solidFill>
                  <a:srgbClr val="0070C0"/>
                </a:solidFill>
              </a:rPr>
              <a:t>I am afraid I disagree with you.</a:t>
            </a:r>
          </a:p>
          <a:p>
            <a:r>
              <a:rPr lang="en-US" b="1" dirty="0"/>
              <a:t>Practice: what would you say in these situations</a:t>
            </a:r>
          </a:p>
          <a:p>
            <a:r>
              <a:rPr lang="en-US" b="1" dirty="0"/>
              <a:t>Ali thinks that the Iraqi teachers are excellent, and you agree with him.</a:t>
            </a:r>
          </a:p>
          <a:p>
            <a:r>
              <a:rPr lang="en-US" b="1" dirty="0">
                <a:solidFill>
                  <a:srgbClr val="0070C0"/>
                </a:solidFill>
              </a:rPr>
              <a:t>- I agree </a:t>
            </a:r>
            <a:r>
              <a:rPr lang="en-US" b="1" dirty="0"/>
              <a:t>.</a:t>
            </a:r>
          </a:p>
          <a:p>
            <a:r>
              <a:rPr lang="en-US" b="1" dirty="0"/>
              <a:t>Mai says that the exam was so easy but you disagree with her.</a:t>
            </a:r>
          </a:p>
          <a:p>
            <a:r>
              <a:rPr lang="en-US" b="1" dirty="0">
                <a:solidFill>
                  <a:srgbClr val="0070C0"/>
                </a:solidFill>
              </a:rPr>
              <a:t>I am afraid I disagree with you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997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7D604-7324-B34B-B6CF-6A1486500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 is a good player</a:t>
            </a:r>
          </a:p>
          <a:p>
            <a:r>
              <a:rPr lang="en-US" dirty="0">
                <a:solidFill>
                  <a:srgbClr val="C00000"/>
                </a:solidFill>
              </a:rPr>
              <a:t>I totally agree with you.</a:t>
            </a:r>
          </a:p>
          <a:p>
            <a:r>
              <a:rPr lang="en-US" dirty="0"/>
              <a:t>(A) To warn</a:t>
            </a:r>
          </a:p>
          <a:p>
            <a:r>
              <a:rPr lang="en-US" dirty="0"/>
              <a:t>(B) To regret </a:t>
            </a:r>
          </a:p>
          <a:p>
            <a:r>
              <a:rPr lang="en-US" b="1" dirty="0"/>
              <a:t>(C) To agree</a:t>
            </a:r>
          </a:p>
          <a:p>
            <a:r>
              <a:rPr lang="en-US" b="1" dirty="0"/>
              <a:t> </a:t>
            </a:r>
            <a:r>
              <a:rPr lang="en-US" dirty="0"/>
              <a:t>(D) To apologize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249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FBF94-5A2B-E84D-8F12-A0BA2C71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1"/>
            <a:r>
              <a:rPr lang="en-US" b="1" cap="none" dirty="0"/>
              <a:t>To Express Disappointment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303ED-FD86-6F4A-9194-E29FD7278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Mother: Well, how did it go? </a:t>
            </a:r>
          </a:p>
          <a:p>
            <a:r>
              <a:rPr lang="en-US" dirty="0">
                <a:solidFill>
                  <a:srgbClr val="C00000"/>
                </a:solidFill>
              </a:rPr>
              <a:t>Son: I got only 60%</a:t>
            </a:r>
            <a:r>
              <a:rPr lang="ar-SA" dirty="0">
                <a:solidFill>
                  <a:srgbClr val="C00000"/>
                </a:solidFill>
              </a:rPr>
              <a:t>  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b="1" dirty="0"/>
              <a:t>) to express disappointment</a:t>
            </a:r>
            <a:endParaRPr lang="ar-SA" b="1" dirty="0"/>
          </a:p>
          <a:p>
            <a:pPr marL="0" indent="0">
              <a:buNone/>
            </a:pPr>
            <a:r>
              <a:rPr lang="en-US" dirty="0"/>
              <a:t>(B) to express dislike</a:t>
            </a:r>
            <a:br>
              <a:rPr lang="en-US" dirty="0"/>
            </a:br>
            <a:r>
              <a:rPr lang="en-US" dirty="0"/>
              <a:t>(C) to</a:t>
            </a:r>
            <a:r>
              <a:rPr lang="ar-SA" dirty="0"/>
              <a:t> </a:t>
            </a:r>
            <a:r>
              <a:rPr lang="en-US" dirty="0"/>
              <a:t>express wishes</a:t>
            </a:r>
            <a:br>
              <a:rPr lang="en-US" dirty="0"/>
            </a:br>
            <a:r>
              <a:rPr lang="en-US" dirty="0"/>
              <a:t>(D) to express regret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2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35926" y="764373"/>
            <a:ext cx="8070273" cy="1293028"/>
          </a:xfrm>
        </p:spPr>
        <p:txBody>
          <a:bodyPr>
            <a:normAutofit/>
          </a:bodyPr>
          <a:lstStyle/>
          <a:p>
            <a:pPr algn="l"/>
            <a:r>
              <a:rPr lang="ar-SA" sz="4800" b="1" dirty="0">
                <a:solidFill>
                  <a:srgbClr val="C00000"/>
                </a:solidFill>
              </a:rPr>
              <a:t>العرض </a:t>
            </a:r>
            <a:r>
              <a:rPr lang="en-US" sz="4800" b="1" dirty="0">
                <a:solidFill>
                  <a:srgbClr val="C00000"/>
                </a:solidFill>
              </a:rPr>
              <a:t>: o</a:t>
            </a:r>
            <a:r>
              <a:rPr lang="en-US" sz="4400" b="1" cap="none" dirty="0">
                <a:solidFill>
                  <a:srgbClr val="C00000"/>
                </a:solidFill>
              </a:rPr>
              <a:t>ffer</a:t>
            </a:r>
            <a:endParaRPr lang="ar-SA" sz="48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0" y="2252546"/>
            <a:ext cx="9144000" cy="43448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600" dirty="0"/>
          </a:p>
          <a:p>
            <a:pPr>
              <a:buNone/>
            </a:pPr>
            <a:r>
              <a:rPr lang="ar-SA" sz="4000" dirty="0"/>
              <a:t>يستخدم هذا الاسلوب عندما نعرض على شخص ما ان نفعل له شيء او نعطيه شيء او نقدم له خدمة</a:t>
            </a:r>
          </a:p>
          <a:p>
            <a:pPr>
              <a:buNone/>
            </a:pPr>
            <a:r>
              <a:rPr lang="en-US" sz="4000" b="1" dirty="0">
                <a:solidFill>
                  <a:srgbClr val="C00000"/>
                </a:solidFill>
              </a:rPr>
              <a:t>Offer Patterns</a:t>
            </a:r>
          </a:p>
          <a:p>
            <a:r>
              <a:rPr lang="en-US" dirty="0"/>
              <a:t>Shall I open the door?</a:t>
            </a:r>
          </a:p>
          <a:p>
            <a:r>
              <a:rPr lang="en-US" dirty="0"/>
              <a:t>May I bring you some coffee?</a:t>
            </a:r>
          </a:p>
          <a:p>
            <a:r>
              <a:rPr lang="en-US" dirty="0"/>
              <a:t>Can I help you?</a:t>
            </a:r>
          </a:p>
          <a:p>
            <a:r>
              <a:rPr lang="en-US" dirty="0"/>
              <a:t>May I offer you something to drink?</a:t>
            </a:r>
          </a:p>
          <a:p>
            <a:r>
              <a:rPr lang="en-US" dirty="0"/>
              <a:t>May I help you with this?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endParaRPr lang="ar-SA" sz="3000" dirty="0"/>
          </a:p>
          <a:p>
            <a:pPr>
              <a:buNone/>
            </a:pP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2026336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D5B61-A4A4-FE4A-BC1E-8EB6A994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BDEEA-E9FB-554C-BC04-090701CD8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: I need someone to move this table to another place</a:t>
            </a:r>
          </a:p>
          <a:p>
            <a:r>
              <a:rPr lang="en-US" dirty="0">
                <a:solidFill>
                  <a:srgbClr val="C00000"/>
                </a:solidFill>
              </a:rPr>
              <a:t>B: sir, I can do it</a:t>
            </a:r>
            <a:r>
              <a:rPr lang="en-US" dirty="0"/>
              <a:t>. </a:t>
            </a:r>
          </a:p>
          <a:p>
            <a:r>
              <a:rPr lang="en-US" dirty="0"/>
              <a:t>(A)to accept</a:t>
            </a:r>
            <a:br>
              <a:rPr lang="en-US" dirty="0"/>
            </a:br>
            <a:r>
              <a:rPr lang="en-US" dirty="0"/>
              <a:t>(B) to agree</a:t>
            </a:r>
            <a:br>
              <a:rPr lang="en-US" dirty="0"/>
            </a:br>
            <a:r>
              <a:rPr lang="en-US" dirty="0"/>
              <a:t>(C) to confirm</a:t>
            </a:r>
          </a:p>
          <a:p>
            <a:r>
              <a:rPr lang="en-US" b="1" dirty="0"/>
              <a:t>D) to volunteer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1328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0347C-444D-2748-BB6A-E6273E76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encouragement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82110-1C0B-D541-BE29-3E5A9B91C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third tome and I couldn’t pass the driving test.</a:t>
            </a:r>
          </a:p>
          <a:p>
            <a:r>
              <a:rPr lang="en-US" dirty="0"/>
              <a:t>Come on ! You can make it if you try.</a:t>
            </a:r>
          </a:p>
          <a:p>
            <a:br>
              <a:rPr lang="en-US" dirty="0"/>
            </a:br>
            <a:r>
              <a:rPr lang="en-US" dirty="0"/>
              <a:t>(A) to support </a:t>
            </a:r>
          </a:p>
          <a:p>
            <a:r>
              <a:rPr lang="en-US" b="1" dirty="0"/>
              <a:t>(B) to encourage </a:t>
            </a:r>
            <a:endParaRPr lang="en-US" dirty="0"/>
          </a:p>
          <a:p>
            <a:r>
              <a:rPr lang="en-US" dirty="0"/>
              <a:t>(C) to order </a:t>
            </a:r>
          </a:p>
          <a:p>
            <a:r>
              <a:rPr lang="en-US" dirty="0"/>
              <a:t>(D) to express admiration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831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9C49E-1BE2-D445-999C-2CBEBBD7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Acceptance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E1E2A-2357-E446-A05C-157C60E36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Shall I make cake for your birthday party ?</a:t>
            </a:r>
          </a:p>
          <a:p>
            <a:r>
              <a:rPr lang="en-US" dirty="0">
                <a:solidFill>
                  <a:srgbClr val="C00000"/>
                </a:solidFill>
              </a:rPr>
              <a:t> Oh, that will be great ! </a:t>
            </a:r>
          </a:p>
          <a:p>
            <a:r>
              <a:rPr lang="en-US" dirty="0"/>
              <a:t>(A) to express admiration</a:t>
            </a:r>
          </a:p>
          <a:p>
            <a:r>
              <a:rPr lang="en-US" dirty="0"/>
              <a:t> (B) to express gratitude</a:t>
            </a:r>
          </a:p>
          <a:p>
            <a:r>
              <a:rPr lang="en-US" dirty="0"/>
              <a:t> (C) to compliment</a:t>
            </a:r>
          </a:p>
          <a:p>
            <a:r>
              <a:rPr lang="en-US" b="1" dirty="0"/>
              <a:t>(D) to accept 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359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9DDB-EDD0-DB4B-A3A5-A363709B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B36A9-52E6-0C4F-AE62-A5C60B7F3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Does 10 </a:t>
            </a:r>
            <a:r>
              <a:rPr lang="en-US" dirty="0" err="1"/>
              <a:t>a.m</a:t>
            </a:r>
            <a:r>
              <a:rPr lang="en-US" dirty="0"/>
              <a:t> work for you? </a:t>
            </a:r>
          </a:p>
          <a:p>
            <a:r>
              <a:rPr lang="en-US" dirty="0">
                <a:solidFill>
                  <a:srgbClr val="C00000"/>
                </a:solidFill>
              </a:rPr>
              <a:t>Ok. It works, see you then. </a:t>
            </a:r>
          </a:p>
          <a:p>
            <a:r>
              <a:rPr lang="en-US" dirty="0"/>
              <a:t>(A) to inform</a:t>
            </a:r>
          </a:p>
          <a:p>
            <a:r>
              <a:rPr lang="en-US" dirty="0"/>
              <a:t> (B) to instruct</a:t>
            </a:r>
          </a:p>
          <a:p>
            <a:r>
              <a:rPr lang="en-US" dirty="0"/>
              <a:t> (C) to confirm</a:t>
            </a:r>
          </a:p>
          <a:p>
            <a:r>
              <a:rPr lang="en-US" b="1" dirty="0"/>
              <a:t> (D) to accept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103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05D3-5352-314B-A8B9-177F915A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none" dirty="0">
                <a:solidFill>
                  <a:srgbClr val="C00000"/>
                </a:solidFill>
              </a:rPr>
              <a:t>Accusation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07F99-6E9B-6140-9E9B-812BB5A13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You stole my purse, didn't you ? </a:t>
            </a:r>
          </a:p>
          <a:p>
            <a:r>
              <a:rPr lang="en-US" dirty="0"/>
              <a:t>No, I did not.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A) to accuse </a:t>
            </a:r>
            <a:endParaRPr lang="en-US" dirty="0"/>
          </a:p>
          <a:p>
            <a:r>
              <a:rPr lang="en-US" dirty="0"/>
              <a:t>(B) to ask</a:t>
            </a:r>
          </a:p>
          <a:p>
            <a:r>
              <a:rPr lang="en-US" dirty="0"/>
              <a:t>(C) to announce </a:t>
            </a:r>
          </a:p>
          <a:p>
            <a:r>
              <a:rPr lang="en-US" dirty="0"/>
              <a:t>(D) to blame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252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FA71-3926-4846-8360-843272964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219" y="1041464"/>
            <a:ext cx="8610600" cy="1293028"/>
          </a:xfrm>
        </p:spPr>
        <p:txBody>
          <a:bodyPr/>
          <a:lstStyle/>
          <a:p>
            <a:pPr algn="ctr"/>
            <a:r>
              <a:rPr lang="en-US" b="1" cap="none" dirty="0">
                <a:solidFill>
                  <a:srgbClr val="C00000"/>
                </a:solidFill>
              </a:rPr>
              <a:t>Comparison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25D80-54FF-0D43-962B-3E217910B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You are more beautiful than your sister.</a:t>
            </a:r>
          </a:p>
          <a:p>
            <a:r>
              <a:rPr lang="en-US" dirty="0"/>
              <a:t>(A) to condemn </a:t>
            </a:r>
          </a:p>
          <a:p>
            <a:r>
              <a:rPr lang="en-US" dirty="0"/>
              <a:t>(B) to praise </a:t>
            </a:r>
          </a:p>
          <a:p>
            <a:r>
              <a:rPr lang="en-US" b="1" dirty="0"/>
              <a:t>(C) to compare </a:t>
            </a:r>
            <a:endParaRPr lang="en-US" dirty="0"/>
          </a:p>
          <a:p>
            <a:r>
              <a:rPr lang="en-US" dirty="0"/>
              <a:t>(D) to confirm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192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D7A3-D608-A942-847C-5D6B2963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100" y="888833"/>
            <a:ext cx="8610600" cy="1293028"/>
          </a:xfrm>
        </p:spPr>
        <p:txBody>
          <a:bodyPr/>
          <a:lstStyle/>
          <a:p>
            <a:pPr algn="ctr"/>
            <a:r>
              <a:rPr lang="en-US" b="1" dirty="0"/>
              <a:t>satisfaction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9BAEC-ED8B-BF41-AFA7-ECCE12A1F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you do on the test ?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Better than I expected. 70% </a:t>
            </a:r>
          </a:p>
          <a:p>
            <a:r>
              <a:rPr lang="en-US" dirty="0"/>
              <a:t>(A) to praise</a:t>
            </a:r>
            <a:br>
              <a:rPr lang="en-US" dirty="0"/>
            </a:br>
            <a:r>
              <a:rPr lang="en-US" dirty="0"/>
              <a:t>(B) to congratulate </a:t>
            </a:r>
          </a:p>
          <a:p>
            <a:r>
              <a:rPr lang="en-US" dirty="0"/>
              <a:t>(c)To express dissatisfaction </a:t>
            </a:r>
          </a:p>
          <a:p>
            <a:r>
              <a:rPr lang="en-US" b="1" dirty="0"/>
              <a:t>(D) To express satisfaction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3" name="Picture 1" descr="page76image20541440">
            <a:extLst>
              <a:ext uri="{FF2B5EF4-FFF2-40B4-BE49-F238E27FC236}">
                <a16:creationId xmlns:a16="http://schemas.microsoft.com/office/drawing/2014/main" id="{99D151E7-A00E-F849-A57E-DB640B3FF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18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age76image20544128">
            <a:extLst>
              <a:ext uri="{FF2B5EF4-FFF2-40B4-BE49-F238E27FC236}">
                <a16:creationId xmlns:a16="http://schemas.microsoft.com/office/drawing/2014/main" id="{9C5E2EA4-25CB-7A41-832E-C3CCB89A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18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76image20545088">
            <a:extLst>
              <a:ext uri="{FF2B5EF4-FFF2-40B4-BE49-F238E27FC236}">
                <a16:creationId xmlns:a16="http://schemas.microsoft.com/office/drawing/2014/main" id="{62E4E6DE-0EBD-494C-A66F-069838976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18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ge76image20530880">
            <a:extLst>
              <a:ext uri="{FF2B5EF4-FFF2-40B4-BE49-F238E27FC236}">
                <a16:creationId xmlns:a16="http://schemas.microsoft.com/office/drawing/2014/main" id="{B6F444FC-A22B-C747-836B-91C985CD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9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page76image20540096">
            <a:extLst>
              <a:ext uri="{FF2B5EF4-FFF2-40B4-BE49-F238E27FC236}">
                <a16:creationId xmlns:a16="http://schemas.microsoft.com/office/drawing/2014/main" id="{CA9E4AAE-ED38-ED4F-975C-6BE0FB618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1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ge76image20541440">
            <a:extLst>
              <a:ext uri="{FF2B5EF4-FFF2-40B4-BE49-F238E27FC236}">
                <a16:creationId xmlns:a16="http://schemas.microsoft.com/office/drawing/2014/main" id="{0EDFE63A-560B-2942-9CB1-9405E70ED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18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page76image20544128">
            <a:extLst>
              <a:ext uri="{FF2B5EF4-FFF2-40B4-BE49-F238E27FC236}">
                <a16:creationId xmlns:a16="http://schemas.microsoft.com/office/drawing/2014/main" id="{4434343D-8949-7E4C-B2C5-FE8E96242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18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age76image20545088">
            <a:extLst>
              <a:ext uri="{FF2B5EF4-FFF2-40B4-BE49-F238E27FC236}">
                <a16:creationId xmlns:a16="http://schemas.microsoft.com/office/drawing/2014/main" id="{893DC7C6-7D1D-D541-A2E0-4969BECFF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18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page76image20530880">
            <a:extLst>
              <a:ext uri="{FF2B5EF4-FFF2-40B4-BE49-F238E27FC236}">
                <a16:creationId xmlns:a16="http://schemas.microsoft.com/office/drawing/2014/main" id="{FE08B7B3-7D73-3A40-9443-4642E821E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9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age76image20540096">
            <a:extLst>
              <a:ext uri="{FF2B5EF4-FFF2-40B4-BE49-F238E27FC236}">
                <a16:creationId xmlns:a16="http://schemas.microsoft.com/office/drawing/2014/main" id="{4D769123-17FA-584C-997B-81F549774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1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page76image20541440">
            <a:extLst>
              <a:ext uri="{FF2B5EF4-FFF2-40B4-BE49-F238E27FC236}">
                <a16:creationId xmlns:a16="http://schemas.microsoft.com/office/drawing/2014/main" id="{BA23D61E-B289-5D48-9904-A0843DE13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18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age76image20544128">
            <a:extLst>
              <a:ext uri="{FF2B5EF4-FFF2-40B4-BE49-F238E27FC236}">
                <a16:creationId xmlns:a16="http://schemas.microsoft.com/office/drawing/2014/main" id="{86F48B3D-9D8A-974A-8CAF-0248BC390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18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page76image20545088">
            <a:extLst>
              <a:ext uri="{FF2B5EF4-FFF2-40B4-BE49-F238E27FC236}">
                <a16:creationId xmlns:a16="http://schemas.microsoft.com/office/drawing/2014/main" id="{67522ABC-4A88-8940-9362-7FBF26486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18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page76image20530880">
            <a:extLst>
              <a:ext uri="{FF2B5EF4-FFF2-40B4-BE49-F238E27FC236}">
                <a16:creationId xmlns:a16="http://schemas.microsoft.com/office/drawing/2014/main" id="{61376443-6E5C-824A-8F3D-993EEC211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9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page76image20540096">
            <a:extLst>
              <a:ext uri="{FF2B5EF4-FFF2-40B4-BE49-F238E27FC236}">
                <a16:creationId xmlns:a16="http://schemas.microsoft.com/office/drawing/2014/main" id="{E781C718-0342-E847-9E60-F96359E1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14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5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06EF-DE00-F74E-866E-11921C91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cap="none" dirty="0">
                <a:solidFill>
                  <a:srgbClr val="C00000"/>
                </a:solidFill>
              </a:rPr>
              <a:t>Offers of food or drinks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57B1D-DF8B-FF4A-A102-DA7499ABD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A: </a:t>
            </a:r>
            <a:r>
              <a:rPr lang="en-US" b="1" i="1" dirty="0"/>
              <a:t>Would you like</a:t>
            </a:r>
            <a:r>
              <a:rPr lang="en-US" dirty="0"/>
              <a:t> </a:t>
            </a:r>
            <a:r>
              <a:rPr lang="en-US" i="1" dirty="0"/>
              <a:t>some cake?</a:t>
            </a:r>
            <a:endParaRPr lang="en-US" dirty="0"/>
          </a:p>
          <a:p>
            <a:r>
              <a:rPr lang="en-US" b="1" dirty="0"/>
              <a:t>B: </a:t>
            </a:r>
            <a:r>
              <a:rPr lang="en-US" b="1" i="1" dirty="0"/>
              <a:t>Y</a:t>
            </a:r>
            <a:r>
              <a:rPr lang="en-US" i="1" dirty="0"/>
              <a:t>es, please. It looks delicious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A: </a:t>
            </a:r>
            <a:r>
              <a:rPr lang="en-US" b="1" i="1" dirty="0"/>
              <a:t>Can I get you</a:t>
            </a:r>
            <a:r>
              <a:rPr lang="en-US" dirty="0"/>
              <a:t> </a:t>
            </a:r>
            <a:r>
              <a:rPr lang="en-US" i="1" dirty="0"/>
              <a:t>more juice?</a:t>
            </a:r>
            <a:endParaRPr lang="en-US" dirty="0"/>
          </a:p>
          <a:p>
            <a:r>
              <a:rPr lang="en-US" b="1" dirty="0"/>
              <a:t>B: </a:t>
            </a:r>
            <a:r>
              <a:rPr lang="en-US" i="1" dirty="0"/>
              <a:t>No, thanks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4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61E8E-CEAB-0F49-97AE-88EFEB7DA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b="1" cap="none" dirty="0">
                <a:solidFill>
                  <a:srgbClr val="C00000"/>
                </a:solidFill>
              </a:rPr>
              <a:t>Let’s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4540B-043A-C340-A772-19A28611D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would you say in these situations:</a:t>
            </a:r>
          </a:p>
          <a:p>
            <a:endParaRPr lang="en-US" b="1" dirty="0"/>
          </a:p>
          <a:p>
            <a:r>
              <a:rPr lang="en-US" b="1" dirty="0"/>
              <a:t>You ask your friend if he wants tea</a:t>
            </a:r>
          </a:p>
          <a:p>
            <a:r>
              <a:rPr lang="en-US" dirty="0">
                <a:solidFill>
                  <a:srgbClr val="0070C0"/>
                </a:solidFill>
              </a:rPr>
              <a:t>Would you like a cup of tea?</a:t>
            </a:r>
          </a:p>
          <a:p>
            <a:r>
              <a:rPr lang="en-US" dirty="0">
                <a:solidFill>
                  <a:srgbClr val="0070C0"/>
                </a:solidFill>
              </a:rPr>
              <a:t>Can I get you tea?</a:t>
            </a:r>
          </a:p>
          <a:p>
            <a:r>
              <a:rPr lang="en-US" dirty="0"/>
              <a:t>Ali offers to give you his pen, but you </a:t>
            </a:r>
            <a:r>
              <a:rPr lang="en-US" dirty="0">
                <a:solidFill>
                  <a:srgbClr val="FF0000"/>
                </a:solidFill>
              </a:rPr>
              <a:t>refuse</a:t>
            </a:r>
          </a:p>
          <a:p>
            <a:r>
              <a:rPr lang="en-US" dirty="0">
                <a:solidFill>
                  <a:srgbClr val="0070C0"/>
                </a:solidFill>
              </a:rPr>
              <a:t>No, thanks.</a:t>
            </a:r>
          </a:p>
          <a:p>
            <a:r>
              <a:rPr lang="en-US" dirty="0"/>
              <a:t>Your friend offers you chocolate, and you </a:t>
            </a:r>
            <a:r>
              <a:rPr lang="en-US" dirty="0">
                <a:solidFill>
                  <a:srgbClr val="FF0000"/>
                </a:solidFill>
              </a:rPr>
              <a:t>accept</a:t>
            </a:r>
          </a:p>
          <a:p>
            <a:r>
              <a:rPr lang="en-US" dirty="0">
                <a:solidFill>
                  <a:srgbClr val="0070C0"/>
                </a:solidFill>
              </a:rPr>
              <a:t>Yes, please.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4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DC9B9-E405-DE49-A8B3-6DE2BE16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cap="none" dirty="0">
                <a:solidFill>
                  <a:srgbClr val="F08B09"/>
                </a:solidFill>
              </a:rPr>
              <a:t>A sample test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ABCDE-0313-5743-AF8E-84CD28C26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-Would you like a cup of coffee?</a:t>
            </a:r>
          </a:p>
          <a:p>
            <a:r>
              <a:rPr lang="en-US" dirty="0"/>
              <a:t>- Yes, please.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(A) to suggest </a:t>
            </a:r>
            <a:r>
              <a:rPr lang="ar-SA" dirty="0"/>
              <a:t>للاقتراح</a:t>
            </a:r>
            <a:endParaRPr lang="en-US" dirty="0"/>
          </a:p>
          <a:p>
            <a:r>
              <a:rPr lang="en-US" dirty="0"/>
              <a:t>(</a:t>
            </a:r>
            <a:r>
              <a:rPr lang="en-US" b="1" dirty="0"/>
              <a:t>B) to offer </a:t>
            </a:r>
            <a:r>
              <a:rPr lang="ar" dirty="0"/>
              <a:t>للعرض</a:t>
            </a:r>
          </a:p>
          <a:p>
            <a:r>
              <a:rPr lang="en-US" dirty="0"/>
              <a:t>C) to volunteer</a:t>
            </a:r>
            <a:r>
              <a:rPr lang="ar-SA" dirty="0"/>
              <a:t>للتبرع  </a:t>
            </a:r>
            <a:endParaRPr lang="en-US" dirty="0"/>
          </a:p>
          <a:p>
            <a:r>
              <a:rPr lang="en-US" dirty="0"/>
              <a:t>(D) to advise </a:t>
            </a:r>
            <a:r>
              <a:rPr lang="ar-SA" dirty="0"/>
              <a:t>للنصيحة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88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7A4975-9637-3D43-8159-5BB294124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091" y="1717964"/>
            <a:ext cx="8201891" cy="40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4290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{9AB0048E-A3D6-0B44-9F95-904294B18775}tf10001079</Template>
  <TotalTime>4094</TotalTime>
  <Words>2026</Words>
  <Application>Microsoft Macintosh PowerPoint</Application>
  <PresentationFormat>Widescreen</PresentationFormat>
  <Paragraphs>366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Cambria</vt:lpstr>
      <vt:lpstr>Century Gothic</vt:lpstr>
      <vt:lpstr>Vapor Trail</vt:lpstr>
      <vt:lpstr>Language Functions Presented by  Dr. Nagham Jaafar Majeed College of Basic Education, University of Diyala  </vt:lpstr>
      <vt:lpstr>   Language Functions </vt:lpstr>
      <vt:lpstr>   Language Functions </vt:lpstr>
      <vt:lpstr>PowerPoint Presentation</vt:lpstr>
      <vt:lpstr>العرض : offer</vt:lpstr>
      <vt:lpstr>Offers of food or drinks </vt:lpstr>
      <vt:lpstr>Let’s practice</vt:lpstr>
      <vt:lpstr>A sample test question</vt:lpstr>
      <vt:lpstr>PowerPoint Presentation</vt:lpstr>
      <vt:lpstr>Request أسلوب الطلب</vt:lpstr>
      <vt:lpstr>Let’s practice</vt:lpstr>
      <vt:lpstr>PowerPoint Presentation</vt:lpstr>
      <vt:lpstr>Suggestions</vt:lpstr>
      <vt:lpstr>Accepting and refusing suggestions</vt:lpstr>
      <vt:lpstr> a question</vt:lpstr>
      <vt:lpstr>practice</vt:lpstr>
      <vt:lpstr>PowerPoint Presentation</vt:lpstr>
      <vt:lpstr>Asking for Permission </vt:lpstr>
      <vt:lpstr>  To agree giving someone permission to do something </vt:lpstr>
      <vt:lpstr>To refuse giving someone permission to do something</vt:lpstr>
      <vt:lpstr>PowerPoint Presentation</vt:lpstr>
      <vt:lpstr>PowerPoint Presentation</vt:lpstr>
      <vt:lpstr>Let’s practice</vt:lpstr>
      <vt:lpstr>Thanking People</vt:lpstr>
      <vt:lpstr>PowerPoint Presentation</vt:lpstr>
      <vt:lpstr>Thanking People</vt:lpstr>
      <vt:lpstr>PowerPoint Presentation</vt:lpstr>
      <vt:lpstr>Apology</vt:lpstr>
      <vt:lpstr>Let’s Practice</vt:lpstr>
      <vt:lpstr>test</vt:lpstr>
      <vt:lpstr>Invitation </vt:lpstr>
      <vt:lpstr>Let’s Practice</vt:lpstr>
      <vt:lpstr>PowerPoint Presentation</vt:lpstr>
      <vt:lpstr>Introducing People </vt:lpstr>
      <vt:lpstr>Advice</vt:lpstr>
      <vt:lpstr>Let’s practice</vt:lpstr>
      <vt:lpstr>test</vt:lpstr>
      <vt:lpstr>Good Wishes</vt:lpstr>
      <vt:lpstr>practice</vt:lpstr>
      <vt:lpstr>Greeting people</vt:lpstr>
      <vt:lpstr>PowerPoint Presentation</vt:lpstr>
      <vt:lpstr>الوداع Good bye </vt:lpstr>
      <vt:lpstr>Congratulating People</vt:lpstr>
      <vt:lpstr>Condolence/ consolation</vt:lpstr>
      <vt:lpstr>PowerPoint Presentation</vt:lpstr>
      <vt:lpstr>PowerPoint Presentation</vt:lpstr>
      <vt:lpstr>Agreeing and disagreeing</vt:lpstr>
      <vt:lpstr>PowerPoint Presentation</vt:lpstr>
      <vt:lpstr>To Express Disappointment  </vt:lpstr>
      <vt:lpstr>Question </vt:lpstr>
      <vt:lpstr>encouragement</vt:lpstr>
      <vt:lpstr>Acceptance </vt:lpstr>
      <vt:lpstr>PowerPoint Presentation</vt:lpstr>
      <vt:lpstr>Accusation </vt:lpstr>
      <vt:lpstr>Comparison </vt:lpstr>
      <vt:lpstr>satisfaction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Presented by  Dr. Nagham Jaafar Majeed College of Basic Education, University of Diyala  </dc:title>
  <dc:creator>Nagham Majeed</dc:creator>
  <cp:lastModifiedBy>Nagham Majeed</cp:lastModifiedBy>
  <cp:revision>396</cp:revision>
  <dcterms:created xsi:type="dcterms:W3CDTF">2020-04-29T23:45:39Z</dcterms:created>
  <dcterms:modified xsi:type="dcterms:W3CDTF">2020-09-02T12:19:20Z</dcterms:modified>
</cp:coreProperties>
</file>