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الادب الاموي</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81997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20688"/>
            <a:ext cx="9144000" cy="5355312"/>
          </a:xfrm>
          <a:prstGeom prst="rect">
            <a:avLst/>
          </a:prstGeom>
        </p:spPr>
        <p:txBody>
          <a:bodyPr wrap="square">
            <a:spAutoFit/>
          </a:bodyPr>
          <a:lstStyle/>
          <a:p>
            <a:r>
              <a:rPr lang="ar-SA" b="1" dirty="0"/>
              <a:t>الادب الاموي : </a:t>
            </a:r>
            <a:endParaRPr lang="en-US" dirty="0"/>
          </a:p>
          <a:p>
            <a:r>
              <a:rPr lang="ar-SA" dirty="0"/>
              <a:t>بعد أن وَطَّدَ الإسلام لدولته دعائم البقاء والاستقرار ، كانت الأمة تتحمل أعباء نقل</a:t>
            </a:r>
            <a:endParaRPr lang="en-US" dirty="0"/>
          </a:p>
          <a:p>
            <a:r>
              <a:rPr lang="ar-SA" dirty="0"/>
              <a:t>القيم الجديدة إلى أمم الأرض وتحرير العراق والشام من جور ظلت مظالمه تلهب ظهور القبائل العربية في هذين المصرين ، فراح أبناء العروبةِ المؤمنون بالدين يندفعون بإيمان ويقاتلون بعقيدة ويسجلون آيات البطولة بإباءٍ وفخر يحملون تعاليم ومبادئ خيرة فكانت قوافلهم تنير طريق الهداية وجحافلهم تفرش دروب الحياة بكل ما يعيد إلى أولئك الناس طعم الكرامة ويمسح عن وجوههم قتامة السنوات الظالمة</a:t>
            </a:r>
            <a:r>
              <a:rPr lang="en-US" dirty="0"/>
              <a:t> . </a:t>
            </a:r>
            <a:r>
              <a:rPr lang="ar-SA" dirty="0"/>
              <a:t>وتشير المصادر التاريخية إلى الصلات الوثيقة التي كانت تشد بين المحررين وهم يشعرون بأواصر الصلة وقرابة النسب</a:t>
            </a:r>
            <a:r>
              <a:rPr lang="en-US" dirty="0"/>
              <a:t>. </a:t>
            </a:r>
            <a:r>
              <a:rPr lang="ar-SA" dirty="0"/>
              <a:t>ومن الطبيعي أن يخلِّف المقاتلون وهم يدخلون أرض العراق أو الشام وراءهم مناظر الصحراء التي ظلت عالقة في نفوسهم والمرابع التي عاشت في حياتهم والأهل الذين حملوا حبهم ، والأحبة الذين ظلت أسماؤهم لامعة في قصائدهم ليستقبلوا حياة جديدة ويتخذوا مواطن أخرى دعتهم الحاجة إلى البقاء فيها ويختلطوا بأقوام وجدوا في ظل الإسلام أمناً وفي تشريعاته حماية وفي سماحته كرامة فدخلوا في دين الله أفواجاً</a:t>
            </a:r>
            <a:r>
              <a:rPr lang="en-US" dirty="0"/>
              <a:t> .</a:t>
            </a:r>
          </a:p>
          <a:p>
            <a:r>
              <a:rPr lang="ar-SA" dirty="0"/>
              <a:t>كما وجدوا في اللغة العربية لساناً يعبرون به عن فكرهم وحسهم وثقافتهم لأنها</a:t>
            </a:r>
            <a:endParaRPr lang="en-US" dirty="0"/>
          </a:p>
          <a:p>
            <a:r>
              <a:rPr lang="ar-SA" dirty="0"/>
              <a:t>لغة التفاهم ووسيلة الحياة وأداة التعبير ولأنها لغة الدولة الرسمية التي تخضع لها</a:t>
            </a:r>
            <a:endParaRPr lang="en-US" dirty="0"/>
          </a:p>
          <a:p>
            <a:r>
              <a:rPr lang="ar-SA" dirty="0"/>
              <a:t>نظمها وتكتب بها رسائلها فكثرت مصطلحات الإدارة والدواوين والجند وأدوات الحرب وصنوف الأسلحة ومفردات الحياة</a:t>
            </a:r>
            <a:r>
              <a:rPr lang="en-US" dirty="0"/>
              <a:t> . </a:t>
            </a:r>
          </a:p>
          <a:p>
            <a:r>
              <a:rPr lang="ar-SA" dirty="0"/>
              <a:t>وحملوهم على أن يعبروا عن هذا الاعجاب بقصائد خالدة</a:t>
            </a:r>
            <a:r>
              <a:rPr lang="en-US" dirty="0"/>
              <a:t> . </a:t>
            </a:r>
            <a:r>
              <a:rPr lang="ar-SA" dirty="0"/>
              <a:t>ولم يكن القادة والأبطال الذين حملوا راية التحرير ، وسجلوا صفحات التضحية بعيدين عن ثناء الشعراء الذين وجدوا فيهم قوة لايصال صوت الحقِّ إلى أبعد بقعة ، وتخليص الإنسان مما لحق به من جور ، فكانت أصداء هذه المدائح ترفع ناطقة بالفضل مشفوعة بالثناء ، ولابُدّ أن يمر الشعر وهو ينتقل من مرحلة إلى اخرى بحالة من التخلخل لما ألفه من بناء فني محكم في الشعر القديم ومضمون متجدد في الشعر الأموي ، وإن كانت كثير من تقاليد هذا البناء وما أوحته</a:t>
            </a:r>
            <a:endParaRPr lang="en-US" dirty="0"/>
          </a:p>
          <a:p>
            <a:r>
              <a:rPr lang="ar-SA" dirty="0"/>
              <a:t> </a:t>
            </a:r>
            <a:endParaRPr lang="en-US" dirty="0"/>
          </a:p>
        </p:txBody>
      </p:sp>
    </p:spTree>
    <p:extLst>
      <p:ext uri="{BB962C8B-B14F-4D97-AF65-F5344CB8AC3E}">
        <p14:creationId xmlns:p14="http://schemas.microsoft.com/office/powerpoint/2010/main" val="92136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26834"/>
            <a:ext cx="9144000" cy="3970318"/>
          </a:xfrm>
          <a:prstGeom prst="rect">
            <a:avLst/>
          </a:prstGeom>
        </p:spPr>
        <p:txBody>
          <a:bodyPr wrap="square">
            <a:spAutoFit/>
          </a:bodyPr>
          <a:lstStyle/>
          <a:p>
            <a:r>
              <a:rPr lang="ar-SA" dirty="0"/>
              <a:t>تلك الصور وتوافق التعبير البلاغي قد تسرب إلى القصيدة الجديدة وأثَّر في نهجها</a:t>
            </a:r>
            <a:endParaRPr lang="en-US" dirty="0"/>
          </a:p>
          <a:p>
            <a:r>
              <a:rPr lang="ar-SA" dirty="0"/>
              <a:t>وحدد بعض مساراتها ولكن الهيكل العام للقصيدة بدأ يتغير بوضوح كما أن التراكيب</a:t>
            </a:r>
            <a:endParaRPr lang="en-US" dirty="0"/>
          </a:p>
          <a:p>
            <a:r>
              <a:rPr lang="ar-SA" dirty="0"/>
              <a:t>والمفردات أخذت منحى فيه بعض الاختلاف</a:t>
            </a:r>
            <a:r>
              <a:rPr lang="en-US" dirty="0"/>
              <a:t> . </a:t>
            </a:r>
            <a:r>
              <a:rPr lang="ar-SA" dirty="0"/>
              <a:t>ومثل ما مّر الشعر بمرحلة الانتقال فقد</a:t>
            </a:r>
            <a:endParaRPr lang="en-US" dirty="0"/>
          </a:p>
          <a:p>
            <a:r>
              <a:rPr lang="ar-SA" dirty="0"/>
              <a:t>عانى الشاعر من هذه المرحلة معاناة نفسية ، وهو يحس أن التوفيق بين الولاء القبلي</a:t>
            </a:r>
            <a:endParaRPr lang="en-US" dirty="0"/>
          </a:p>
          <a:p>
            <a:r>
              <a:rPr lang="ar-SA" dirty="0"/>
              <a:t>والخضوع للتقاليد الموروثة من حيث الالتزام ، وبين الولاء لأناس لا يمتون للقبيلة بصلة .</a:t>
            </a:r>
            <a:endParaRPr lang="en-US" dirty="0"/>
          </a:p>
          <a:p>
            <a:r>
              <a:rPr lang="ar-SA" dirty="0"/>
              <a:t>أصبح قضية نفسية صعبة وحالة من حالات المضايقة الذاتية الحرجة</a:t>
            </a:r>
            <a:r>
              <a:rPr lang="en-US" dirty="0"/>
              <a:t> . </a:t>
            </a:r>
            <a:r>
              <a:rPr lang="ar-SA" dirty="0"/>
              <a:t>وكاد أن يكون</a:t>
            </a:r>
            <a:endParaRPr lang="en-US" dirty="0"/>
          </a:p>
          <a:p>
            <a:r>
              <a:rPr lang="ar-SA" dirty="0"/>
              <a:t>الخروج من هذا المأزق صعباً</a:t>
            </a:r>
            <a:r>
              <a:rPr lang="en-US" dirty="0"/>
              <a:t> . </a:t>
            </a:r>
            <a:r>
              <a:rPr lang="ar-SA" dirty="0"/>
              <a:t>وربما دفع الشاعر إلى التعبير عنه بالاشادة بنفسه والفخر بقبيلته وسرد مآثر قومه من خلال مديحه للآخرين</a:t>
            </a:r>
            <a:r>
              <a:rPr lang="en-US" dirty="0"/>
              <a:t> . </a:t>
            </a:r>
            <a:r>
              <a:rPr lang="ar-SA" dirty="0"/>
              <a:t>وقد تحول المديح في كثير من جوانبه</a:t>
            </a:r>
            <a:endParaRPr lang="en-US" dirty="0"/>
          </a:p>
          <a:p>
            <a:r>
              <a:rPr lang="ar-SA" dirty="0"/>
              <a:t>إلى تصوير الفضيلة الدينية في الممدوح وقد وثّق هذا التصوير المعتقد السائد من أن</a:t>
            </a:r>
            <a:endParaRPr lang="en-US" dirty="0"/>
          </a:p>
          <a:p>
            <a:r>
              <a:rPr lang="ar-SA" dirty="0"/>
              <a:t>الحكم والدين مرتبطان ارتباطاً وثيقاً ، وقد وجد الشعراء في ذلك مجالاً للحديث عن</a:t>
            </a:r>
            <a:endParaRPr lang="en-US" dirty="0"/>
          </a:p>
          <a:p>
            <a:r>
              <a:rPr lang="ar-SA" dirty="0"/>
              <a:t>التقوى والعدالة السماوية</a:t>
            </a:r>
            <a:r>
              <a:rPr lang="en-US" dirty="0"/>
              <a:t> . </a:t>
            </a:r>
            <a:r>
              <a:rPr lang="ar-SA" dirty="0"/>
              <a:t>وأسهم الخلفاء والولاة والقادة في توسيع حركة المديح بما</a:t>
            </a:r>
            <a:endParaRPr lang="en-US" dirty="0"/>
          </a:p>
          <a:p>
            <a:r>
              <a:rPr lang="ar-SA" dirty="0"/>
              <a:t>بذلوه من هبات وعطايا للشعراء ؛ إكراماً لجهودهم ووفاءً لدورهم في الحفاظ على هذا</a:t>
            </a:r>
            <a:endParaRPr lang="en-US" dirty="0"/>
          </a:p>
          <a:p>
            <a:r>
              <a:rPr lang="ar-SA" dirty="0"/>
              <a:t>الموروث واعتزازاً بحبهم الذي يظهرونه في ثنايا هذه القصائد</a:t>
            </a:r>
            <a:endParaRPr lang="en-US" dirty="0"/>
          </a:p>
          <a:p>
            <a:r>
              <a:rPr lang="ar-SA" dirty="0"/>
              <a:t> </a:t>
            </a:r>
            <a:endParaRPr lang="en-US" dirty="0"/>
          </a:p>
        </p:txBody>
      </p:sp>
    </p:spTree>
    <p:extLst>
      <p:ext uri="{BB962C8B-B14F-4D97-AF65-F5344CB8AC3E}">
        <p14:creationId xmlns:p14="http://schemas.microsoft.com/office/powerpoint/2010/main" val="102467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04664"/>
            <a:ext cx="9144000" cy="5078313"/>
          </a:xfrm>
          <a:prstGeom prst="rect">
            <a:avLst/>
          </a:prstGeom>
        </p:spPr>
        <p:txBody>
          <a:bodyPr wrap="square">
            <a:spAutoFit/>
          </a:bodyPr>
          <a:lstStyle/>
          <a:p>
            <a:r>
              <a:rPr lang="ar-SA" dirty="0"/>
              <a:t>شعر النقائض : </a:t>
            </a:r>
            <a:endParaRPr lang="en-US" dirty="0"/>
          </a:p>
          <a:p>
            <a:r>
              <a:rPr lang="ar-SA" dirty="0"/>
              <a:t>يمكن عَدُّ</a:t>
            </a:r>
            <a:r>
              <a:rPr lang="en-US" dirty="0"/>
              <a:t> ) </a:t>
            </a:r>
            <a:r>
              <a:rPr lang="ar-SA" dirty="0"/>
              <a:t>النقائض</a:t>
            </a:r>
            <a:r>
              <a:rPr lang="en-US" dirty="0"/>
              <a:t> ( </a:t>
            </a:r>
            <a:r>
              <a:rPr lang="ar-SA" dirty="0"/>
              <a:t>باباً من أبواب الهجاء بعد أن أصبحت فناً له خصائصه</a:t>
            </a:r>
            <a:endParaRPr lang="en-US" dirty="0"/>
          </a:p>
          <a:p>
            <a:r>
              <a:rPr lang="ar-SA" dirty="0"/>
              <a:t>والتزاماته عند جرير والفرزدق والأخطل وغيرهم من الشعراء الذين شاركوا في إذكاء أوار هذا الفن الذي قدم لنا نماذج جديدة ، وولَّد معاني محدثة ومفردات لم يسبق لهم استعمالها من حيث المدلول ، والنقائض خير قالب يصاغ فيه الهجاء ويتيح له استكمال الصورة الفنية المطلوبة بعد أن التزم شكلاً يمس بناء القصيدة الخارجي وموسيقاها العامة . </a:t>
            </a:r>
            <a:endParaRPr lang="en-US" dirty="0"/>
          </a:p>
          <a:p>
            <a:r>
              <a:rPr lang="ar-SA" dirty="0"/>
              <a:t>وهو التزام الشاعرين المتناقضين بحراً واحداً وقافية واحدة ومنها ما يتصل ببنائها الداخلي وهو نقض الشاعر معاني خصمه</a:t>
            </a:r>
            <a:r>
              <a:rPr lang="en-US" dirty="0"/>
              <a:t> .</a:t>
            </a:r>
          </a:p>
          <a:p>
            <a:r>
              <a:rPr lang="ar-SA" dirty="0"/>
              <a:t>ولم يخلُ هذا الفن من التوجيه الذي أعطى الشعراء قدرة الرقابة وتحديد السلوك الذي</a:t>
            </a:r>
            <a:endParaRPr lang="en-US" dirty="0"/>
          </a:p>
          <a:p>
            <a:r>
              <a:rPr lang="ar-SA" dirty="0"/>
              <a:t>يأباه المجتمع وترفضه التقاليد وهم يفيضون في تحديد صفات المهجو ، ويختارون له أكثر الصفات نفوراً وأشدها وقعاً وأكثرها تأثيراً ، لتظل لصيقة بهم طوال حياتهم وتفزعهم صورتها ويرهبهم ظلها ويؤذيهم ذكرها ، ولعل الخوف والهلع والبكاء الذي أثارته بعض قصائد الهجاء يعطينا صورة التأثر الذي تركه هذا الشعر في توجيه المجتمع توجيهاً سليماً ودفعه إلى تجنب كل صورة يأنفها ولا يرضاها . </a:t>
            </a:r>
            <a:endParaRPr lang="en-US" dirty="0"/>
          </a:p>
          <a:p>
            <a:r>
              <a:rPr lang="ar-SA" dirty="0"/>
              <a:t>الشعر السياسي : </a:t>
            </a:r>
            <a:endParaRPr lang="en-US" dirty="0"/>
          </a:p>
          <a:p>
            <a:r>
              <a:rPr lang="ar-SA" dirty="0"/>
              <a:t>ويعد الشعر السياسي الذي أُطلق عليه شعر الفرقِ الإسلامية واجهة جديدة عبّر من</a:t>
            </a:r>
            <a:endParaRPr lang="en-US" dirty="0"/>
          </a:p>
          <a:p>
            <a:r>
              <a:rPr lang="ar-SA" dirty="0"/>
              <a:t>خلاله أصحابُ الفكر عن الأنموذج المطلوب في الخلافة بكل حرية وأفاضوا في مواقفهم</a:t>
            </a:r>
            <a:r>
              <a:rPr lang="en-US" dirty="0"/>
              <a:t>.</a:t>
            </a:r>
          </a:p>
          <a:p>
            <a:r>
              <a:rPr lang="ar-SA" dirty="0"/>
              <a:t>وعلى الرغم من اشتداد المنافسة واحتدام الجدل وقوة المعارك فإنّ الرأي الحرَّ بقي صوتاً</a:t>
            </a:r>
            <a:endParaRPr lang="en-US" dirty="0"/>
          </a:p>
          <a:p>
            <a:r>
              <a:rPr lang="ar-SA" dirty="0"/>
              <a:t>مرفوعاً وكلمة تقال فكراً يُدافع عنه وقد انفرد هذا الضرب الشعري بخصائص منها</a:t>
            </a:r>
            <a:r>
              <a:rPr lang="en-US" dirty="0"/>
              <a:t> :</a:t>
            </a:r>
          </a:p>
          <a:p>
            <a:r>
              <a:rPr lang="ar-SA" dirty="0"/>
              <a:t>اعتماده وثيقة تاريخية وسياسية وعقائدية ، واستغراقه في التعبير عن الرأي . </a:t>
            </a:r>
            <a:endParaRPr lang="en-US" dirty="0"/>
          </a:p>
          <a:p>
            <a:r>
              <a:rPr lang="ar-SA" dirty="0"/>
              <a:t> </a:t>
            </a:r>
            <a:endParaRPr lang="en-US" dirty="0"/>
          </a:p>
        </p:txBody>
      </p:sp>
    </p:spTree>
    <p:extLst>
      <p:ext uri="{BB962C8B-B14F-4D97-AF65-F5344CB8AC3E}">
        <p14:creationId xmlns:p14="http://schemas.microsoft.com/office/powerpoint/2010/main" val="137906466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718</Words>
  <Application>Microsoft Office PowerPoint</Application>
  <PresentationFormat>عرض على الشاشة (3:4)‏</PresentationFormat>
  <Paragraphs>35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الادب الاموي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الادب الاموي</dc:title>
  <dc:creator>Windows 7</dc:creator>
  <cp:lastModifiedBy>Windows 7</cp:lastModifiedBy>
  <cp:revision>1</cp:revision>
  <dcterms:created xsi:type="dcterms:W3CDTF">2018-12-22T18:28:36Z</dcterms:created>
  <dcterms:modified xsi:type="dcterms:W3CDTF">2018-12-22T19:23:42Z</dcterms:modified>
</cp:coreProperties>
</file>