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6" r:id="rId2"/>
    <p:sldId id="256" r:id="rId3"/>
    <p:sldId id="277" r:id="rId4"/>
    <p:sldId id="257" r:id="rId5"/>
    <p:sldId id="278" r:id="rId6"/>
    <p:sldId id="258" r:id="rId7"/>
    <p:sldId id="279" r:id="rId8"/>
    <p:sldId id="259" r:id="rId9"/>
    <p:sldId id="260" r:id="rId10"/>
    <p:sldId id="262" r:id="rId11"/>
    <p:sldId id="263" r:id="rId12"/>
    <p:sldId id="282" r:id="rId13"/>
    <p:sldId id="264" r:id="rId14"/>
    <p:sldId id="265" r:id="rId15"/>
    <p:sldId id="280" r:id="rId16"/>
    <p:sldId id="268" r:id="rId17"/>
    <p:sldId id="261" r:id="rId18"/>
    <p:sldId id="266" r:id="rId19"/>
    <p:sldId id="267"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94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8F34A-E405-44DD-AC2F-BB6F72332575}" type="datetimeFigureOut">
              <a:rPr lang="en-US" smtClean="0"/>
              <a:pPr/>
              <a:t>4/16/2017</a:t>
            </a:fld>
            <a:endParaRPr lang="en-US"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F700B-2B5A-4870-A4C2-4A99022FD4E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IQ" dirty="0" err="1" smtClean="0"/>
              <a:t>ئرية</a:t>
            </a:r>
            <a:endParaRPr lang="en-US" dirty="0"/>
          </a:p>
        </p:txBody>
      </p:sp>
      <p:sp>
        <p:nvSpPr>
          <p:cNvPr id="4" name="عنصر نائب لرقم الشريحة 3"/>
          <p:cNvSpPr>
            <a:spLocks noGrp="1"/>
          </p:cNvSpPr>
          <p:nvPr>
            <p:ph type="sldNum" sz="quarter" idx="10"/>
          </p:nvPr>
        </p:nvSpPr>
        <p:spPr/>
        <p:txBody>
          <a:bodyPr/>
          <a:lstStyle/>
          <a:p>
            <a:fld id="{263F700B-2B5A-4870-A4C2-4A99022FD4E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8" name="عنصر نائب للتذييل 7"/>
          <p:cNvSpPr>
            <a:spLocks noGrp="1"/>
          </p:cNvSpPr>
          <p:nvPr>
            <p:ph type="ftr" sz="quarter" idx="11"/>
          </p:nvPr>
        </p:nvSpPr>
        <p:spPr/>
        <p:txBody>
          <a:bodyPr/>
          <a:lstStyle/>
          <a:p>
            <a:endParaRPr lang="en-US" dirty="0"/>
          </a:p>
        </p:txBody>
      </p:sp>
      <p:sp>
        <p:nvSpPr>
          <p:cNvPr id="9" name="عنصر نائب لرقم الشريحة 8"/>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816ADA-A922-4BE5-83C3-CFFF278E9674}" type="datetimeFigureOut">
              <a:rPr lang="en-US" smtClean="0"/>
              <a:pPr/>
              <a:t>4/16/2017</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p>
            <a:fld id="{B49422CE-11F5-43F3-AD8C-981CEDE5A10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16ADA-A922-4BE5-83C3-CFFF278E9674}" type="datetimeFigureOut">
              <a:rPr lang="en-US" smtClean="0"/>
              <a:pPr/>
              <a:t>4/16/2017</a:t>
            </a:fld>
            <a:endParaRPr lang="en-US"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422CE-11F5-43F3-AD8C-981CEDE5A10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571472" y="4643446"/>
            <a:ext cx="8229600" cy="1868478"/>
          </a:xfrm>
        </p:spPr>
        <p:style>
          <a:lnRef idx="0">
            <a:schemeClr val="accent3"/>
          </a:lnRef>
          <a:fillRef idx="3">
            <a:schemeClr val="accent3"/>
          </a:fillRef>
          <a:effectRef idx="3">
            <a:schemeClr val="accent3"/>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الاتجاهات المعاصرة لتقنيات البايوميكانيك</a:t>
            </a:r>
            <a:b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b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 في التدريب الرياضي</a:t>
            </a:r>
          </a:p>
        </p:txBody>
      </p:sp>
      <p:pic>
        <p:nvPicPr>
          <p:cNvPr id="4" name="عنصر نائب للمحتوى 3" descr="m5zn_be8ea0e0d08b6e6.gif"/>
          <p:cNvPicPr>
            <a:picLocks noGrp="1" noChangeAspect="1"/>
          </p:cNvPicPr>
          <p:nvPr>
            <p:ph idx="1"/>
          </p:nvPr>
        </p:nvPicPr>
        <p:blipFill>
          <a:blip r:embed="rId2"/>
          <a:stretch>
            <a:fillRect/>
          </a:stretch>
        </p:blipFill>
        <p:spPr>
          <a:xfrm>
            <a:off x="4357686" y="214290"/>
            <a:ext cx="4429156" cy="3280430"/>
          </a:xfrm>
          <a:prstGeom prst="rect">
            <a:avLst/>
          </a:prstGeom>
          <a:ln>
            <a:noFill/>
          </a:ln>
          <a:effectLst>
            <a:outerShdw blurRad="292100" dist="139700" dir="2700000" algn="tl" rotWithShape="0">
              <a:srgbClr val="333333">
                <a:alpha val="65000"/>
              </a:srgbClr>
            </a:outerShdw>
          </a:effectLst>
        </p:spPr>
      </p:pic>
      <p:sp>
        <p:nvSpPr>
          <p:cNvPr id="7" name="عنوان 1"/>
          <p:cNvSpPr txBox="1">
            <a:spLocks/>
          </p:cNvSpPr>
          <p:nvPr/>
        </p:nvSpPr>
        <p:spPr>
          <a:xfrm>
            <a:off x="571472" y="2071678"/>
            <a:ext cx="3500462" cy="128588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IQ"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rPr>
              <a:t>محاضرة علمية نوعية </a:t>
            </a:r>
            <a:endParaRPr kumimoji="0" lang="ar-IQ" sz="28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n-lt"/>
              <a:ea typeface="+mn-ea"/>
              <a:cs typeface="PT Bold Heading" pitchFamily="2" charset="-78"/>
            </a:endParaRPr>
          </a:p>
        </p:txBody>
      </p:sp>
      <p:sp>
        <p:nvSpPr>
          <p:cNvPr id="8" name="عنوان 1"/>
          <p:cNvSpPr txBox="1">
            <a:spLocks/>
          </p:cNvSpPr>
          <p:nvPr/>
        </p:nvSpPr>
        <p:spPr>
          <a:xfrm>
            <a:off x="571472" y="3571876"/>
            <a:ext cx="8215370" cy="785818"/>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rmAutofit fontScale="975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IQ" sz="2000" b="1" i="0"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إعداد : </a:t>
            </a:r>
            <a:r>
              <a:rPr kumimoji="0" lang="ar-IQ" sz="2000" b="1" i="0" u="none" strike="noStrike" kern="1200" cap="all" normalizeH="0" baseline="0" noProof="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أ</a:t>
            </a:r>
            <a:r>
              <a:rPr kumimoji="0" lang="ar-IQ" sz="2000" b="1" i="0"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.د.مها محمد صالح    </a:t>
            </a:r>
            <a:r>
              <a:rPr kumimoji="0" lang="ar-IQ" sz="2000" b="1" i="0" u="none" strike="noStrike" kern="1200" cap="all" normalizeH="0" baseline="0" noProof="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أ</a:t>
            </a:r>
            <a:r>
              <a:rPr kumimoji="0" lang="ar-IQ" sz="2000" b="1" i="0"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.م.د.ليث إبراهيم جاسم</a:t>
            </a:r>
            <a:r>
              <a:rPr kumimoji="0" lang="ar-IQ" sz="2000" b="1" i="0" u="none" strike="noStrike" kern="120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     </a:t>
            </a:r>
            <a:r>
              <a:rPr kumimoji="0" lang="ar-IQ" sz="2000" b="1" i="0" u="none" strike="noStrike" kern="1200" cap="all" normalizeH="0" noProof="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م</a:t>
            </a:r>
            <a:r>
              <a:rPr kumimoji="0" lang="ar-IQ" sz="2000" b="1" i="0" u="none" strike="noStrike" kern="1200" cap="all" normalizeH="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.أ.وليد عبد الرزاق</a:t>
            </a:r>
            <a:r>
              <a:rPr kumimoji="0" lang="ar-IQ" sz="2000" b="1" i="0" u="none" strike="noStrike" kern="1200" cap="all" normalizeH="0" baseline="0" noProof="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n-lt"/>
                <a:ea typeface="+mn-ea"/>
                <a:cs typeface="PT Bold Heading" pitchFamily="2" charset="-78"/>
              </a:rPr>
              <a:t> </a:t>
            </a:r>
          </a:p>
        </p:txBody>
      </p:sp>
      <p:pic>
        <p:nvPicPr>
          <p:cNvPr id="9" name="صورة 8" descr="http://www.sport.uodiyala.edu.iq/uploads/11%20Laith/sport%20flag/%D8%B4%D8%B9%D8%A7%D8%B1%20%D8%A7%D9%84%D9%86%D9%87%D8%A7%D8%A6%D9%8A%20copy.jpg"/>
          <p:cNvPicPr/>
          <p:nvPr/>
        </p:nvPicPr>
        <p:blipFill>
          <a:blip r:embed="rId3" cstate="print"/>
          <a:srcRect/>
          <a:stretch>
            <a:fillRect/>
          </a:stretch>
        </p:blipFill>
        <p:spPr bwMode="auto">
          <a:xfrm>
            <a:off x="642910" y="428604"/>
            <a:ext cx="2000264" cy="1890691"/>
          </a:xfrm>
          <a:prstGeom prst="ellipse">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8100000" scaled="0"/>
          <a:tileRect/>
        </a:gradFill>
        <a:effectLst/>
      </p:bgPr>
    </p:bg>
    <p:spTree>
      <p:nvGrpSpPr>
        <p:cNvPr id="1" name=""/>
        <p:cNvGrpSpPr/>
        <p:nvPr/>
      </p:nvGrpSpPr>
      <p:grpSpPr>
        <a:xfrm>
          <a:off x="0" y="0"/>
          <a:ext cx="0" cy="0"/>
          <a:chOff x="0" y="0"/>
          <a:chExt cx="0" cy="0"/>
        </a:xfrm>
      </p:grpSpPr>
      <p:pic>
        <p:nvPicPr>
          <p:cNvPr id="20" name="صورة 19" descr="18757-googlegl_medium.jpg"/>
          <p:cNvPicPr>
            <a:picLocks noChangeAspect="1"/>
          </p:cNvPicPr>
          <p:nvPr/>
        </p:nvPicPr>
        <p:blipFill>
          <a:blip r:embed="rId2"/>
          <a:stretch>
            <a:fillRect/>
          </a:stretch>
        </p:blipFill>
        <p:spPr>
          <a:xfrm>
            <a:off x="4786314" y="455464"/>
            <a:ext cx="3071834" cy="2392493"/>
          </a:xfrm>
          <a:prstGeom prst="rect">
            <a:avLst/>
          </a:prstGeom>
          <a:ln>
            <a:noFill/>
          </a:ln>
          <a:effectLst>
            <a:outerShdw blurRad="292100" dist="139700" dir="2700000" algn="tl" rotWithShape="0">
              <a:srgbClr val="333333">
                <a:alpha val="65000"/>
              </a:srgbClr>
            </a:outerShdw>
          </a:effectLst>
        </p:spPr>
      </p:pic>
      <p:pic>
        <p:nvPicPr>
          <p:cNvPr id="21" name="صورة 20" descr="image1.jpeg"/>
          <p:cNvPicPr>
            <a:picLocks noChangeAspect="1"/>
          </p:cNvPicPr>
          <p:nvPr/>
        </p:nvPicPr>
        <p:blipFill>
          <a:blip r:embed="rId3"/>
          <a:stretch>
            <a:fillRect/>
          </a:stretch>
        </p:blipFill>
        <p:spPr>
          <a:xfrm>
            <a:off x="1214414" y="3071810"/>
            <a:ext cx="6837637" cy="3357586"/>
          </a:xfrm>
          <a:prstGeom prst="rect">
            <a:avLst/>
          </a:prstGeom>
          <a:ln>
            <a:noFill/>
          </a:ln>
          <a:effectLst>
            <a:outerShdw blurRad="292100" dist="139700" dir="2700000" algn="tl" rotWithShape="0">
              <a:srgbClr val="333333">
                <a:alpha val="65000"/>
              </a:srgbClr>
            </a:outerShdw>
          </a:effectLst>
        </p:spPr>
      </p:pic>
      <p:pic>
        <p:nvPicPr>
          <p:cNvPr id="22" name="صورة 21" descr="Jakcom-Smart-Ring-R3-Hot-Sale-In-Digital-Voice-Recorders-As-Audio-Recorder-Usb-font-b.jpg"/>
          <p:cNvPicPr>
            <a:picLocks noChangeAspect="1"/>
          </p:cNvPicPr>
          <p:nvPr/>
        </p:nvPicPr>
        <p:blipFill>
          <a:blip r:embed="rId4"/>
          <a:stretch>
            <a:fillRect/>
          </a:stretch>
        </p:blipFill>
        <p:spPr>
          <a:xfrm>
            <a:off x="1428728" y="428604"/>
            <a:ext cx="3000396" cy="2428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122" name="مربع نص 121"/>
          <p:cNvSpPr txBox="1"/>
          <p:nvPr/>
        </p:nvSpPr>
        <p:spPr>
          <a:xfrm>
            <a:off x="955816" y="2143116"/>
            <a:ext cx="321083" cy="307777"/>
          </a:xfrm>
          <a:prstGeom prst="rect">
            <a:avLst/>
          </a:prstGeom>
          <a:noFill/>
          <a:ln w="25400">
            <a:noFill/>
          </a:ln>
        </p:spPr>
        <p:txBody>
          <a:bodyPr wrap="square" rtlCol="0">
            <a:spAutoFit/>
          </a:bodyPr>
          <a:lstStyle/>
          <a:p>
            <a:r>
              <a:rPr lang="ar-IQ" sz="1400" dirty="0" smtClean="0"/>
              <a:t>  </a:t>
            </a:r>
            <a:endParaRPr lang="en-US" sz="1400" dirty="0"/>
          </a:p>
        </p:txBody>
      </p:sp>
      <p:sp>
        <p:nvSpPr>
          <p:cNvPr id="74" name="مستطيل 73"/>
          <p:cNvSpPr/>
          <p:nvPr/>
        </p:nvSpPr>
        <p:spPr>
          <a:xfrm>
            <a:off x="214282" y="357167"/>
            <a:ext cx="8572560" cy="6400624"/>
          </a:xfrm>
          <a:prstGeom prst="rect">
            <a:avLst/>
          </a:prstGeom>
        </p:spPr>
        <p:txBody>
          <a:bodyPr wrap="square">
            <a:spAutoFit/>
          </a:bodyPr>
          <a:lstStyle/>
          <a:p>
            <a:pPr algn="r" rtl="1"/>
            <a:r>
              <a:rPr lang="ar-SA" sz="3600" b="1" dirty="0" smtClean="0">
                <a:solidFill>
                  <a:srgbClr val="FFFF00"/>
                </a:solidFill>
                <a:effectLst>
                  <a:outerShdw blurRad="38100" dist="38100" dir="2700000" algn="tl">
                    <a:srgbClr val="000000">
                      <a:alpha val="43137"/>
                    </a:srgbClr>
                  </a:outerShdw>
                </a:effectLst>
              </a:rPr>
              <a:t>وفي السنوات الأخيرة أصبحت الحاجة إلى البيوميكانيك ماسة كونه يمثل أحد علوم الرياضة التي تعتمد عليها الألعاب بدرجة كبيرة من الأهمية ، وقد يرجع ذلك إلى سببين هما:</a:t>
            </a:r>
            <a:endParaRPr lang="en-US" sz="3600" b="1" dirty="0" smtClean="0">
              <a:solidFill>
                <a:schemeClr val="bg1"/>
              </a:solidFill>
              <a:effectLst>
                <a:outerShdw blurRad="38100" dist="38100" dir="2700000" algn="tl">
                  <a:srgbClr val="000000">
                    <a:alpha val="43137"/>
                  </a:srgbClr>
                </a:outerShdw>
              </a:effectLst>
            </a:endParaRPr>
          </a:p>
          <a:p>
            <a:pPr algn="r" rtl="1"/>
            <a:r>
              <a:rPr lang="ar-SA" sz="3600" b="1" dirty="0" smtClean="0">
                <a:solidFill>
                  <a:schemeClr val="bg1"/>
                </a:solidFill>
                <a:effectLst>
                  <a:outerShdw blurRad="38100" dist="38100" dir="2700000" algn="tl">
                    <a:srgbClr val="000000">
                      <a:alpha val="43137"/>
                    </a:srgbClr>
                  </a:outerShdw>
                </a:effectLst>
              </a:rPr>
              <a:t>- أصبحت الفروق الفنية ( التكنيك) بين الأبطال العالميين والمستويات الرياضية محدودة يصعب ملاحظتها بالعين المجردة.</a:t>
            </a:r>
            <a:endParaRPr lang="en-US" sz="3600" b="1" dirty="0" smtClean="0">
              <a:solidFill>
                <a:schemeClr val="bg1"/>
              </a:solidFill>
              <a:effectLst>
                <a:outerShdw blurRad="38100" dist="38100" dir="2700000" algn="tl">
                  <a:srgbClr val="000000">
                    <a:alpha val="43137"/>
                  </a:srgbClr>
                </a:outerShdw>
              </a:effectLst>
            </a:endParaRPr>
          </a:p>
          <a:p>
            <a:pPr algn="r" rtl="1"/>
            <a:r>
              <a:rPr lang="ar-SA" sz="3600" b="1" dirty="0" smtClean="0">
                <a:solidFill>
                  <a:schemeClr val="bg1"/>
                </a:solidFill>
                <a:effectLst>
                  <a:outerShdw blurRad="38100" dist="38100" dir="2700000" algn="tl">
                    <a:srgbClr val="000000">
                      <a:alpha val="43137"/>
                    </a:srgbClr>
                  </a:outerShdw>
                </a:effectLst>
              </a:rPr>
              <a:t>- عادة ما تكون متطلبات العمل أو الأداء على أجهزة وأدوات التدريب والمنافسات كبيرة بالدرجة التي يصعب معها إن ينهي عددا كبيرا من الرياضيين حياتهم الرياضية دون التعرض للإصابة.</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صورة 1" descr="7d38e5a7707b1dce2c4f72e1fdcd57c5.jpg"/>
          <p:cNvPicPr>
            <a:picLocks noChangeAspect="1"/>
          </p:cNvPicPr>
          <p:nvPr/>
        </p:nvPicPr>
        <p:blipFill>
          <a:blip r:embed="rId2"/>
          <a:stretch>
            <a:fillRect/>
          </a:stretch>
        </p:blipFill>
        <p:spPr>
          <a:xfrm>
            <a:off x="500034" y="285728"/>
            <a:ext cx="8213937" cy="628366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428604"/>
            <a:ext cx="8358246" cy="4929222"/>
          </a:xfrm>
        </p:spPr>
        <p:txBody>
          <a:bodyPr>
            <a:noAutofit/>
          </a:bodyPr>
          <a:lstStyle/>
          <a:p>
            <a:pPr algn="just" rtl="1">
              <a:buNone/>
            </a:pPr>
            <a:r>
              <a:rPr lang="ar-IQ" sz="3600" b="1" dirty="0" smtClean="0">
                <a:solidFill>
                  <a:srgbClr val="FFFF00"/>
                </a:solidFill>
                <a:effectLst>
                  <a:outerShdw blurRad="38100" dist="38100" dir="2700000" algn="tl">
                    <a:srgbClr val="000000">
                      <a:alpha val="43137"/>
                    </a:srgbClr>
                  </a:outerShdw>
                </a:effectLst>
              </a:rPr>
              <a:t>   	</a:t>
            </a:r>
            <a:r>
              <a:rPr lang="ar-SA" sz="3600" b="1" dirty="0" smtClean="0">
                <a:solidFill>
                  <a:srgbClr val="FFFF00"/>
                </a:solidFill>
                <a:effectLst>
                  <a:outerShdw blurRad="38100" dist="38100" dir="2700000" algn="tl">
                    <a:srgbClr val="000000">
                      <a:alpha val="43137"/>
                    </a:srgbClr>
                  </a:outerShdw>
                </a:effectLst>
              </a:rPr>
              <a:t>لذا </a:t>
            </a:r>
            <a:r>
              <a:rPr lang="ar-SA" sz="3600" b="1" dirty="0" smtClean="0">
                <a:solidFill>
                  <a:srgbClr val="FFFF00"/>
                </a:solidFill>
                <a:effectLst>
                  <a:outerShdw blurRad="38100" dist="38100" dir="2700000" algn="tl">
                    <a:srgbClr val="000000">
                      <a:alpha val="43137"/>
                    </a:srgbClr>
                  </a:outerShdw>
                </a:effectLst>
              </a:rPr>
              <a:t>يتطلب من المدرب إن يكون متخصصا في البيوميكانيك ليتمكن إن يرتقي إلى مستوى أعلى من المستوى التطبيقي الأساسي المطلوب </a:t>
            </a:r>
            <a:r>
              <a:rPr lang="ar-SA" sz="3600" b="1" dirty="0" smtClean="0">
                <a:solidFill>
                  <a:srgbClr val="FFFF00"/>
                </a:solidFill>
                <a:effectLst>
                  <a:outerShdw blurRad="38100" dist="38100" dir="2700000" algn="tl">
                    <a:srgbClr val="000000">
                      <a:alpha val="43137"/>
                    </a:srgbClr>
                  </a:outerShdw>
                </a:effectLst>
              </a:rPr>
              <a:t>منه</a:t>
            </a:r>
            <a:r>
              <a:rPr lang="ar-IQ" sz="3600" b="1" dirty="0" smtClean="0">
                <a:solidFill>
                  <a:srgbClr val="FFFF00"/>
                </a:solidFill>
                <a:effectLst>
                  <a:outerShdw blurRad="38100" dist="38100" dir="2700000" algn="tl">
                    <a:srgbClr val="000000">
                      <a:alpha val="43137"/>
                    </a:srgbClr>
                  </a:outerShdw>
                </a:effectLst>
              </a:rPr>
              <a:t> </a:t>
            </a:r>
            <a:r>
              <a:rPr lang="ar-SA" sz="3600" b="1" dirty="0" smtClean="0">
                <a:solidFill>
                  <a:srgbClr val="FFFF00"/>
                </a:solidFill>
                <a:effectLst>
                  <a:outerShdw blurRad="38100" dist="38100" dir="2700000" algn="tl">
                    <a:srgbClr val="000000">
                      <a:alpha val="43137"/>
                    </a:srgbClr>
                  </a:outerShdw>
                </a:effectLst>
              </a:rPr>
              <a:t>، </a:t>
            </a:r>
            <a:r>
              <a:rPr lang="ar-IQ" sz="3600" b="1" dirty="0" smtClean="0">
                <a:solidFill>
                  <a:srgbClr val="FFFF00"/>
                </a:solidFill>
                <a:effectLst>
                  <a:outerShdw blurRad="38100" dist="38100" dir="2700000" algn="tl">
                    <a:srgbClr val="000000">
                      <a:alpha val="43137"/>
                    </a:srgbClr>
                  </a:outerShdw>
                </a:effectLst>
              </a:rPr>
              <a:t>ا</a:t>
            </a:r>
            <a:r>
              <a:rPr lang="ar-SA" sz="3600" b="1" dirty="0" smtClean="0">
                <a:solidFill>
                  <a:srgbClr val="FFFF00"/>
                </a:solidFill>
                <a:effectLst>
                  <a:outerShdw blurRad="38100" dist="38100" dir="2700000" algn="tl">
                    <a:srgbClr val="000000">
                      <a:alpha val="43137"/>
                    </a:srgbClr>
                  </a:outerShdw>
                </a:effectLst>
              </a:rPr>
              <a:t>لى </a:t>
            </a:r>
            <a:r>
              <a:rPr lang="ar-SA" sz="3600" b="1" dirty="0" smtClean="0">
                <a:solidFill>
                  <a:srgbClr val="FFFF00"/>
                </a:solidFill>
                <a:effectLst>
                  <a:outerShdw blurRad="38100" dist="38100" dir="2700000" algn="tl">
                    <a:srgbClr val="000000">
                      <a:alpha val="43137"/>
                    </a:srgbClr>
                  </a:outerShdw>
                </a:effectLst>
              </a:rPr>
              <a:t>جانب خبرته في مجال التحليل العملي والعلمي للحركات والمهارات الرياضية يكون بإمكانه إجراء بحوث وعلى نطاق واسع في المجالات البيولوجية والميكانيكية للحركات الرياضية ، فمثلا دراسة أساليب وأشكال الأداء ومراحله للأبطال العالميين في مختلف الألعاب الرياضية ليتمكن من خلالها تحديد الخواص والمميزات التي قادت هؤلاء الأبطال إلى تحقيق النجاح .</a:t>
            </a:r>
            <a:endParaRPr lang="en-US" sz="3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1071546"/>
            <a:ext cx="8229600" cy="5054617"/>
          </a:xfrm>
        </p:spPr>
        <p:txBody>
          <a:bodyPr>
            <a:normAutofit/>
          </a:bodyPr>
          <a:lstStyle/>
          <a:p>
            <a:pPr algn="just" rtl="1">
              <a:buNone/>
            </a:pPr>
            <a:r>
              <a:rPr lang="ar-IQ" sz="2000" b="1" dirty="0" smtClean="0"/>
              <a:t> </a:t>
            </a:r>
            <a:endParaRPr lang="ar-IQ" sz="2000" b="1" dirty="0" smtClean="0"/>
          </a:p>
        </p:txBody>
      </p:sp>
      <p:sp>
        <p:nvSpPr>
          <p:cNvPr id="23" name="عنصر نائب للمحتوى 2"/>
          <p:cNvSpPr txBox="1">
            <a:spLocks/>
          </p:cNvSpPr>
          <p:nvPr/>
        </p:nvSpPr>
        <p:spPr>
          <a:xfrm>
            <a:off x="500034" y="428604"/>
            <a:ext cx="8358246" cy="4929222"/>
          </a:xfrm>
          <a:prstGeom prst="rect">
            <a:avLst/>
          </a:prstGeom>
        </p:spPr>
        <p:txBody>
          <a:bodyPr vert="horz" lIns="91440" tIns="45720" rIns="91440" bIns="45720" rtlCol="0">
            <a:noAutofit/>
          </a:bodyPr>
          <a:lstStyle/>
          <a:p>
            <a:pPr algn="just" rtl="1"/>
            <a:r>
              <a:rPr lang="ar-SA" sz="4000" b="1" dirty="0" smtClean="0">
                <a:solidFill>
                  <a:schemeClr val="bg1"/>
                </a:solidFill>
                <a:effectLst>
                  <a:outerShdw blurRad="38100" dist="38100" dir="2700000" algn="tl">
                    <a:srgbClr val="000000">
                      <a:alpha val="43137"/>
                    </a:srgbClr>
                  </a:outerShdw>
                </a:effectLst>
              </a:rPr>
              <a:t>لقد تزايدت أهمية الأبحاث في مجال التدريب والمنافسة وبناءا عليه فأنه يجب على كل مدرب أن يحصل على بعض المعلومات الأساسية الأكثر أهمية ، بهدف فهم نتائج الأبحاث البيوميكانيكية، حتى يجد إجابات على تساؤلاته.</a:t>
            </a:r>
            <a:endParaRPr lang="en-US" sz="4000" b="1" dirty="0">
              <a:solidFill>
                <a:schemeClr val="bg1"/>
              </a:solidFill>
              <a:effectLst>
                <a:outerShdw blurRad="38100" dist="38100" dir="2700000" algn="tl">
                  <a:srgbClr val="000000">
                    <a:alpha val="43137"/>
                  </a:srgbClr>
                </a:outerShdw>
              </a:effectLst>
            </a:endParaRPr>
          </a:p>
        </p:txBody>
      </p:sp>
      <p:pic>
        <p:nvPicPr>
          <p:cNvPr id="27" name="صورة 26" descr="hqdefault.jpg"/>
          <p:cNvPicPr>
            <a:picLocks noChangeAspect="1"/>
          </p:cNvPicPr>
          <p:nvPr/>
        </p:nvPicPr>
        <p:blipFill>
          <a:blip r:embed="rId2"/>
          <a:stretch>
            <a:fillRect/>
          </a:stretch>
        </p:blipFill>
        <p:spPr>
          <a:xfrm>
            <a:off x="857224" y="3571876"/>
            <a:ext cx="3905245" cy="2928934"/>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0"/>
        </a:gradFill>
        <a:effectLst/>
      </p:bgPr>
    </p:bg>
    <p:spTree>
      <p:nvGrpSpPr>
        <p:cNvPr id="1" name=""/>
        <p:cNvGrpSpPr/>
        <p:nvPr/>
      </p:nvGrpSpPr>
      <p:grpSpPr>
        <a:xfrm>
          <a:off x="0" y="0"/>
          <a:ext cx="0" cy="0"/>
          <a:chOff x="0" y="0"/>
          <a:chExt cx="0" cy="0"/>
        </a:xfrm>
      </p:grpSpPr>
      <p:pic>
        <p:nvPicPr>
          <p:cNvPr id="4" name="عنصر نائب للمحتوى 3" descr="image008.jpg"/>
          <p:cNvPicPr>
            <a:picLocks noGrp="1" noChangeAspect="1"/>
          </p:cNvPicPr>
          <p:nvPr>
            <p:ph idx="1"/>
          </p:nvPr>
        </p:nvPicPr>
        <p:blipFill>
          <a:blip r:embed="rId2"/>
          <a:stretch>
            <a:fillRect/>
          </a:stretch>
        </p:blipFill>
        <p:spPr>
          <a:xfrm>
            <a:off x="642910" y="714356"/>
            <a:ext cx="8042178" cy="5916632"/>
          </a:xfrm>
          <a:prstGeom prst="rect">
            <a:avLst/>
          </a:prstGeom>
          <a:ln>
            <a:noFill/>
          </a:ln>
          <a:effectLst>
            <a:outerShdw blurRad="292100" dist="139700" dir="2700000" algn="tl" rotWithShape="0">
              <a:srgbClr val="333333">
                <a:alpha val="65000"/>
              </a:srgbClr>
            </a:outerShdw>
          </a:effectLst>
        </p:spPr>
      </p:pic>
      <p:pic>
        <p:nvPicPr>
          <p:cNvPr id="5" name="صورة 4" descr="images (4).jpg"/>
          <p:cNvPicPr>
            <a:picLocks noChangeAspect="1"/>
          </p:cNvPicPr>
          <p:nvPr/>
        </p:nvPicPr>
        <p:blipFill>
          <a:blip r:embed="rId3"/>
          <a:stretch>
            <a:fillRect/>
          </a:stretch>
        </p:blipFill>
        <p:spPr>
          <a:xfrm>
            <a:off x="928662" y="357166"/>
            <a:ext cx="3286148" cy="32861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2060"/>
            </a:gs>
            <a:gs pos="30000">
              <a:srgbClr val="66008F"/>
            </a:gs>
            <a:gs pos="64999">
              <a:srgbClr val="BA0066"/>
            </a:gs>
            <a:gs pos="89999">
              <a:srgbClr val="FF0000"/>
            </a:gs>
            <a:gs pos="100000">
              <a:srgbClr val="FF8200"/>
            </a:gs>
          </a:gsLst>
          <a:lin ang="5400000" scaled="0"/>
          <a:tileRect r="-100000" b="-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15436" cy="5483245"/>
          </a:xfrm>
        </p:spPr>
        <p:txBody>
          <a:bodyPr>
            <a:noAutofit/>
          </a:bodyPr>
          <a:lstStyle/>
          <a:p>
            <a:pPr algn="just" rtl="1">
              <a:buNone/>
            </a:pPr>
            <a:r>
              <a:rPr lang="ar-IQ" sz="2600" b="1" dirty="0" smtClean="0">
                <a:solidFill>
                  <a:srgbClr val="FFFF00"/>
                </a:solidFill>
                <a:effectLst>
                  <a:outerShdw blurRad="38100" dist="38100" dir="2700000" algn="tl">
                    <a:srgbClr val="000000">
                      <a:alpha val="43137"/>
                    </a:srgbClr>
                  </a:outerShdw>
                </a:effectLst>
              </a:rPr>
              <a:t>	</a:t>
            </a:r>
            <a:r>
              <a:rPr lang="ar-IQ" sz="2600" b="1" dirty="0" smtClean="0">
                <a:solidFill>
                  <a:schemeClr val="bg1"/>
                </a:solidFill>
                <a:effectLst>
                  <a:outerShdw blurRad="38100" dist="38100" dir="2700000" algn="tl">
                    <a:srgbClr val="000000">
                      <a:alpha val="43137"/>
                    </a:srgbClr>
                  </a:outerShdw>
                </a:effectLst>
              </a:rPr>
              <a:t>	</a:t>
            </a:r>
            <a:r>
              <a:rPr lang="ar-SA" sz="2600" b="1" dirty="0" smtClean="0">
                <a:solidFill>
                  <a:schemeClr val="bg1"/>
                </a:solidFill>
                <a:effectLst>
                  <a:outerShdw blurRad="38100" dist="38100" dir="2700000" algn="tl">
                    <a:srgbClr val="000000">
                      <a:alpha val="43137"/>
                    </a:srgbClr>
                  </a:outerShdw>
                </a:effectLst>
              </a:rPr>
              <a:t>ويعطي </a:t>
            </a:r>
            <a:r>
              <a:rPr lang="ar-SA" sz="2600" b="1" dirty="0" smtClean="0">
                <a:solidFill>
                  <a:schemeClr val="bg1"/>
                </a:solidFill>
                <a:effectLst>
                  <a:outerShdw blurRad="38100" dist="38100" dir="2700000" algn="tl">
                    <a:srgbClr val="000000">
                      <a:alpha val="43137"/>
                    </a:srgbClr>
                  </a:outerShdw>
                </a:effectLst>
              </a:rPr>
              <a:t>البيوميكانيك الإجابة عن العديد من الأسئلة التي تواجه المدربين في مختلف الألعاب الرياضية، فمثلا، وضمن واجبات تحليل الأداء، ربما يقودنا هذا التحليل مثلا للإجابة عن </a:t>
            </a:r>
            <a:r>
              <a:rPr lang="ar-IQ" sz="2600" b="1" dirty="0" smtClean="0">
                <a:solidFill>
                  <a:schemeClr val="bg1"/>
                </a:solidFill>
                <a:effectLst>
                  <a:outerShdw blurRad="38100" dist="38100" dir="2700000" algn="tl">
                    <a:srgbClr val="000000">
                      <a:alpha val="43137"/>
                    </a:srgbClr>
                  </a:outerShdw>
                </a:effectLst>
              </a:rPr>
              <a:t>:</a:t>
            </a:r>
          </a:p>
          <a:p>
            <a:pPr algn="just" rtl="1"/>
            <a:r>
              <a:rPr lang="ar-SA" sz="2600" b="1" dirty="0" smtClean="0">
                <a:solidFill>
                  <a:srgbClr val="FFFF00"/>
                </a:solidFill>
                <a:effectLst>
                  <a:outerShdw blurRad="38100" dist="38100" dir="2700000" algn="tl">
                    <a:srgbClr val="000000">
                      <a:alpha val="43137"/>
                    </a:srgbClr>
                  </a:outerShdw>
                </a:effectLst>
              </a:rPr>
              <a:t> </a:t>
            </a:r>
            <a:r>
              <a:rPr lang="ar-SA" sz="2600" b="1" dirty="0" smtClean="0">
                <a:solidFill>
                  <a:srgbClr val="FFFF00"/>
                </a:solidFill>
                <a:effectLst>
                  <a:outerShdw blurRad="38100" dist="38100" dir="2700000" algn="tl">
                    <a:srgbClr val="000000">
                      <a:alpha val="43137"/>
                    </a:srgbClr>
                  </a:outerShdw>
                </a:effectLst>
              </a:rPr>
              <a:t>أي العضلات تشارك في عملية الضرب الساحق في الكرة </a:t>
            </a:r>
            <a:r>
              <a:rPr lang="ar-SA" sz="2600" b="1" dirty="0" smtClean="0">
                <a:solidFill>
                  <a:srgbClr val="FFFF00"/>
                </a:solidFill>
                <a:effectLst>
                  <a:outerShdw blurRad="38100" dist="38100" dir="2700000" algn="tl">
                    <a:srgbClr val="000000">
                      <a:alpha val="43137"/>
                    </a:srgbClr>
                  </a:outerShdw>
                </a:effectLst>
              </a:rPr>
              <a:t>الطائرة</a:t>
            </a:r>
            <a:r>
              <a:rPr lang="ar-IQ" sz="2600" b="1" dirty="0" smtClean="0">
                <a:solidFill>
                  <a:srgbClr val="FFFF00"/>
                </a:solidFill>
                <a:effectLst>
                  <a:outerShdw blurRad="38100" dist="38100" dir="2700000" algn="tl">
                    <a:srgbClr val="000000">
                      <a:alpha val="43137"/>
                    </a:srgbClr>
                  </a:outerShdw>
                </a:effectLst>
              </a:rPr>
              <a:t>؟</a:t>
            </a:r>
          </a:p>
          <a:p>
            <a:pPr algn="just" rtl="1"/>
            <a:r>
              <a:rPr lang="ar-SA" sz="2600" b="1" dirty="0" smtClean="0">
                <a:solidFill>
                  <a:srgbClr val="FFFF00"/>
                </a:solidFill>
                <a:effectLst>
                  <a:outerShdw blurRad="38100" dist="38100" dir="2700000" algn="tl">
                    <a:srgbClr val="000000">
                      <a:alpha val="43137"/>
                    </a:srgbClr>
                  </a:outerShdw>
                </a:effectLst>
              </a:rPr>
              <a:t> </a:t>
            </a:r>
            <a:r>
              <a:rPr lang="ar-SA" sz="2600" b="1" dirty="0" smtClean="0">
                <a:solidFill>
                  <a:srgbClr val="FFFF00"/>
                </a:solidFill>
                <a:effectLst>
                  <a:outerShdw blurRad="38100" dist="38100" dir="2700000" algn="tl">
                    <a:srgbClr val="000000">
                      <a:alpha val="43137"/>
                    </a:srgbClr>
                  </a:outerShdw>
                </a:effectLst>
              </a:rPr>
              <a:t>وما طبيعة الحركات في الذراع والجذع والتي تكون مسئوله عنها هذه العضلات ؟ </a:t>
            </a:r>
            <a:endParaRPr lang="ar-IQ" sz="2600" b="1" dirty="0" smtClean="0">
              <a:solidFill>
                <a:srgbClr val="FFFF00"/>
              </a:solidFill>
              <a:effectLst>
                <a:outerShdw blurRad="38100" dist="38100" dir="2700000" algn="tl">
                  <a:srgbClr val="000000">
                    <a:alpha val="43137"/>
                  </a:srgbClr>
                </a:outerShdw>
              </a:effectLst>
            </a:endParaRPr>
          </a:p>
          <a:p>
            <a:pPr algn="just" rtl="1"/>
            <a:r>
              <a:rPr lang="ar-SA" sz="2600" b="1" dirty="0" smtClean="0">
                <a:solidFill>
                  <a:srgbClr val="FFFF00"/>
                </a:solidFill>
                <a:effectLst>
                  <a:outerShdw blurRad="38100" dist="38100" dir="2700000" algn="tl">
                    <a:srgbClr val="000000">
                      <a:alpha val="43137"/>
                    </a:srgbClr>
                  </a:outerShdw>
                </a:effectLst>
              </a:rPr>
              <a:t>أو </a:t>
            </a:r>
            <a:r>
              <a:rPr lang="ar-SA" sz="2600" b="1" dirty="0" smtClean="0">
                <a:solidFill>
                  <a:srgbClr val="FFFF00"/>
                </a:solidFill>
                <a:effectLst>
                  <a:outerShdw blurRad="38100" dist="38100" dir="2700000" algn="tl">
                    <a:srgbClr val="000000">
                      <a:alpha val="43137"/>
                    </a:srgbClr>
                  </a:outerShdw>
                </a:effectLst>
              </a:rPr>
              <a:t>أي العضلات تحتاج إلى تطوير القوة الخاصة لكل رياضي في لعبته بألعاب القوى</a:t>
            </a:r>
            <a:r>
              <a:rPr lang="ar-SA" sz="2600" b="1" dirty="0" smtClean="0">
                <a:solidFill>
                  <a:srgbClr val="FFFF00"/>
                </a:solidFill>
                <a:effectLst>
                  <a:outerShdw blurRad="38100" dist="38100" dir="2700000" algn="tl">
                    <a:srgbClr val="000000">
                      <a:alpha val="43137"/>
                    </a:srgbClr>
                  </a:outerShdw>
                </a:effectLst>
              </a:rPr>
              <a:t>؟</a:t>
            </a:r>
            <a:endParaRPr lang="ar-IQ" sz="2600" b="1" dirty="0" smtClean="0">
              <a:solidFill>
                <a:srgbClr val="FFFF00"/>
              </a:solidFill>
              <a:effectLst>
                <a:outerShdw blurRad="38100" dist="38100" dir="2700000" algn="tl">
                  <a:srgbClr val="000000">
                    <a:alpha val="43137"/>
                  </a:srgbClr>
                </a:outerShdw>
              </a:effectLst>
            </a:endParaRPr>
          </a:p>
          <a:p>
            <a:pPr algn="just" rtl="1"/>
            <a:r>
              <a:rPr lang="ar-SA" sz="2600" b="1" dirty="0" smtClean="0">
                <a:solidFill>
                  <a:srgbClr val="FFFF00"/>
                </a:solidFill>
                <a:effectLst>
                  <a:outerShdw blurRad="38100" dist="38100" dir="2700000" algn="tl">
                    <a:srgbClr val="000000">
                      <a:alpha val="43137"/>
                    </a:srgbClr>
                  </a:outerShdw>
                </a:effectLst>
              </a:rPr>
              <a:t>أو </a:t>
            </a:r>
            <a:r>
              <a:rPr lang="ar-SA" sz="2600" b="1" dirty="0" smtClean="0">
                <a:solidFill>
                  <a:srgbClr val="FFFF00"/>
                </a:solidFill>
                <a:effectLst>
                  <a:outerShdw blurRad="38100" dist="38100" dir="2700000" algn="tl">
                    <a:srgbClr val="000000">
                      <a:alpha val="43137"/>
                    </a:srgbClr>
                  </a:outerShdw>
                </a:effectLst>
              </a:rPr>
              <a:t>إلى أي مدى يمكن لتمرين الضغط بالذراعين(بنج بريس) أن يطور من قوة العضلة الباسطة للمرفق </a:t>
            </a:r>
            <a:r>
              <a:rPr lang="ar-SA" sz="2600" b="1" dirty="0" smtClean="0">
                <a:solidFill>
                  <a:srgbClr val="FFFF00"/>
                </a:solidFill>
                <a:effectLst>
                  <a:outerShdw blurRad="38100" dist="38100" dir="2700000" algn="tl">
                    <a:srgbClr val="000000">
                      <a:alpha val="43137"/>
                    </a:srgbClr>
                  </a:outerShdw>
                </a:effectLst>
              </a:rPr>
              <a:t>؟</a:t>
            </a:r>
            <a:endParaRPr lang="ar-IQ" sz="2600" b="1" dirty="0" smtClean="0">
              <a:solidFill>
                <a:srgbClr val="FFFF00"/>
              </a:solidFill>
              <a:effectLst>
                <a:outerShdw blurRad="38100" dist="38100" dir="2700000" algn="tl">
                  <a:srgbClr val="000000">
                    <a:alpha val="43137"/>
                  </a:srgbClr>
                </a:outerShdw>
              </a:effectLst>
            </a:endParaRPr>
          </a:p>
          <a:p>
            <a:pPr algn="just" rtl="1"/>
            <a:r>
              <a:rPr lang="ar-SA" sz="2600" b="1" dirty="0" smtClean="0">
                <a:solidFill>
                  <a:srgbClr val="FFFF00"/>
                </a:solidFill>
                <a:effectLst>
                  <a:outerShdw blurRad="38100" dist="38100" dir="2700000" algn="tl">
                    <a:srgbClr val="000000">
                      <a:alpha val="43137"/>
                    </a:srgbClr>
                  </a:outerShdw>
                </a:effectLst>
              </a:rPr>
              <a:t>أو </a:t>
            </a:r>
            <a:r>
              <a:rPr lang="ar-SA" sz="2600" b="1" dirty="0" smtClean="0">
                <a:solidFill>
                  <a:srgbClr val="FFFF00"/>
                </a:solidFill>
                <a:effectLst>
                  <a:outerShdw blurRad="38100" dist="38100" dir="2700000" algn="tl">
                    <a:srgbClr val="000000">
                      <a:alpha val="43137"/>
                    </a:srgbClr>
                  </a:outerShdw>
                </a:effectLst>
              </a:rPr>
              <a:t>أي التمارين هي الأفضل لتطوير العضلات الباسطة للركبة (الرباعية) بأقل تأثير فعلي على أسطح العظام المتفصلة</a:t>
            </a:r>
            <a:r>
              <a:rPr lang="ar-SA" sz="2600" b="1" dirty="0" smtClean="0">
                <a:solidFill>
                  <a:srgbClr val="FFFF00"/>
                </a:solidFill>
                <a:effectLst>
                  <a:outerShdw blurRad="38100" dist="38100" dir="2700000" algn="tl">
                    <a:srgbClr val="000000">
                      <a:alpha val="43137"/>
                    </a:srgbClr>
                  </a:outerShdw>
                </a:effectLst>
              </a:rPr>
              <a:t>؟</a:t>
            </a:r>
            <a:endParaRPr lang="ar-IQ" sz="2600" b="1" dirty="0" smtClean="0">
              <a:solidFill>
                <a:srgbClr val="FFFF00"/>
              </a:solidFill>
              <a:effectLst>
                <a:outerShdw blurRad="38100" dist="38100" dir="2700000" algn="tl">
                  <a:srgbClr val="000000">
                    <a:alpha val="43137"/>
                  </a:srgbClr>
                </a:outerShdw>
              </a:effectLst>
            </a:endParaRPr>
          </a:p>
          <a:p>
            <a:pPr algn="just" rtl="1"/>
            <a:r>
              <a:rPr lang="ar-SA" sz="2600" b="1" dirty="0" smtClean="0">
                <a:solidFill>
                  <a:srgbClr val="FFFF00"/>
                </a:solidFill>
                <a:effectLst>
                  <a:outerShdw blurRad="38100" dist="38100" dir="2700000" algn="tl">
                    <a:srgbClr val="000000">
                      <a:alpha val="43137"/>
                    </a:srgbClr>
                  </a:outerShdw>
                </a:effectLst>
              </a:rPr>
              <a:t> </a:t>
            </a:r>
            <a:r>
              <a:rPr lang="ar-SA" sz="2600" b="1" dirty="0" smtClean="0">
                <a:solidFill>
                  <a:srgbClr val="FFFF00"/>
                </a:solidFill>
                <a:effectLst>
                  <a:outerShdw blurRad="38100" dist="38100" dir="2700000" algn="tl">
                    <a:srgbClr val="000000">
                      <a:alpha val="43137"/>
                    </a:srgbClr>
                  </a:outerShdw>
                </a:effectLst>
              </a:rPr>
              <a:t>أو ما هي كمية المقاومة التي يجب أن تتغير خلال مدى حركة التمرين للحصول على فاعلية أكثر من التمرين الاعتيادي</a:t>
            </a:r>
            <a:r>
              <a:rPr lang="ar-SA" sz="2600" b="1" dirty="0" smtClean="0">
                <a:solidFill>
                  <a:srgbClr val="FFFF00"/>
                </a:solidFill>
                <a:effectLst>
                  <a:outerShdw blurRad="38100" dist="38100" dir="2700000" algn="tl">
                    <a:srgbClr val="000000">
                      <a:alpha val="43137"/>
                    </a:srgbClr>
                  </a:outerShdw>
                </a:effectLst>
              </a:rPr>
              <a:t>.</a:t>
            </a:r>
            <a:endParaRPr lang="ar-IQ" sz="2600" b="1" dirty="0" smtClean="0">
              <a:solidFill>
                <a:srgbClr val="FFFF00"/>
              </a:solidFill>
              <a:effectLst>
                <a:outerShdw blurRad="38100" dist="38100" dir="2700000" algn="tl">
                  <a:srgbClr val="000000">
                    <a:alpha val="43137"/>
                  </a:srgbClr>
                </a:outerShdw>
              </a:effectLst>
            </a:endParaRPr>
          </a:p>
          <a:p>
            <a:pPr algn="just" rtl="1"/>
            <a:endParaRPr lang="en-US" sz="2600" dirty="0">
              <a:solidFill>
                <a:srgbClr val="FFFF00"/>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8100000" scaled="0"/>
        </a:gradFill>
        <a:effectLst/>
      </p:bgPr>
    </p:bg>
    <p:spTree>
      <p:nvGrpSpPr>
        <p:cNvPr id="1" name=""/>
        <p:cNvGrpSpPr/>
        <p:nvPr/>
      </p:nvGrpSpPr>
      <p:grpSpPr>
        <a:xfrm>
          <a:off x="0" y="0"/>
          <a:ext cx="0" cy="0"/>
          <a:chOff x="0" y="0"/>
          <a:chExt cx="0" cy="0"/>
        </a:xfrm>
      </p:grpSpPr>
      <p:pic>
        <p:nvPicPr>
          <p:cNvPr id="8" name="صورة 7" descr="21202b5b6351.jpeg"/>
          <p:cNvPicPr>
            <a:picLocks noChangeAspect="1"/>
          </p:cNvPicPr>
          <p:nvPr/>
        </p:nvPicPr>
        <p:blipFill>
          <a:blip r:embed="rId2"/>
          <a:stretch>
            <a:fillRect/>
          </a:stretch>
        </p:blipFill>
        <p:spPr>
          <a:xfrm>
            <a:off x="4786314" y="642918"/>
            <a:ext cx="3794392" cy="2428892"/>
          </a:xfrm>
          <a:prstGeom prst="rect">
            <a:avLst/>
          </a:prstGeom>
          <a:ln>
            <a:noFill/>
          </a:ln>
          <a:effectLst>
            <a:outerShdw blurRad="292100" dist="139700" dir="2700000" algn="tl" rotWithShape="0">
              <a:srgbClr val="333333">
                <a:alpha val="65000"/>
              </a:srgbClr>
            </a:outerShdw>
          </a:effectLst>
        </p:spPr>
      </p:pic>
      <p:pic>
        <p:nvPicPr>
          <p:cNvPr id="9" name="صورة 8" descr="images (2).jpg"/>
          <p:cNvPicPr>
            <a:picLocks noChangeAspect="1"/>
          </p:cNvPicPr>
          <p:nvPr/>
        </p:nvPicPr>
        <p:blipFill>
          <a:blip r:embed="rId3"/>
          <a:stretch>
            <a:fillRect/>
          </a:stretch>
        </p:blipFill>
        <p:spPr>
          <a:xfrm>
            <a:off x="285720" y="3786190"/>
            <a:ext cx="3929090" cy="2000264"/>
          </a:xfrm>
          <a:prstGeom prst="rect">
            <a:avLst/>
          </a:prstGeom>
          <a:ln>
            <a:noFill/>
          </a:ln>
          <a:effectLst>
            <a:outerShdw blurRad="292100" dist="139700" dir="2700000" algn="tl" rotWithShape="0">
              <a:srgbClr val="333333">
                <a:alpha val="65000"/>
              </a:srgbClr>
            </a:outerShdw>
          </a:effectLst>
        </p:spPr>
      </p:pic>
      <p:pic>
        <p:nvPicPr>
          <p:cNvPr id="10" name="صورة 9" descr="download (2).jpg"/>
          <p:cNvPicPr>
            <a:picLocks noChangeAspect="1"/>
          </p:cNvPicPr>
          <p:nvPr/>
        </p:nvPicPr>
        <p:blipFill>
          <a:blip r:embed="rId4"/>
          <a:stretch>
            <a:fillRect/>
          </a:stretch>
        </p:blipFill>
        <p:spPr>
          <a:xfrm>
            <a:off x="4357686" y="3429000"/>
            <a:ext cx="4310228" cy="2643206"/>
          </a:xfrm>
          <a:prstGeom prst="rect">
            <a:avLst/>
          </a:prstGeom>
          <a:ln>
            <a:noFill/>
          </a:ln>
          <a:effectLst>
            <a:outerShdw blurRad="292100" dist="139700" dir="2700000" algn="tl" rotWithShape="0">
              <a:srgbClr val="333333">
                <a:alpha val="65000"/>
              </a:srgbClr>
            </a:outerShdw>
          </a:effectLst>
        </p:spPr>
      </p:pic>
      <p:pic>
        <p:nvPicPr>
          <p:cNvPr id="11" name="صورة 10" descr="GoPro-Karma-Hero5-CreativeSchoolArabia-CSchoolArabia-CSA-جوبرو تكشف عن درون GoPro Karma بالاضافة الى الكاميرا المنتظرة Hero 5 و هيرو Session 54.jpg"/>
          <p:cNvPicPr>
            <a:picLocks noChangeAspect="1"/>
          </p:cNvPicPr>
          <p:nvPr/>
        </p:nvPicPr>
        <p:blipFill>
          <a:blip r:embed="rId5"/>
          <a:stretch>
            <a:fillRect/>
          </a:stretch>
        </p:blipFill>
        <p:spPr>
          <a:xfrm>
            <a:off x="285720" y="642918"/>
            <a:ext cx="4318030" cy="2428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t="-100000" r="-10000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428604"/>
            <a:ext cx="8643998" cy="4525963"/>
          </a:xfrm>
        </p:spPr>
        <p:txBody>
          <a:bodyPr>
            <a:noAutofit/>
          </a:bodyPr>
          <a:lstStyle/>
          <a:p>
            <a:pPr algn="just" rtl="1"/>
            <a:r>
              <a:rPr lang="ar-SA" b="1" dirty="0" smtClean="0">
                <a:solidFill>
                  <a:schemeClr val="bg1"/>
                </a:solidFill>
                <a:effectLst>
                  <a:outerShdw blurRad="38100" dist="38100" dir="2700000" algn="tl">
                    <a:srgbClr val="000000">
                      <a:alpha val="43137"/>
                    </a:srgbClr>
                  </a:outerShdw>
                </a:effectLst>
              </a:rPr>
              <a:t>حلول هذه الأسئلة يجب أن يكون على أساس توافر المعلومات ذات الصلة الوثيقة بقابليات الإنسان وتحديد المعلومات عن المميزات الفسيولوجية والبايوميكانيكية والعوامل البايولوجية.</a:t>
            </a:r>
            <a:endParaRPr lang="en-US" b="1" dirty="0" smtClean="0">
              <a:solidFill>
                <a:schemeClr val="bg1"/>
              </a:solidFill>
              <a:effectLst>
                <a:outerShdw blurRad="38100" dist="38100" dir="2700000" algn="tl">
                  <a:srgbClr val="000000">
                    <a:alpha val="43137"/>
                  </a:srgbClr>
                </a:outerShdw>
              </a:effectLst>
            </a:endParaRPr>
          </a:p>
          <a:p>
            <a:pPr algn="just" rtl="1"/>
            <a:r>
              <a:rPr lang="ar-SA" b="1" dirty="0" smtClean="0">
                <a:solidFill>
                  <a:schemeClr val="bg1"/>
                </a:solidFill>
                <a:effectLst>
                  <a:outerShdw blurRad="38100" dist="38100" dir="2700000" algn="tl">
                    <a:srgbClr val="000000">
                      <a:alpha val="43137"/>
                    </a:srgbClr>
                  </a:outerShdw>
                </a:effectLst>
              </a:rPr>
              <a:t>وهذا </a:t>
            </a:r>
            <a:r>
              <a:rPr lang="ar-SA" b="1" dirty="0" smtClean="0">
                <a:solidFill>
                  <a:schemeClr val="bg1"/>
                </a:solidFill>
                <a:effectLst>
                  <a:outerShdw blurRad="38100" dist="38100" dir="2700000" algn="tl">
                    <a:srgbClr val="000000">
                      <a:alpha val="43137"/>
                    </a:srgbClr>
                  </a:outerShdw>
                </a:effectLst>
              </a:rPr>
              <a:t>يسحبنا إلى إن جميع التطبيقات الحركية تصمم وفقا لتسلسلها الحركي الصحيح من ناحية التعلم ووفقا للتحديدات البيوميكانيكية التي تعطي الاقتصاد بالحركة وانسيابيتها في هذه التطبيقات العملية، وعلى هذا الأساس، يتم التعامل مع علم البيوميكانيك في إيجاد العديد من الحلول التدريبية والتعليمية والفسيولوجية.</a:t>
            </a:r>
            <a:endParaRPr lang="en-US" b="1" dirty="0" smtClean="0">
              <a:solidFill>
                <a:schemeClr val="bg1"/>
              </a:solidFill>
              <a:effectLst>
                <a:outerShdw blurRad="38100" dist="38100" dir="2700000" algn="tl">
                  <a:srgbClr val="000000">
                    <a:alpha val="43137"/>
                  </a:srgbClr>
                </a:outerShdw>
              </a:effectLst>
            </a:endParaRPr>
          </a:p>
          <a:p>
            <a:pPr algn="just" rtl="1">
              <a:buNone/>
            </a:pPr>
            <a:endParaRPr lang="en-US" b="1" dirty="0">
              <a:solidFill>
                <a:schemeClr val="bg1"/>
              </a:solidFill>
              <a:effectLst>
                <a:outerShdw blurRad="38100" dist="38100" dir="2700000" algn="tl">
                  <a:srgbClr val="000000">
                    <a:alpha val="43137"/>
                  </a:srgbClr>
                </a:outerShdw>
              </a:effectLst>
            </a:endParaRPr>
          </a:p>
        </p:txBody>
      </p:sp>
      <p:pic>
        <p:nvPicPr>
          <p:cNvPr id="41" name="صورة 40" descr="images (5).jpg"/>
          <p:cNvPicPr>
            <a:picLocks noChangeAspect="1"/>
          </p:cNvPicPr>
          <p:nvPr/>
        </p:nvPicPr>
        <p:blipFill>
          <a:blip r:embed="rId2"/>
          <a:stretch>
            <a:fillRect/>
          </a:stretch>
        </p:blipFill>
        <p:spPr>
          <a:xfrm>
            <a:off x="1214414" y="4500570"/>
            <a:ext cx="4071966" cy="2223508"/>
          </a:xfrm>
          <a:prstGeom prst="rect">
            <a:avLst/>
          </a:prstGeom>
        </p:spPr>
      </p:pic>
    </p:spTree>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5" name="عنصر نائب للمحتوى 4" descr="images (3).jpg"/>
          <p:cNvPicPr>
            <a:picLocks noGrp="1" noChangeAspect="1"/>
          </p:cNvPicPr>
          <p:nvPr>
            <p:ph idx="1"/>
          </p:nvPr>
        </p:nvPicPr>
        <p:blipFill>
          <a:blip r:embed="rId2"/>
          <a:stretch>
            <a:fillRect/>
          </a:stretch>
        </p:blipFill>
        <p:spPr>
          <a:xfrm>
            <a:off x="285719" y="714356"/>
            <a:ext cx="8613671" cy="5572164"/>
          </a:xfrm>
        </p:spPr>
      </p:pic>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214282" y="2571744"/>
            <a:ext cx="8643998" cy="1500198"/>
          </a:xfrm>
        </p:spPr>
        <p:txBody>
          <a:bodyPr>
            <a:normAutofit/>
          </a:bodyPr>
          <a:lstStyle/>
          <a:p>
            <a:pPr algn="r"/>
            <a:r>
              <a:rPr lang="ar-IQ" sz="4000" dirty="0" smtClean="0">
                <a:solidFill>
                  <a:srgbClr val="FFFF00"/>
                </a:solidFill>
                <a:effectLst>
                  <a:outerShdw blurRad="38100" dist="38100" dir="2700000" algn="tl">
                    <a:srgbClr val="000000">
                      <a:alpha val="43137"/>
                    </a:srgbClr>
                  </a:outerShdw>
                </a:effectLst>
                <a:latin typeface="+mj-lt"/>
                <a:ea typeface="+mj-ea"/>
                <a:cs typeface="+mj-cs"/>
              </a:rPr>
              <a:t>*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اتساع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الاكتشافات والاختراعات </a:t>
            </a:r>
            <a:r>
              <a:rPr lang="ar-SA" sz="4000" dirty="0" smtClean="0">
                <a:solidFill>
                  <a:srgbClr val="FFFF00"/>
                </a:solidFill>
                <a:effectLst>
                  <a:outerShdw blurRad="38100" dist="38100" dir="2700000" algn="tl">
                    <a:srgbClr val="000000">
                      <a:alpha val="43137"/>
                    </a:srgbClr>
                  </a:outerShdw>
                </a:effectLst>
                <a:latin typeface="+mj-lt"/>
                <a:ea typeface="+mj-ea"/>
                <a:cs typeface="+mj-cs"/>
              </a:rPr>
              <a:t>في </a:t>
            </a:r>
            <a:endParaRPr lang="en-US" sz="4000" dirty="0" smtClean="0">
              <a:solidFill>
                <a:srgbClr val="FFFF00"/>
              </a:solidFill>
              <a:effectLst>
                <a:outerShdw blurRad="38100" dist="38100" dir="2700000" algn="tl">
                  <a:srgbClr val="000000">
                    <a:alpha val="43137"/>
                  </a:srgbClr>
                </a:outerShdw>
              </a:effectLst>
              <a:latin typeface="+mj-lt"/>
              <a:ea typeface="+mj-ea"/>
              <a:cs typeface="+mj-cs"/>
            </a:endParaRPr>
          </a:p>
          <a:p>
            <a:pPr algn="r"/>
            <a:r>
              <a:rPr lang="ar-SA" sz="4000" dirty="0" smtClean="0">
                <a:solidFill>
                  <a:srgbClr val="FFFF00"/>
                </a:solidFill>
                <a:effectLst>
                  <a:outerShdw blurRad="38100" dist="38100" dir="2700000" algn="tl">
                    <a:srgbClr val="000000">
                      <a:alpha val="43137"/>
                    </a:srgbClr>
                  </a:outerShdw>
                </a:effectLst>
                <a:latin typeface="+mj-lt"/>
                <a:ea typeface="+mj-ea"/>
                <a:cs typeface="+mj-cs"/>
              </a:rPr>
              <a:t>مختلف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المجالات العلمية والتكنولوجية.</a:t>
            </a:r>
            <a:endParaRPr lang="ar-IQ" sz="4000" dirty="0" smtClean="0">
              <a:solidFill>
                <a:srgbClr val="FFFF00"/>
              </a:solidFill>
              <a:effectLst>
                <a:outerShdw blurRad="38100" dist="38100" dir="2700000" algn="tl">
                  <a:srgbClr val="000000">
                    <a:alpha val="43137"/>
                  </a:srgbClr>
                </a:outerShdw>
              </a:effectLst>
              <a:latin typeface="+mj-lt"/>
              <a:ea typeface="+mj-ea"/>
              <a:cs typeface="+mj-cs"/>
            </a:endParaRPr>
          </a:p>
        </p:txBody>
      </p:sp>
      <p:sp>
        <p:nvSpPr>
          <p:cNvPr id="10" name="عنوان 9"/>
          <p:cNvSpPr>
            <a:spLocks noGrp="1"/>
          </p:cNvSpPr>
          <p:nvPr>
            <p:ph type="ctrTitle"/>
          </p:nvPr>
        </p:nvSpPr>
        <p:spPr>
          <a:xfrm>
            <a:off x="500034" y="857233"/>
            <a:ext cx="8358246" cy="1357321"/>
          </a:xfrm>
        </p:spPr>
        <p:txBody>
          <a:bodyPr>
            <a:normAutofit fontScale="90000"/>
          </a:bodyPr>
          <a:lstStyle/>
          <a:p>
            <a:pPr algn="r" rtl="1"/>
            <a:r>
              <a:rPr lang="en-US" dirty="0" smtClean="0">
                <a:solidFill>
                  <a:srgbClr val="FF66FF"/>
                </a:solidFill>
              </a:rPr>
              <a:t>	</a:t>
            </a:r>
            <a:r>
              <a:rPr lang="ar-SA" sz="4900" dirty="0" smtClean="0">
                <a:solidFill>
                  <a:srgbClr val="FF66FF"/>
                </a:solidFill>
                <a:effectLst>
                  <a:outerShdw blurRad="38100" dist="38100" dir="2700000" algn="tl">
                    <a:srgbClr val="000000">
                      <a:alpha val="43137"/>
                    </a:srgbClr>
                  </a:outerShdw>
                </a:effectLst>
              </a:rPr>
              <a:t>عد </a:t>
            </a:r>
            <a:r>
              <a:rPr lang="ar-SA" sz="4900" dirty="0" smtClean="0">
                <a:solidFill>
                  <a:srgbClr val="FF66FF"/>
                </a:solidFill>
                <a:effectLst>
                  <a:outerShdw blurRad="38100" dist="38100" dir="2700000" algn="tl">
                    <a:srgbClr val="000000">
                      <a:alpha val="43137"/>
                    </a:srgbClr>
                  </a:outerShdw>
                </a:effectLst>
              </a:rPr>
              <a:t>العصر الحالي عصر الانفجار العلمي </a:t>
            </a:r>
            <a:r>
              <a:rPr lang="ar-SA" sz="4900" dirty="0" smtClean="0">
                <a:solidFill>
                  <a:srgbClr val="FF66FF"/>
                </a:solidFill>
                <a:effectLst>
                  <a:outerShdw blurRad="38100" dist="38100" dir="2700000" algn="tl">
                    <a:srgbClr val="000000">
                      <a:alpha val="43137"/>
                    </a:srgbClr>
                  </a:outerShdw>
                </a:effectLst>
              </a:rPr>
              <a:t>والمعرفي</a:t>
            </a:r>
            <a:r>
              <a:rPr lang="en-US" sz="4900" dirty="0" smtClean="0">
                <a:solidFill>
                  <a:srgbClr val="FF66FF"/>
                </a:solidFill>
                <a:effectLst>
                  <a:outerShdw blurRad="38100" dist="38100" dir="2700000" algn="tl">
                    <a:srgbClr val="000000">
                      <a:alpha val="43137"/>
                    </a:srgbClr>
                  </a:outerShdw>
                </a:effectLst>
              </a:rPr>
              <a:t> </a:t>
            </a:r>
            <a:r>
              <a:rPr lang="ar-SA" sz="4900" dirty="0" smtClean="0">
                <a:solidFill>
                  <a:srgbClr val="FF66FF"/>
                </a:solidFill>
                <a:effectLst>
                  <a:outerShdw blurRad="38100" dist="38100" dir="2700000" algn="tl">
                    <a:srgbClr val="000000">
                      <a:alpha val="43137"/>
                    </a:srgbClr>
                  </a:outerShdw>
                </a:effectLst>
              </a:rPr>
              <a:t>ذلك </a:t>
            </a:r>
            <a:r>
              <a:rPr lang="ar-SA" sz="4900" dirty="0" smtClean="0">
                <a:solidFill>
                  <a:srgbClr val="FF66FF"/>
                </a:solidFill>
                <a:effectLst>
                  <a:outerShdw blurRad="38100" dist="38100" dir="2700000" algn="tl">
                    <a:srgbClr val="000000">
                      <a:alpha val="43137"/>
                    </a:srgbClr>
                  </a:outerShdw>
                </a:effectLst>
              </a:rPr>
              <a:t>بسبب : </a:t>
            </a:r>
            <a:endParaRPr lang="ar-IQ" sz="4900" dirty="0" smtClean="0">
              <a:solidFill>
                <a:srgbClr val="FF66FF"/>
              </a:solidFill>
              <a:effectLst>
                <a:outerShdw blurRad="38100" dist="38100" dir="2700000" algn="tl">
                  <a:srgbClr val="000000">
                    <a:alpha val="43137"/>
                  </a:srgbClr>
                </a:outerShdw>
              </a:effectLst>
            </a:endParaRPr>
          </a:p>
        </p:txBody>
      </p:sp>
      <p:sp>
        <p:nvSpPr>
          <p:cNvPr id="12" name="عنوان فرعي 8"/>
          <p:cNvSpPr txBox="1">
            <a:spLocks/>
          </p:cNvSpPr>
          <p:nvPr/>
        </p:nvSpPr>
        <p:spPr>
          <a:xfrm>
            <a:off x="214282" y="4143380"/>
            <a:ext cx="8643998" cy="2214578"/>
          </a:xfrm>
          <a:prstGeom prst="rect">
            <a:avLst/>
          </a:prstGeom>
        </p:spPr>
        <p:txBody>
          <a:bodyPr vert="horz" lIns="91440" tIns="45720" rIns="91440" bIns="45720" rtlCol="0">
            <a:noAutofit/>
          </a:bodyPr>
          <a:lstStyle/>
          <a:p>
            <a:pPr algn="r">
              <a:spcBef>
                <a:spcPct val="20000"/>
              </a:spcBef>
            </a:pPr>
            <a:r>
              <a:rPr lang="ar-IQ" sz="4000" dirty="0" smtClean="0">
                <a:solidFill>
                  <a:srgbClr val="FFFF00"/>
                </a:solidFill>
                <a:effectLst>
                  <a:outerShdw blurRad="38100" dist="38100" dir="2700000" algn="tl">
                    <a:srgbClr val="000000">
                      <a:alpha val="43137"/>
                    </a:srgbClr>
                  </a:outerShdw>
                </a:effectLst>
                <a:latin typeface="+mj-lt"/>
                <a:ea typeface="+mj-ea"/>
                <a:cs typeface="+mj-cs"/>
              </a:rPr>
              <a:t>*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ظهور تقنيات علمية حديثة تم </a:t>
            </a:r>
            <a:endParaRPr lang="ar-IQ" sz="4000" dirty="0" smtClean="0">
              <a:solidFill>
                <a:srgbClr val="FFFF00"/>
              </a:solidFill>
              <a:effectLst>
                <a:outerShdw blurRad="38100" dist="38100" dir="2700000" algn="tl">
                  <a:srgbClr val="000000">
                    <a:alpha val="43137"/>
                  </a:srgbClr>
                </a:outerShdw>
              </a:effectLst>
              <a:latin typeface="+mj-lt"/>
              <a:ea typeface="+mj-ea"/>
              <a:cs typeface="+mj-cs"/>
            </a:endParaRPr>
          </a:p>
          <a:p>
            <a:pPr algn="r">
              <a:spcBef>
                <a:spcPct val="20000"/>
              </a:spcBef>
            </a:pPr>
            <a:r>
              <a:rPr lang="ar-SA" sz="4000" dirty="0" smtClean="0">
                <a:solidFill>
                  <a:srgbClr val="FFFF00"/>
                </a:solidFill>
                <a:effectLst>
                  <a:outerShdw blurRad="38100" dist="38100" dir="2700000" algn="tl">
                    <a:srgbClr val="000000">
                      <a:alpha val="43137"/>
                    </a:srgbClr>
                  </a:outerShdw>
                </a:effectLst>
                <a:latin typeface="+mj-lt"/>
                <a:ea typeface="+mj-ea"/>
                <a:cs typeface="+mj-cs"/>
              </a:rPr>
              <a:t>توظيفها لتحسين العملية التعليمية </a:t>
            </a:r>
            <a:endParaRPr lang="en-US" sz="4000" dirty="0" smtClean="0">
              <a:solidFill>
                <a:srgbClr val="FFFF00"/>
              </a:solidFill>
              <a:effectLst>
                <a:outerShdw blurRad="38100" dist="38100" dir="2700000" algn="tl">
                  <a:srgbClr val="000000">
                    <a:alpha val="43137"/>
                  </a:srgbClr>
                </a:outerShdw>
              </a:effectLst>
              <a:latin typeface="+mj-lt"/>
              <a:ea typeface="+mj-ea"/>
              <a:cs typeface="+mj-cs"/>
            </a:endParaRPr>
          </a:p>
          <a:p>
            <a:pPr algn="r">
              <a:spcBef>
                <a:spcPct val="20000"/>
              </a:spcBef>
            </a:pPr>
            <a:r>
              <a:rPr lang="ar-SA" sz="4000" dirty="0" smtClean="0">
                <a:solidFill>
                  <a:srgbClr val="FFFF00"/>
                </a:solidFill>
                <a:effectLst>
                  <a:outerShdw blurRad="38100" dist="38100" dir="2700000" algn="tl">
                    <a:srgbClr val="000000">
                      <a:alpha val="43137"/>
                    </a:srgbClr>
                  </a:outerShdw>
                </a:effectLst>
                <a:latin typeface="+mj-lt"/>
                <a:ea typeface="+mj-ea"/>
                <a:cs typeface="+mj-cs"/>
              </a:rPr>
              <a:t>والتدريبية</a:t>
            </a:r>
            <a:r>
              <a:rPr lang="ar-IQ" sz="4000" dirty="0" smtClean="0">
                <a:solidFill>
                  <a:srgbClr val="FFFF00"/>
                </a:solidFill>
                <a:effectLst>
                  <a:outerShdw blurRad="38100" dist="38100" dir="2700000" algn="tl">
                    <a:srgbClr val="000000">
                      <a:alpha val="43137"/>
                    </a:srgbClr>
                  </a:outerShdw>
                </a:effectLst>
                <a:latin typeface="+mj-lt"/>
                <a:ea typeface="+mj-ea"/>
                <a:cs typeface="+mj-cs"/>
              </a:rPr>
              <a:t>.</a:t>
            </a:r>
          </a:p>
        </p:txBody>
      </p:sp>
      <p:pic>
        <p:nvPicPr>
          <p:cNvPr id="13" name="صورة 12" descr="AAEAAQAAAAAAAAgiAAAAJDM5MDM2MDdlLTg1OTMtNDA1ZS04MmIyLWZhZWZiZDIwMTg5MQ.jpg"/>
          <p:cNvPicPr>
            <a:picLocks noChangeAspect="1"/>
          </p:cNvPicPr>
          <p:nvPr/>
        </p:nvPicPr>
        <p:blipFill>
          <a:blip r:embed="rId2"/>
          <a:stretch>
            <a:fillRect/>
          </a:stretch>
        </p:blipFill>
        <p:spPr>
          <a:xfrm>
            <a:off x="142844" y="4572008"/>
            <a:ext cx="3324228" cy="1857388"/>
          </a:xfrm>
          <a:prstGeom prst="rect">
            <a:avLst/>
          </a:prstGeom>
          <a:ln>
            <a:noFill/>
          </a:ln>
          <a:effectLst>
            <a:outerShdw blurRad="190500" algn="tl" rotWithShape="0">
              <a:srgbClr val="000000">
                <a:alpha val="70000"/>
              </a:srgbClr>
            </a:outerShdw>
          </a:effectLst>
        </p:spPr>
      </p:pic>
      <p:pic>
        <p:nvPicPr>
          <p:cNvPr id="16" name="صورة 15" descr="download.jpg"/>
          <p:cNvPicPr>
            <a:picLocks noChangeAspect="1"/>
          </p:cNvPicPr>
          <p:nvPr/>
        </p:nvPicPr>
        <p:blipFill>
          <a:blip r:embed="rId3"/>
          <a:stretch>
            <a:fillRect/>
          </a:stretch>
        </p:blipFill>
        <p:spPr>
          <a:xfrm>
            <a:off x="114258" y="2500306"/>
            <a:ext cx="2528916" cy="1657351"/>
          </a:xfrm>
          <a:prstGeom prst="rect">
            <a:avLst/>
          </a:prstGeom>
          <a:ln>
            <a:noFill/>
          </a:ln>
          <a:effectLst>
            <a:outerShdw blurRad="190500" algn="tl" rotWithShape="0">
              <a:srgbClr val="000000">
                <a:alpha val="70000"/>
              </a:srgbClr>
            </a:outerShdw>
          </a:effectLst>
        </p:spPr>
      </p:pic>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صورة 1" descr="images (6).jpg"/>
          <p:cNvPicPr>
            <a:picLocks noChangeAspect="1"/>
          </p:cNvPicPr>
          <p:nvPr/>
        </p:nvPicPr>
        <p:blipFill>
          <a:blip r:embed="rId3"/>
          <a:stretch>
            <a:fillRect/>
          </a:stretch>
        </p:blipFill>
        <p:spPr>
          <a:xfrm>
            <a:off x="714348" y="357166"/>
            <a:ext cx="7643866" cy="36480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صورة 2" descr="13470736771873.gif"/>
          <p:cNvPicPr>
            <a:picLocks noChangeAspect="1"/>
          </p:cNvPicPr>
          <p:nvPr/>
        </p:nvPicPr>
        <p:blipFill>
          <a:blip r:embed="rId4"/>
          <a:stretch>
            <a:fillRect/>
          </a:stretch>
        </p:blipFill>
        <p:spPr>
          <a:xfrm>
            <a:off x="687239" y="4000504"/>
            <a:ext cx="7956727" cy="28574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عنصر نائب للمحتوى 3" descr="2015-635723345419482946-948_thumb705x335.jpg"/>
          <p:cNvPicPr>
            <a:picLocks noGrp="1" noChangeAspect="1"/>
          </p:cNvPicPr>
          <p:nvPr>
            <p:ph idx="1"/>
          </p:nvPr>
        </p:nvPicPr>
        <p:blipFill>
          <a:blip r:embed="rId3"/>
          <a:stretch>
            <a:fillRect/>
          </a:stretch>
        </p:blipFill>
        <p:spPr>
          <a:xfrm>
            <a:off x="500034" y="642918"/>
            <a:ext cx="8091397" cy="5313722"/>
          </a:xfrm>
        </p:spPr>
      </p:pic>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214282" y="785794"/>
            <a:ext cx="8715436" cy="5340369"/>
          </a:xfrm>
        </p:spPr>
        <p:txBody>
          <a:bodyPr>
            <a:normAutofit/>
          </a:bodyPr>
          <a:lstStyle/>
          <a:p>
            <a:pPr lvl="0" algn="r" rtl="1">
              <a:buNone/>
            </a:pPr>
            <a:r>
              <a:rPr lang="ar-IQ" sz="4000" dirty="0" smtClean="0">
                <a:solidFill>
                  <a:srgbClr val="FFFF00"/>
                </a:solidFill>
                <a:effectLst>
                  <a:outerShdw blurRad="38100" dist="38100" dir="2700000" algn="tl">
                    <a:srgbClr val="000000">
                      <a:alpha val="43137"/>
                    </a:srgbClr>
                  </a:outerShdw>
                </a:effectLst>
                <a:latin typeface="+mj-lt"/>
                <a:ea typeface="+mj-ea"/>
                <a:cs typeface="+mj-cs"/>
              </a:rPr>
              <a:t>*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تسهيل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إجراء البحوث والدراسات ومتابعة الاكتشافات العلمية التي تعمل على تحقيق الانجازات الأفضل </a:t>
            </a:r>
            <a:r>
              <a:rPr lang="ar-IQ" sz="4000" dirty="0" smtClean="0">
                <a:solidFill>
                  <a:srgbClr val="FFFF00"/>
                </a:solidFill>
                <a:effectLst>
                  <a:outerShdw blurRad="38100" dist="38100" dir="2700000" algn="tl">
                    <a:srgbClr val="000000">
                      <a:alpha val="43137"/>
                    </a:srgbClr>
                  </a:outerShdw>
                </a:effectLst>
                <a:latin typeface="+mj-lt"/>
                <a:ea typeface="+mj-ea"/>
                <a:cs typeface="+mj-cs"/>
              </a:rPr>
              <a:t>.</a:t>
            </a:r>
            <a:endParaRPr lang="ar-IQ" sz="4000" dirty="0" smtClean="0">
              <a:solidFill>
                <a:srgbClr val="FFFF00"/>
              </a:solidFill>
              <a:effectLst>
                <a:outerShdw blurRad="38100" dist="38100" dir="2700000" algn="tl">
                  <a:srgbClr val="000000">
                    <a:alpha val="43137"/>
                  </a:srgbClr>
                </a:outerShdw>
              </a:effectLst>
              <a:latin typeface="+mj-lt"/>
              <a:ea typeface="+mj-ea"/>
              <a:cs typeface="+mj-cs"/>
            </a:endParaRPr>
          </a:p>
          <a:p>
            <a:pPr lvl="0" algn="r" rtl="1"/>
            <a:r>
              <a:rPr lang="ar-SA" sz="4000" dirty="0" smtClean="0">
                <a:solidFill>
                  <a:srgbClr val="FFFF00"/>
                </a:solidFill>
                <a:effectLst>
                  <a:outerShdw blurRad="38100" dist="38100" dir="2700000" algn="tl">
                    <a:srgbClr val="000000">
                      <a:alpha val="43137"/>
                    </a:srgbClr>
                  </a:outerShdw>
                </a:effectLst>
                <a:latin typeface="+mj-lt"/>
                <a:ea typeface="+mj-ea"/>
                <a:cs typeface="+mj-cs"/>
              </a:rPr>
              <a:t>الانتشار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الواسع لشبكات الاتصال </a:t>
            </a:r>
            <a:r>
              <a:rPr lang="ar-SA" sz="4000" dirty="0" smtClean="0">
                <a:solidFill>
                  <a:srgbClr val="FFFF00"/>
                </a:solidFill>
                <a:effectLst>
                  <a:outerShdw blurRad="38100" dist="38100" dir="2700000" algn="tl">
                    <a:srgbClr val="000000">
                      <a:alpha val="43137"/>
                    </a:srgbClr>
                  </a:outerShdw>
                </a:effectLst>
                <a:latin typeface="+mj-lt"/>
                <a:ea typeface="+mj-ea"/>
                <a:cs typeface="+mj-cs"/>
              </a:rPr>
              <a:t>وتوفير أجه</a:t>
            </a:r>
            <a:r>
              <a:rPr lang="ar-IQ" sz="4000" dirty="0" smtClean="0">
                <a:solidFill>
                  <a:srgbClr val="FFFF00"/>
                </a:solidFill>
                <a:effectLst>
                  <a:outerShdw blurRad="38100" dist="38100" dir="2700000" algn="tl">
                    <a:srgbClr val="000000">
                      <a:alpha val="43137"/>
                    </a:srgbClr>
                  </a:outerShdw>
                </a:effectLst>
                <a:latin typeface="+mj-lt"/>
                <a:ea typeface="+mj-ea"/>
                <a:cs typeface="+mj-cs"/>
              </a:rPr>
              <a:t>ـــــ</a:t>
            </a:r>
            <a:r>
              <a:rPr lang="ar-SA" sz="4000" dirty="0" smtClean="0">
                <a:solidFill>
                  <a:srgbClr val="FFFF00"/>
                </a:solidFill>
                <a:effectLst>
                  <a:outerShdw blurRad="38100" dist="38100" dir="2700000" algn="tl">
                    <a:srgbClr val="000000">
                      <a:alpha val="43137"/>
                    </a:srgbClr>
                  </a:outerShdw>
                </a:effectLst>
                <a:latin typeface="+mj-lt"/>
                <a:ea typeface="+mj-ea"/>
                <a:cs typeface="+mj-cs"/>
              </a:rPr>
              <a:t>زه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الاستقبال . كلها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أم</a:t>
            </a:r>
            <a:r>
              <a:rPr lang="ar-IQ" sz="4000" dirty="0" smtClean="0">
                <a:solidFill>
                  <a:srgbClr val="FFFF00"/>
                </a:solidFill>
                <a:effectLst>
                  <a:outerShdw blurRad="38100" dist="38100" dir="2700000" algn="tl">
                    <a:srgbClr val="000000">
                      <a:alpha val="43137"/>
                    </a:srgbClr>
                  </a:outerShdw>
                </a:effectLst>
                <a:latin typeface="+mj-lt"/>
                <a:ea typeface="+mj-ea"/>
                <a:cs typeface="+mj-cs"/>
              </a:rPr>
              <a:t>ــــ</a:t>
            </a:r>
            <a:r>
              <a:rPr lang="ar-SA" sz="4000" dirty="0" smtClean="0">
                <a:solidFill>
                  <a:srgbClr val="FFFF00"/>
                </a:solidFill>
                <a:effectLst>
                  <a:outerShdw blurRad="38100" dist="38100" dir="2700000" algn="tl">
                    <a:srgbClr val="000000">
                      <a:alpha val="43137"/>
                    </a:srgbClr>
                  </a:outerShdw>
                </a:effectLst>
                <a:latin typeface="+mj-lt"/>
                <a:ea typeface="+mj-ea"/>
                <a:cs typeface="+mj-cs"/>
              </a:rPr>
              <a:t>ور </a:t>
            </a:r>
            <a:endParaRPr lang="ar-IQ" sz="4000" dirty="0" smtClean="0">
              <a:solidFill>
                <a:srgbClr val="FFFF00"/>
              </a:solidFill>
              <a:effectLst>
                <a:outerShdw blurRad="38100" dist="38100" dir="2700000" algn="tl">
                  <a:srgbClr val="000000">
                    <a:alpha val="43137"/>
                  </a:srgbClr>
                </a:outerShdw>
              </a:effectLst>
              <a:latin typeface="+mj-lt"/>
              <a:ea typeface="+mj-ea"/>
              <a:cs typeface="+mj-cs"/>
            </a:endParaRPr>
          </a:p>
          <a:p>
            <a:pPr lvl="0" algn="r" rtl="1"/>
            <a:r>
              <a:rPr lang="ar-SA" sz="4000" dirty="0" smtClean="0">
                <a:solidFill>
                  <a:srgbClr val="FFFF00"/>
                </a:solidFill>
                <a:effectLst>
                  <a:outerShdw blurRad="38100" dist="38100" dir="2700000" algn="tl">
                    <a:srgbClr val="000000">
                      <a:alpha val="43137"/>
                    </a:srgbClr>
                  </a:outerShdw>
                </a:effectLst>
                <a:latin typeface="+mj-lt"/>
                <a:ea typeface="+mj-ea"/>
                <a:cs typeface="+mj-cs"/>
              </a:rPr>
              <a:t>أصبحت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تشكل جزء </a:t>
            </a:r>
            <a:r>
              <a:rPr lang="ar-SA" sz="4000" dirty="0" smtClean="0">
                <a:solidFill>
                  <a:srgbClr val="FFFF00"/>
                </a:solidFill>
                <a:effectLst>
                  <a:outerShdw blurRad="38100" dist="38100" dir="2700000" algn="tl">
                    <a:srgbClr val="000000">
                      <a:alpha val="43137"/>
                    </a:srgbClr>
                  </a:outerShdw>
                </a:effectLst>
                <a:latin typeface="+mj-lt"/>
                <a:ea typeface="+mj-ea"/>
                <a:cs typeface="+mj-cs"/>
              </a:rPr>
              <a:t>من</a:t>
            </a:r>
            <a:endParaRPr lang="ar-IQ" sz="4000" dirty="0" smtClean="0">
              <a:solidFill>
                <a:srgbClr val="FFFF00"/>
              </a:solidFill>
              <a:effectLst>
                <a:outerShdw blurRad="38100" dist="38100" dir="2700000" algn="tl">
                  <a:srgbClr val="000000">
                    <a:alpha val="43137"/>
                  </a:srgbClr>
                </a:outerShdw>
              </a:effectLst>
              <a:latin typeface="+mj-lt"/>
              <a:ea typeface="+mj-ea"/>
              <a:cs typeface="+mj-cs"/>
            </a:endParaRPr>
          </a:p>
          <a:p>
            <a:pPr lvl="0" algn="r" rtl="1"/>
            <a:r>
              <a:rPr lang="ar-SA" sz="4000" dirty="0" smtClean="0">
                <a:solidFill>
                  <a:srgbClr val="FFFF00"/>
                </a:solidFill>
                <a:effectLst>
                  <a:outerShdw blurRad="38100" dist="38100" dir="2700000" algn="tl">
                    <a:srgbClr val="000000">
                      <a:alpha val="43137"/>
                    </a:srgbClr>
                  </a:outerShdw>
                </a:effectLst>
                <a:latin typeface="+mj-lt"/>
                <a:ea typeface="+mj-ea"/>
                <a:cs typeface="+mj-cs"/>
              </a:rPr>
              <a:t> </a:t>
            </a:r>
            <a:r>
              <a:rPr lang="ar-SA" sz="4000" dirty="0" smtClean="0">
                <a:solidFill>
                  <a:srgbClr val="FFFF00"/>
                </a:solidFill>
                <a:effectLst>
                  <a:outerShdw blurRad="38100" dist="38100" dir="2700000" algn="tl">
                    <a:srgbClr val="000000">
                      <a:alpha val="43137"/>
                    </a:srgbClr>
                  </a:outerShdw>
                </a:effectLst>
                <a:latin typeface="+mj-lt"/>
                <a:ea typeface="+mj-ea"/>
                <a:cs typeface="+mj-cs"/>
              </a:rPr>
              <a:t>الحياة اليومية للإنسان.</a:t>
            </a:r>
            <a:endParaRPr lang="ar-IQ" sz="4000" dirty="0" smtClean="0">
              <a:solidFill>
                <a:srgbClr val="FFFF00"/>
              </a:solidFill>
              <a:effectLst>
                <a:outerShdw blurRad="38100" dist="38100" dir="2700000" algn="tl">
                  <a:srgbClr val="000000">
                    <a:alpha val="43137"/>
                  </a:srgbClr>
                </a:outerShdw>
              </a:effectLst>
              <a:latin typeface="+mj-lt"/>
              <a:ea typeface="+mj-ea"/>
              <a:cs typeface="+mj-cs"/>
            </a:endParaRPr>
          </a:p>
        </p:txBody>
      </p:sp>
      <p:pic>
        <p:nvPicPr>
          <p:cNvPr id="8" name="صورة 7" descr="Ufficio-del-futuro.png"/>
          <p:cNvPicPr>
            <a:picLocks noChangeAspect="1"/>
          </p:cNvPicPr>
          <p:nvPr/>
        </p:nvPicPr>
        <p:blipFill>
          <a:blip r:embed="rId2"/>
          <a:stretch>
            <a:fillRect/>
          </a:stretch>
        </p:blipFill>
        <p:spPr>
          <a:xfrm>
            <a:off x="95282" y="3429000"/>
            <a:ext cx="4476718" cy="3356490"/>
          </a:xfrm>
          <a:prstGeom prst="rect">
            <a:avLst/>
          </a:prstGeom>
        </p:spPr>
      </p:pic>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16200000" scaled="0"/>
        </a:gradFill>
        <a:effectLst/>
      </p:bgPr>
    </p:bg>
    <p:spTree>
      <p:nvGrpSpPr>
        <p:cNvPr id="1" name=""/>
        <p:cNvGrpSpPr/>
        <p:nvPr/>
      </p:nvGrpSpPr>
      <p:grpSpPr>
        <a:xfrm>
          <a:off x="0" y="0"/>
          <a:ext cx="0" cy="0"/>
          <a:chOff x="0" y="0"/>
          <a:chExt cx="0" cy="0"/>
        </a:xfrm>
      </p:grpSpPr>
      <p:pic>
        <p:nvPicPr>
          <p:cNvPr id="4" name="عنصر نائب للمحتوى 3" descr="image004.jpg"/>
          <p:cNvPicPr>
            <a:picLocks noGrp="1" noChangeAspect="1"/>
          </p:cNvPicPr>
          <p:nvPr>
            <p:ph idx="1"/>
          </p:nvPr>
        </p:nvPicPr>
        <p:blipFill>
          <a:blip r:embed="rId2"/>
          <a:stretch>
            <a:fillRect/>
          </a:stretch>
        </p:blipFill>
        <p:spPr>
          <a:xfrm>
            <a:off x="863486" y="509970"/>
            <a:ext cx="7494728" cy="5776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effectLst/>
      </p:bgPr>
    </p:bg>
    <p:spTree>
      <p:nvGrpSpPr>
        <p:cNvPr id="1" name=""/>
        <p:cNvGrpSpPr/>
        <p:nvPr/>
      </p:nvGrpSpPr>
      <p:grpSpPr>
        <a:xfrm>
          <a:off x="0" y="0"/>
          <a:ext cx="0" cy="0"/>
          <a:chOff x="0" y="0"/>
          <a:chExt cx="0" cy="0"/>
        </a:xfrm>
      </p:grpSpPr>
      <p:sp>
        <p:nvSpPr>
          <p:cNvPr id="15" name="مستطيل 14"/>
          <p:cNvSpPr/>
          <p:nvPr/>
        </p:nvSpPr>
        <p:spPr>
          <a:xfrm>
            <a:off x="571472" y="571480"/>
            <a:ext cx="8072494" cy="2308324"/>
          </a:xfrm>
          <a:prstGeom prst="rect">
            <a:avLst/>
          </a:prstGeom>
        </p:spPr>
        <p:txBody>
          <a:bodyPr wrap="square">
            <a:spAutoFit/>
          </a:bodyPr>
          <a:lstStyle/>
          <a:p>
            <a:pPr algn="just" rtl="1"/>
            <a:r>
              <a:rPr lang="ar-SA" sz="3600" b="1" dirty="0" smtClean="0">
                <a:solidFill>
                  <a:schemeClr val="bg1"/>
                </a:solidFill>
                <a:effectLst>
                  <a:outerShdw blurRad="38100" dist="38100" dir="2700000" algn="tl">
                    <a:srgbClr val="000000">
                      <a:alpha val="43137"/>
                    </a:srgbClr>
                  </a:outerShdw>
                </a:effectLst>
              </a:rPr>
              <a:t>ونتيجة لهذا الكم الكبير من التغيرات في شتي المجالات عامة والمجال الرياضي بشكل خاص تغيرت النظرة والأهداف إلى العملية التدريبية ظهرت نظريات واتجاهات حديثة في مجال التدريب </a:t>
            </a:r>
            <a:r>
              <a:rPr lang="ar-SA" sz="3600" b="1" dirty="0" smtClean="0">
                <a:solidFill>
                  <a:schemeClr val="bg1"/>
                </a:solidFill>
                <a:effectLst>
                  <a:outerShdw blurRad="38100" dist="38100" dir="2700000" algn="tl">
                    <a:srgbClr val="000000">
                      <a:alpha val="43137"/>
                    </a:srgbClr>
                  </a:outerShdw>
                </a:effectLst>
              </a:rPr>
              <a:t>والبايوميكانيك</a:t>
            </a:r>
            <a:r>
              <a:rPr lang="ar-IQ" sz="3600" b="1" dirty="0" smtClean="0">
                <a:solidFill>
                  <a:schemeClr val="bg1"/>
                </a:solidFill>
                <a:effectLst>
                  <a:outerShdw blurRad="38100" dist="38100" dir="2700000" algn="tl">
                    <a:srgbClr val="000000">
                      <a:alpha val="43137"/>
                    </a:srgbClr>
                  </a:outerShdw>
                </a:effectLst>
              </a:rPr>
              <a:t>.</a:t>
            </a:r>
            <a:r>
              <a:rPr lang="ar-SA" sz="3600" b="1" dirty="0" smtClean="0">
                <a:solidFill>
                  <a:schemeClr val="bg1"/>
                </a:solidFill>
                <a:effectLst>
                  <a:outerShdw blurRad="38100" dist="38100" dir="2700000" algn="tl">
                    <a:srgbClr val="000000">
                      <a:alpha val="43137"/>
                    </a:srgbClr>
                  </a:outerShdw>
                </a:effectLst>
              </a:rPr>
              <a:t> </a:t>
            </a:r>
            <a:endParaRPr lang="ar-IQ" sz="3600" b="1" dirty="0">
              <a:solidFill>
                <a:schemeClr val="bg1"/>
              </a:solidFill>
              <a:effectLst>
                <a:outerShdw blurRad="38100" dist="38100" dir="2700000" algn="tl">
                  <a:srgbClr val="000000">
                    <a:alpha val="43137"/>
                  </a:srgbClr>
                </a:outerShdw>
              </a:effectLst>
            </a:endParaRPr>
          </a:p>
        </p:txBody>
      </p:sp>
      <p:pic>
        <p:nvPicPr>
          <p:cNvPr id="16" name="صورة 15" descr="iFusion.jpg"/>
          <p:cNvPicPr>
            <a:picLocks noChangeAspect="1"/>
          </p:cNvPicPr>
          <p:nvPr/>
        </p:nvPicPr>
        <p:blipFill>
          <a:blip r:embed="rId3"/>
          <a:stretch>
            <a:fillRect/>
          </a:stretch>
        </p:blipFill>
        <p:spPr>
          <a:xfrm>
            <a:off x="1142976" y="3143248"/>
            <a:ext cx="6731000" cy="3098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2700000" scaled="0"/>
        </a:gradFill>
        <a:effectLst/>
      </p:bgPr>
    </p:bg>
    <p:spTree>
      <p:nvGrpSpPr>
        <p:cNvPr id="1" name=""/>
        <p:cNvGrpSpPr/>
        <p:nvPr/>
      </p:nvGrpSpPr>
      <p:grpSpPr>
        <a:xfrm>
          <a:off x="0" y="0"/>
          <a:ext cx="0" cy="0"/>
          <a:chOff x="0" y="0"/>
          <a:chExt cx="0" cy="0"/>
        </a:xfrm>
      </p:grpSpPr>
      <p:pic>
        <p:nvPicPr>
          <p:cNvPr id="5" name="صورة 4" descr="f5zsU90S.jpeg"/>
          <p:cNvPicPr>
            <a:picLocks noChangeAspect="1"/>
          </p:cNvPicPr>
          <p:nvPr/>
        </p:nvPicPr>
        <p:blipFill>
          <a:blip r:embed="rId2"/>
          <a:stretch>
            <a:fillRect/>
          </a:stretch>
        </p:blipFill>
        <p:spPr>
          <a:xfrm>
            <a:off x="428596" y="285728"/>
            <a:ext cx="5143536" cy="2571768"/>
          </a:xfrm>
          <a:prstGeom prst="rect">
            <a:avLst/>
          </a:prstGeom>
          <a:ln>
            <a:noFill/>
          </a:ln>
          <a:effectLst>
            <a:outerShdw blurRad="292100" dist="139700" dir="2700000" algn="tl" rotWithShape="0">
              <a:srgbClr val="333333">
                <a:alpha val="65000"/>
              </a:srgbClr>
            </a:outerShdw>
          </a:effectLst>
        </p:spPr>
      </p:pic>
      <p:pic>
        <p:nvPicPr>
          <p:cNvPr id="6" name="صورة 5" descr="3-2-5.jpg"/>
          <p:cNvPicPr>
            <a:picLocks noChangeAspect="1"/>
          </p:cNvPicPr>
          <p:nvPr/>
        </p:nvPicPr>
        <p:blipFill>
          <a:blip r:embed="rId3"/>
          <a:stretch>
            <a:fillRect/>
          </a:stretch>
        </p:blipFill>
        <p:spPr>
          <a:xfrm>
            <a:off x="428596" y="3643314"/>
            <a:ext cx="5207037" cy="2928958"/>
          </a:xfrm>
          <a:prstGeom prst="rect">
            <a:avLst/>
          </a:prstGeom>
          <a:ln>
            <a:noFill/>
          </a:ln>
          <a:effectLst>
            <a:outerShdw blurRad="292100" dist="139700" dir="2700000" algn="tl" rotWithShape="0">
              <a:srgbClr val="333333">
                <a:alpha val="65000"/>
              </a:srgbClr>
            </a:outerShdw>
          </a:effectLst>
        </p:spPr>
      </p:pic>
      <p:pic>
        <p:nvPicPr>
          <p:cNvPr id="4" name="عنصر نائب للمحتوى 3" descr="download (1).jpg"/>
          <p:cNvPicPr>
            <a:picLocks noGrp="1" noChangeAspect="1"/>
          </p:cNvPicPr>
          <p:nvPr>
            <p:ph idx="1"/>
          </p:nvPr>
        </p:nvPicPr>
        <p:blipFill>
          <a:blip r:embed="rId4"/>
          <a:stretch>
            <a:fillRect/>
          </a:stretch>
        </p:blipFill>
        <p:spPr>
          <a:xfrm>
            <a:off x="4857752" y="2214554"/>
            <a:ext cx="4043081" cy="23436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2700000" scaled="1"/>
          <a:tileRect/>
        </a:gradFill>
        <a:effectLst/>
      </p:bgPr>
    </p:bg>
    <p:spTree>
      <p:nvGrpSpPr>
        <p:cNvPr id="1" name=""/>
        <p:cNvGrpSpPr/>
        <p:nvPr/>
      </p:nvGrpSpPr>
      <p:grpSpPr>
        <a:xfrm>
          <a:off x="0" y="0"/>
          <a:ext cx="0" cy="0"/>
          <a:chOff x="0" y="0"/>
          <a:chExt cx="0" cy="0"/>
        </a:xfrm>
      </p:grpSpPr>
      <p:sp>
        <p:nvSpPr>
          <p:cNvPr id="46" name="مستطيل 45"/>
          <p:cNvSpPr/>
          <p:nvPr/>
        </p:nvSpPr>
        <p:spPr>
          <a:xfrm>
            <a:off x="571472" y="571480"/>
            <a:ext cx="8072494" cy="3416320"/>
          </a:xfrm>
          <a:prstGeom prst="rect">
            <a:avLst/>
          </a:prstGeom>
        </p:spPr>
        <p:txBody>
          <a:bodyPr wrap="square">
            <a:spAutoFit/>
          </a:bodyPr>
          <a:lstStyle/>
          <a:p>
            <a:pPr algn="just" rtl="1"/>
            <a:r>
              <a:rPr lang="ar-SA" sz="3600" b="1" dirty="0" smtClean="0">
                <a:solidFill>
                  <a:schemeClr val="bg1"/>
                </a:solidFill>
                <a:effectLst>
                  <a:outerShdw blurRad="38100" dist="38100" dir="2700000" algn="tl">
                    <a:srgbClr val="000000">
                      <a:alpha val="43137"/>
                    </a:srgbClr>
                  </a:outerShdw>
                </a:effectLst>
              </a:rPr>
              <a:t>ولم يعد دور المدرب كموصل ناقل </a:t>
            </a:r>
            <a:r>
              <a:rPr lang="ar-IQ" sz="3600" b="1" dirty="0" smtClean="0">
                <a:solidFill>
                  <a:schemeClr val="bg1"/>
                </a:solidFill>
                <a:effectLst>
                  <a:outerShdw blurRad="38100" dist="38100" dir="2700000" algn="tl">
                    <a:srgbClr val="000000">
                      <a:alpha val="43137"/>
                    </a:srgbClr>
                  </a:outerShdw>
                </a:effectLst>
              </a:rPr>
              <a:t>للتمرينات البدنية التدريبية </a:t>
            </a:r>
            <a:r>
              <a:rPr lang="ar-SA"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ودور ألاعب مستقبل </a:t>
            </a:r>
            <a:r>
              <a:rPr lang="ar-SA" sz="3600" b="1" dirty="0" smtClean="0">
                <a:solidFill>
                  <a:schemeClr val="bg1"/>
                </a:solidFill>
                <a:effectLst>
                  <a:outerShdw blurRad="38100" dist="38100" dir="2700000" algn="tl">
                    <a:srgbClr val="000000">
                      <a:alpha val="43137"/>
                    </a:srgbClr>
                  </a:outerShdw>
                </a:effectLst>
              </a:rPr>
              <a:t>و</a:t>
            </a:r>
            <a:r>
              <a:rPr lang="ar-SA" sz="3600" b="1" dirty="0" smtClean="0">
                <a:solidFill>
                  <a:schemeClr val="bg1"/>
                </a:solidFill>
                <a:effectLst>
                  <a:outerShdw blurRad="38100" dist="38100" dir="2700000" algn="tl">
                    <a:srgbClr val="000000">
                      <a:alpha val="43137"/>
                    </a:srgbClr>
                  </a:outerShdw>
                </a:effectLst>
              </a:rPr>
              <a:t> متلقي لهذه </a:t>
            </a:r>
            <a:r>
              <a:rPr lang="ar-IQ" sz="3600" b="1" dirty="0" smtClean="0">
                <a:solidFill>
                  <a:schemeClr val="bg1"/>
                </a:solidFill>
                <a:effectLst>
                  <a:outerShdw blurRad="38100" dist="38100" dir="2700000" algn="tl">
                    <a:srgbClr val="000000">
                      <a:alpha val="43137"/>
                    </a:srgbClr>
                  </a:outerShdw>
                </a:effectLst>
              </a:rPr>
              <a:t>ا</a:t>
            </a:r>
            <a:r>
              <a:rPr lang="ar-IQ" sz="3600" b="1" dirty="0" smtClean="0">
                <a:solidFill>
                  <a:schemeClr val="bg1"/>
                </a:solidFill>
                <a:effectLst>
                  <a:outerShdw blurRad="38100" dist="38100" dir="2700000" algn="tl">
                    <a:srgbClr val="000000">
                      <a:alpha val="43137"/>
                    </a:srgbClr>
                  </a:outerShdw>
                </a:effectLst>
              </a:rPr>
              <a:t>لتدريبات</a:t>
            </a:r>
            <a:r>
              <a:rPr lang="ar-SA"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 بل أصبح المدرب مطالباً بالقيام بدور الموجه والمرشد والميسر لعملية التدريب ، ويعمل علي تنمية التفكير العلمي وغيره من أنواع التفكير المختلفة والملكات والقدرات المختلفة </a:t>
            </a:r>
            <a:r>
              <a:rPr lang="ar-SA" sz="3600" b="1" dirty="0" smtClean="0">
                <a:solidFill>
                  <a:schemeClr val="bg1"/>
                </a:solidFill>
                <a:effectLst>
                  <a:outerShdw blurRad="38100" dist="38100" dir="2700000" algn="tl">
                    <a:srgbClr val="000000">
                      <a:alpha val="43137"/>
                    </a:srgbClr>
                  </a:outerShdw>
                </a:effectLst>
              </a:rPr>
              <a:t>للاعب</a:t>
            </a:r>
            <a:r>
              <a:rPr lang="ar-IQ" sz="3600" b="1" dirty="0" smtClean="0">
                <a:solidFill>
                  <a:schemeClr val="bg1"/>
                </a:solidFill>
                <a:effectLst>
                  <a:outerShdw blurRad="38100" dist="38100" dir="2700000" algn="tl">
                    <a:srgbClr val="000000">
                      <a:alpha val="43137"/>
                    </a:srgbClr>
                  </a:outerShdw>
                </a:effectLst>
              </a:rPr>
              <a:t>.</a:t>
            </a:r>
            <a:endParaRPr lang="ar-IQ" sz="3600" b="1" dirty="0">
              <a:solidFill>
                <a:schemeClr val="bg1"/>
              </a:solidFill>
              <a:effectLst>
                <a:outerShdw blurRad="38100" dist="38100" dir="2700000" algn="tl">
                  <a:srgbClr val="000000">
                    <a:alpha val="43137"/>
                  </a:srgbClr>
                </a:outerShdw>
              </a:effectLst>
            </a:endParaRPr>
          </a:p>
        </p:txBody>
      </p:sp>
      <p:pic>
        <p:nvPicPr>
          <p:cNvPr id="54" name="صورة 53" descr="TOP-5-NEW.jpg"/>
          <p:cNvPicPr>
            <a:picLocks noChangeAspect="1"/>
          </p:cNvPicPr>
          <p:nvPr/>
        </p:nvPicPr>
        <p:blipFill>
          <a:blip r:embed="rId2"/>
          <a:stretch>
            <a:fillRect/>
          </a:stretch>
        </p:blipFill>
        <p:spPr>
          <a:xfrm>
            <a:off x="2428860" y="4000504"/>
            <a:ext cx="4572032" cy="2594936"/>
          </a:xfrm>
          <a:prstGeom prst="rect">
            <a:avLst/>
          </a:prstGeom>
          <a:ln>
            <a:noFill/>
          </a:ln>
          <a:effectLst>
            <a:outerShdw blurRad="190500" algn="tl" rotWithShape="0">
              <a:srgbClr val="000000">
                <a:alpha val="70000"/>
              </a:srgbClr>
            </a:outerShdw>
          </a:effec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642910" y="642918"/>
            <a:ext cx="8001056" cy="4357717"/>
          </a:xfrm>
        </p:spPr>
        <p:txBody>
          <a:bodyPr>
            <a:normAutofit/>
          </a:bodyPr>
          <a:lstStyle/>
          <a:p>
            <a:pPr algn="r" rtl="1">
              <a:buNone/>
            </a:pPr>
            <a:r>
              <a:rPr lang="ar-IQ"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وإكسابهم </a:t>
            </a:r>
            <a:r>
              <a:rPr lang="ar-SA" sz="3600" b="1" dirty="0" smtClean="0">
                <a:solidFill>
                  <a:schemeClr val="bg1"/>
                </a:solidFill>
                <a:effectLst>
                  <a:outerShdw blurRad="38100" dist="38100" dir="2700000" algn="tl">
                    <a:srgbClr val="000000">
                      <a:alpha val="43137"/>
                    </a:srgbClr>
                  </a:outerShdw>
                </a:effectLst>
              </a:rPr>
              <a:t>المهارات </a:t>
            </a:r>
            <a:r>
              <a:rPr lang="ar-SA" sz="3600" b="1" dirty="0" smtClean="0">
                <a:solidFill>
                  <a:schemeClr val="bg1"/>
                </a:solidFill>
                <a:effectLst>
                  <a:outerShdw blurRad="38100" dist="38100" dir="2700000" algn="tl">
                    <a:srgbClr val="000000">
                      <a:alpha val="43137"/>
                    </a:srgbClr>
                  </a:outerShdw>
                </a:effectLst>
              </a:rPr>
              <a:t>المتع</a:t>
            </a:r>
            <a:r>
              <a:rPr lang="ar-IQ" sz="3600" b="1" dirty="0" smtClean="0">
                <a:solidFill>
                  <a:schemeClr val="bg1"/>
                </a:solidFill>
                <a:effectLst>
                  <a:outerShdw blurRad="38100" dist="38100" dir="2700000" algn="tl">
                    <a:srgbClr val="000000">
                      <a:alpha val="43137"/>
                    </a:srgbClr>
                  </a:outerShdw>
                </a:effectLst>
              </a:rPr>
              <a:t>ـــ</a:t>
            </a:r>
            <a:r>
              <a:rPr lang="ar-SA" sz="3600" b="1" dirty="0" smtClean="0">
                <a:solidFill>
                  <a:schemeClr val="bg1"/>
                </a:solidFill>
                <a:effectLst>
                  <a:outerShdw blurRad="38100" dist="38100" dir="2700000" algn="tl">
                    <a:srgbClr val="000000">
                      <a:alpha val="43137"/>
                    </a:srgbClr>
                  </a:outerShdw>
                </a:effectLst>
              </a:rPr>
              <a:t>ددة كمه</a:t>
            </a:r>
            <a:r>
              <a:rPr lang="ar-IQ" sz="3600" b="1" dirty="0" smtClean="0">
                <a:solidFill>
                  <a:schemeClr val="bg1"/>
                </a:solidFill>
                <a:effectLst>
                  <a:outerShdw blurRad="38100" dist="38100" dir="2700000" algn="tl">
                    <a:srgbClr val="000000">
                      <a:alpha val="43137"/>
                    </a:srgbClr>
                  </a:outerShdw>
                </a:effectLst>
              </a:rPr>
              <a:t>ـــ</a:t>
            </a:r>
            <a:r>
              <a:rPr lang="ar-SA" sz="3600" b="1" dirty="0" smtClean="0">
                <a:solidFill>
                  <a:schemeClr val="bg1"/>
                </a:solidFill>
                <a:effectLst>
                  <a:outerShdw blurRad="38100" dist="38100" dir="2700000" algn="tl">
                    <a:srgbClr val="000000">
                      <a:alpha val="43137"/>
                    </a:srgbClr>
                  </a:outerShdw>
                </a:effectLst>
              </a:rPr>
              <a:t>ارة التح</a:t>
            </a:r>
            <a:r>
              <a:rPr lang="ar-IQ" sz="3600" b="1" dirty="0" smtClean="0">
                <a:solidFill>
                  <a:schemeClr val="bg1"/>
                </a:solidFill>
                <a:effectLst>
                  <a:outerShdw blurRad="38100" dist="38100" dir="2700000" algn="tl">
                    <a:srgbClr val="000000">
                      <a:alpha val="43137"/>
                    </a:srgbClr>
                  </a:outerShdw>
                </a:effectLst>
              </a:rPr>
              <a:t>ــــ</a:t>
            </a:r>
            <a:r>
              <a:rPr lang="ar-SA" sz="3600" b="1" dirty="0" smtClean="0">
                <a:solidFill>
                  <a:schemeClr val="bg1"/>
                </a:solidFill>
                <a:effectLst>
                  <a:outerShdw blurRad="38100" dist="38100" dir="2700000" algn="tl">
                    <a:srgbClr val="000000">
                      <a:alpha val="43137"/>
                    </a:srgbClr>
                  </a:outerShdw>
                </a:effectLst>
              </a:rPr>
              <a:t>ليل </a:t>
            </a:r>
            <a:r>
              <a:rPr lang="ar-SA" sz="3600" b="1" dirty="0" smtClean="0">
                <a:solidFill>
                  <a:schemeClr val="bg1"/>
                </a:solidFill>
                <a:effectLst>
                  <a:outerShdw blurRad="38100" dist="38100" dir="2700000" algn="tl">
                    <a:srgbClr val="000000">
                      <a:alpha val="43137"/>
                    </a:srgbClr>
                  </a:outerShdw>
                </a:effectLst>
              </a:rPr>
              <a:t>والاستنتاج وإجراء الاختبارات ، وتقنيات </a:t>
            </a:r>
            <a:r>
              <a:rPr lang="ar-SA" sz="3600" b="1" dirty="0" smtClean="0">
                <a:solidFill>
                  <a:schemeClr val="bg1"/>
                </a:solidFill>
                <a:effectLst>
                  <a:outerShdw blurRad="38100" dist="38100" dir="2700000" algn="tl">
                    <a:srgbClr val="000000">
                      <a:alpha val="43137"/>
                    </a:srgbClr>
                  </a:outerShdw>
                </a:effectLst>
              </a:rPr>
              <a:t>وأساليب </a:t>
            </a:r>
            <a:r>
              <a:rPr lang="ar-SA" sz="3600" b="1" dirty="0" smtClean="0">
                <a:solidFill>
                  <a:schemeClr val="bg1"/>
                </a:solidFill>
                <a:effectLst>
                  <a:outerShdw blurRad="38100" dist="38100" dir="2700000" algn="tl">
                    <a:srgbClr val="000000">
                      <a:alpha val="43137"/>
                    </a:srgbClr>
                  </a:outerShdw>
                </a:effectLst>
              </a:rPr>
              <a:t>العرض والتغذية </a:t>
            </a:r>
            <a:r>
              <a:rPr lang="ar-SA" sz="3600" b="1" dirty="0" smtClean="0">
                <a:solidFill>
                  <a:schemeClr val="bg1"/>
                </a:solidFill>
                <a:effectLst>
                  <a:outerShdw blurRad="38100" dist="38100" dir="2700000" algn="tl">
                    <a:srgbClr val="000000">
                      <a:alpha val="43137"/>
                    </a:srgbClr>
                  </a:outerShdw>
                </a:effectLst>
              </a:rPr>
              <a:t>الراجعة عل</a:t>
            </a:r>
            <a:r>
              <a:rPr lang="ar-IQ" sz="3600" b="1" dirty="0" smtClean="0">
                <a:solidFill>
                  <a:schemeClr val="bg1"/>
                </a:solidFill>
                <a:effectLst>
                  <a:outerShdw blurRad="38100" dist="38100" dir="2700000" algn="tl">
                    <a:srgbClr val="000000">
                      <a:alpha val="43137"/>
                    </a:srgbClr>
                  </a:outerShdw>
                </a:effectLst>
              </a:rPr>
              <a:t>ى</a:t>
            </a:r>
            <a:r>
              <a:rPr lang="ar-SA"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أسس علمية سليمة </a:t>
            </a:r>
            <a:r>
              <a:rPr lang="ar-SA" sz="3600" b="1" dirty="0" smtClean="0">
                <a:solidFill>
                  <a:schemeClr val="bg1"/>
                </a:solidFill>
                <a:effectLst>
                  <a:outerShdw blurRad="38100" dist="38100" dir="2700000" algn="tl">
                    <a:srgbClr val="000000">
                      <a:alpha val="43137"/>
                    </a:srgbClr>
                  </a:outerShdw>
                </a:effectLst>
              </a:rPr>
              <a:t>،</a:t>
            </a:r>
            <a:r>
              <a:rPr lang="ar-IQ"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وتدريبهم </a:t>
            </a:r>
            <a:r>
              <a:rPr lang="ar-SA" sz="3600" b="1" dirty="0" smtClean="0">
                <a:solidFill>
                  <a:schemeClr val="bg1"/>
                </a:solidFill>
                <a:effectLst>
                  <a:outerShdw blurRad="38100" dist="38100" dir="2700000" algn="tl">
                    <a:srgbClr val="000000">
                      <a:alpha val="43137"/>
                    </a:srgbClr>
                  </a:outerShdw>
                </a:effectLst>
              </a:rPr>
              <a:t>علي بعض المهارات </a:t>
            </a:r>
            <a:r>
              <a:rPr lang="ar-SA" sz="3600" b="1" dirty="0" smtClean="0">
                <a:solidFill>
                  <a:schemeClr val="bg1"/>
                </a:solidFill>
                <a:effectLst>
                  <a:outerShdw blurRad="38100" dist="38100" dir="2700000" algn="tl">
                    <a:srgbClr val="000000">
                      <a:alpha val="43137"/>
                    </a:srgbClr>
                  </a:outerShdw>
                </a:effectLst>
              </a:rPr>
              <a:t>كالقدرة عل</a:t>
            </a:r>
            <a:r>
              <a:rPr lang="ar-IQ" sz="3600" b="1" dirty="0" smtClean="0">
                <a:solidFill>
                  <a:schemeClr val="bg1"/>
                </a:solidFill>
                <a:effectLst>
                  <a:outerShdw blurRad="38100" dist="38100" dir="2700000" algn="tl">
                    <a:srgbClr val="000000">
                      <a:alpha val="43137"/>
                    </a:srgbClr>
                  </a:outerShdw>
                </a:effectLst>
              </a:rPr>
              <a:t>ى</a:t>
            </a:r>
            <a:r>
              <a:rPr lang="ar-SA"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التوقع </a:t>
            </a:r>
            <a:r>
              <a:rPr lang="ar-SA" sz="3600" b="1" dirty="0" smtClean="0">
                <a:solidFill>
                  <a:schemeClr val="bg1"/>
                </a:solidFill>
                <a:effectLst>
                  <a:outerShdw blurRad="38100" dist="38100" dir="2700000" algn="tl">
                    <a:srgbClr val="000000">
                      <a:alpha val="43137"/>
                    </a:srgbClr>
                  </a:outerShdw>
                </a:effectLst>
              </a:rPr>
              <a:t>والاستجابة</a:t>
            </a:r>
            <a:r>
              <a:rPr lang="ar-IQ"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للأحداث </a:t>
            </a:r>
            <a:r>
              <a:rPr lang="ar-SA" sz="3600" b="1" dirty="0" smtClean="0">
                <a:solidFill>
                  <a:schemeClr val="bg1"/>
                </a:solidFill>
                <a:effectLst>
                  <a:outerShdw blurRad="38100" dist="38100" dir="2700000" algn="tl">
                    <a:srgbClr val="000000">
                      <a:alpha val="43137"/>
                    </a:srgbClr>
                  </a:outerShdw>
                </a:effectLst>
              </a:rPr>
              <a:t>والمرونة والقدرة </a:t>
            </a:r>
            <a:endParaRPr lang="ar-IQ" sz="3600" b="1" dirty="0" smtClean="0">
              <a:solidFill>
                <a:schemeClr val="bg1"/>
              </a:solidFill>
              <a:effectLst>
                <a:outerShdw blurRad="38100" dist="38100" dir="2700000" algn="tl">
                  <a:srgbClr val="000000">
                    <a:alpha val="43137"/>
                  </a:srgbClr>
                </a:outerShdw>
              </a:effectLst>
            </a:endParaRPr>
          </a:p>
          <a:p>
            <a:pPr algn="r" rtl="1">
              <a:buNone/>
            </a:pPr>
            <a:r>
              <a:rPr lang="ar-IQ" sz="3600" b="1" dirty="0" smtClean="0">
                <a:solidFill>
                  <a:schemeClr val="bg1"/>
                </a:solidFill>
                <a:effectLst>
                  <a:outerShdw blurRad="38100" dist="38100" dir="2700000" algn="tl">
                    <a:srgbClr val="000000">
                      <a:alpha val="43137"/>
                    </a:srgbClr>
                  </a:outerShdw>
                </a:effectLst>
              </a:rPr>
              <a:t> </a:t>
            </a:r>
            <a:r>
              <a:rPr lang="ar-IQ"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على</a:t>
            </a:r>
            <a:r>
              <a:rPr lang="ar-IQ"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اتخاذ القرارات</a:t>
            </a:r>
            <a:r>
              <a:rPr lang="ar-IQ" sz="3600" b="1" dirty="0" smtClean="0">
                <a:solidFill>
                  <a:schemeClr val="bg1"/>
                </a:solidFill>
                <a:effectLst>
                  <a:outerShdw blurRad="38100" dist="38100" dir="2700000" algn="tl">
                    <a:srgbClr val="000000">
                      <a:alpha val="43137"/>
                    </a:srgbClr>
                  </a:outerShdw>
                </a:effectLst>
              </a:rPr>
              <a:t> </a:t>
            </a:r>
            <a:r>
              <a:rPr lang="ar-SA" sz="3600" b="1" dirty="0" smtClean="0">
                <a:solidFill>
                  <a:schemeClr val="bg1"/>
                </a:solidFill>
                <a:effectLst>
                  <a:outerShdw blurRad="38100" dist="38100" dir="2700000" algn="tl">
                    <a:srgbClr val="000000">
                      <a:alpha val="43137"/>
                    </a:srgbClr>
                  </a:outerShdw>
                </a:effectLst>
              </a:rPr>
              <a:t>.</a:t>
            </a:r>
            <a:r>
              <a:rPr lang="en-US" sz="36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 </a:t>
            </a:r>
          </a:p>
          <a:p>
            <a:pPr algn="r" rtl="1">
              <a:buNone/>
            </a:pPr>
            <a:endParaRPr lang="en-US" b="1" dirty="0" smtClean="0">
              <a:solidFill>
                <a:schemeClr val="bg1"/>
              </a:solidFill>
              <a:effectLst>
                <a:outerShdw blurRad="38100" dist="38100" dir="2700000" algn="tl">
                  <a:srgbClr val="000000">
                    <a:alpha val="43137"/>
                  </a:srgbClr>
                </a:outerShdw>
              </a:effectLst>
            </a:endParaRPr>
          </a:p>
          <a:p>
            <a:pPr algn="r"/>
            <a:endParaRPr lang="ar-IQ" b="1" dirty="0">
              <a:solidFill>
                <a:schemeClr val="bg1"/>
              </a:solidFill>
              <a:effectLst>
                <a:outerShdw blurRad="38100" dist="38100" dir="2700000" algn="tl">
                  <a:srgbClr val="000000">
                    <a:alpha val="43137"/>
                  </a:srgbClr>
                </a:outerShdw>
              </a:effectLst>
            </a:endParaRPr>
          </a:p>
        </p:txBody>
      </p:sp>
      <p:pic>
        <p:nvPicPr>
          <p:cNvPr id="6" name="صورة 5" descr="2015-06-11-image-no-44.jpg"/>
          <p:cNvPicPr>
            <a:picLocks noChangeAspect="1"/>
          </p:cNvPicPr>
          <p:nvPr/>
        </p:nvPicPr>
        <p:blipFill>
          <a:blip r:embed="rId2"/>
          <a:stretch>
            <a:fillRect/>
          </a:stretch>
        </p:blipFill>
        <p:spPr>
          <a:xfrm>
            <a:off x="364785" y="2928934"/>
            <a:ext cx="3850025" cy="3858580"/>
          </a:xfrm>
          <a:prstGeom prst="rect">
            <a:avLst/>
          </a:prstGeom>
          <a:ln>
            <a:noFill/>
          </a:ln>
          <a:effectLst>
            <a:outerShdw blurRad="292100" dist="139700" dir="2700000" algn="tl" rotWithShape="0">
              <a:srgbClr val="333333">
                <a:alpha val="65000"/>
              </a:srgbClr>
            </a:outerShdw>
          </a:effectLst>
        </p:spPr>
      </p:pic>
      <p:pic>
        <p:nvPicPr>
          <p:cNvPr id="7" name="صورة 6" descr="inventions-skeleton.jpg"/>
          <p:cNvPicPr>
            <a:picLocks noChangeAspect="1"/>
          </p:cNvPicPr>
          <p:nvPr/>
        </p:nvPicPr>
        <p:blipFill>
          <a:blip r:embed="rId3"/>
          <a:stretch>
            <a:fillRect/>
          </a:stretch>
        </p:blipFill>
        <p:spPr>
          <a:xfrm>
            <a:off x="4310555" y="4071942"/>
            <a:ext cx="4438175" cy="25717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TotalTime>
  <Words>293</Words>
  <Application>Microsoft Office PowerPoint</Application>
  <PresentationFormat>عرض على الشاشة (3:4)‏</PresentationFormat>
  <Paragraphs>35</Paragraphs>
  <Slides>20</Slides>
  <Notes>1</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الاتجاهات المعاصرة لتقنيات البايوميكانيك  في التدريب الرياضي</vt:lpstr>
      <vt:lpstr> عد العصر الحالي عصر الانفجار العلمي والمعرفي ذلك بسبب : </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البايوميكانيك</dc:title>
  <dc:creator>dr</dc:creator>
  <cp:lastModifiedBy>hareth</cp:lastModifiedBy>
  <cp:revision>127</cp:revision>
  <dcterms:created xsi:type="dcterms:W3CDTF">2009-04-17T03:06:06Z</dcterms:created>
  <dcterms:modified xsi:type="dcterms:W3CDTF">2017-04-16T06:15:15Z</dcterms:modified>
</cp:coreProperties>
</file>