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1"/>
    <p:sldMasterId id="2147483732" r:id="rId2"/>
    <p:sldMasterId id="2147483744" r:id="rId3"/>
    <p:sldMasterId id="2147483756" r:id="rId4"/>
    <p:sldMasterId id="2147483768" r:id="rId5"/>
    <p:sldMasterId id="2147483780" r:id="rId6"/>
    <p:sldMasterId id="2147483792" r:id="rId7"/>
    <p:sldMasterId id="2147483804" r:id="rId8"/>
  </p:sldMasterIdLst>
  <p:notesMasterIdLst>
    <p:notesMasterId r:id="rId67"/>
  </p:notesMasterIdLst>
  <p:sldIdLst>
    <p:sldId id="260" r:id="rId9"/>
    <p:sldId id="261" r:id="rId10"/>
    <p:sldId id="256" r:id="rId11"/>
    <p:sldId id="257" r:id="rId12"/>
    <p:sldId id="258" r:id="rId13"/>
    <p:sldId id="259" r:id="rId14"/>
    <p:sldId id="262" r:id="rId15"/>
    <p:sldId id="263" r:id="rId16"/>
    <p:sldId id="264" r:id="rId17"/>
    <p:sldId id="265" r:id="rId18"/>
    <p:sldId id="266" r:id="rId19"/>
    <p:sldId id="267" r:id="rId20"/>
    <p:sldId id="268" r:id="rId21"/>
    <p:sldId id="269" r:id="rId22"/>
    <p:sldId id="270" r:id="rId23"/>
    <p:sldId id="271" r:id="rId24"/>
    <p:sldId id="272" r:id="rId25"/>
    <p:sldId id="273" r:id="rId26"/>
    <p:sldId id="274" r:id="rId27"/>
    <p:sldId id="275" r:id="rId28"/>
    <p:sldId id="276" r:id="rId29"/>
    <p:sldId id="277" r:id="rId30"/>
    <p:sldId id="278" r:id="rId31"/>
    <p:sldId id="279" r:id="rId32"/>
    <p:sldId id="280" r:id="rId33"/>
    <p:sldId id="281" r:id="rId34"/>
    <p:sldId id="282" r:id="rId35"/>
    <p:sldId id="283" r:id="rId36"/>
    <p:sldId id="284" r:id="rId37"/>
    <p:sldId id="285" r:id="rId38"/>
    <p:sldId id="286" r:id="rId39"/>
    <p:sldId id="287" r:id="rId40"/>
    <p:sldId id="288" r:id="rId41"/>
    <p:sldId id="289" r:id="rId42"/>
    <p:sldId id="290" r:id="rId43"/>
    <p:sldId id="291" r:id="rId44"/>
    <p:sldId id="292" r:id="rId45"/>
    <p:sldId id="293" r:id="rId46"/>
    <p:sldId id="294" r:id="rId47"/>
    <p:sldId id="295" r:id="rId48"/>
    <p:sldId id="296" r:id="rId49"/>
    <p:sldId id="297" r:id="rId50"/>
    <p:sldId id="298" r:id="rId51"/>
    <p:sldId id="299" r:id="rId52"/>
    <p:sldId id="300" r:id="rId53"/>
    <p:sldId id="301" r:id="rId54"/>
    <p:sldId id="302" r:id="rId55"/>
    <p:sldId id="303" r:id="rId56"/>
    <p:sldId id="304" r:id="rId57"/>
    <p:sldId id="305" r:id="rId58"/>
    <p:sldId id="306" r:id="rId59"/>
    <p:sldId id="307" r:id="rId60"/>
    <p:sldId id="308" r:id="rId61"/>
    <p:sldId id="309" r:id="rId62"/>
    <p:sldId id="310" r:id="rId63"/>
    <p:sldId id="311" r:id="rId64"/>
    <p:sldId id="312" r:id="rId65"/>
    <p:sldId id="313" r:id="rId6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62" d="100"/>
          <a:sy n="62" d="100"/>
        </p:scale>
        <p:origin x="-1290" y="3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slide" Target="slides/slide31.xml"/><Relationship Id="rId21" Type="http://schemas.openxmlformats.org/officeDocument/2006/relationships/slide" Target="slides/slide13.xml"/><Relationship Id="rId34" Type="http://schemas.openxmlformats.org/officeDocument/2006/relationships/slide" Target="slides/slide26.xml"/><Relationship Id="rId42" Type="http://schemas.openxmlformats.org/officeDocument/2006/relationships/slide" Target="slides/slide34.xml"/><Relationship Id="rId47" Type="http://schemas.openxmlformats.org/officeDocument/2006/relationships/slide" Target="slides/slide39.xml"/><Relationship Id="rId50" Type="http://schemas.openxmlformats.org/officeDocument/2006/relationships/slide" Target="slides/slide42.xml"/><Relationship Id="rId55" Type="http://schemas.openxmlformats.org/officeDocument/2006/relationships/slide" Target="slides/slide47.xml"/><Relationship Id="rId63" Type="http://schemas.openxmlformats.org/officeDocument/2006/relationships/slide" Target="slides/slide55.xml"/><Relationship Id="rId68" Type="http://schemas.openxmlformats.org/officeDocument/2006/relationships/presProps" Target="presProps.xml"/><Relationship Id="rId7" Type="http://schemas.openxmlformats.org/officeDocument/2006/relationships/slideMaster" Target="slideMasters/slideMaster7.xml"/><Relationship Id="rId71"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8.xml"/><Relationship Id="rId29" Type="http://schemas.openxmlformats.org/officeDocument/2006/relationships/slide" Target="slides/slide2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slide" Target="slides/slide29.xml"/><Relationship Id="rId40" Type="http://schemas.openxmlformats.org/officeDocument/2006/relationships/slide" Target="slides/slide32.xml"/><Relationship Id="rId45" Type="http://schemas.openxmlformats.org/officeDocument/2006/relationships/slide" Target="slides/slide37.xml"/><Relationship Id="rId53" Type="http://schemas.openxmlformats.org/officeDocument/2006/relationships/slide" Target="slides/slide45.xml"/><Relationship Id="rId58" Type="http://schemas.openxmlformats.org/officeDocument/2006/relationships/slide" Target="slides/slide50.xml"/><Relationship Id="rId66" Type="http://schemas.openxmlformats.org/officeDocument/2006/relationships/slide" Target="slides/slide58.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slide" Target="slides/slide28.xml"/><Relationship Id="rId49" Type="http://schemas.openxmlformats.org/officeDocument/2006/relationships/slide" Target="slides/slide41.xml"/><Relationship Id="rId57" Type="http://schemas.openxmlformats.org/officeDocument/2006/relationships/slide" Target="slides/slide49.xml"/><Relationship Id="rId61" Type="http://schemas.openxmlformats.org/officeDocument/2006/relationships/slide" Target="slides/slide53.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4" Type="http://schemas.openxmlformats.org/officeDocument/2006/relationships/slide" Target="slides/slide36.xml"/><Relationship Id="rId52" Type="http://schemas.openxmlformats.org/officeDocument/2006/relationships/slide" Target="slides/slide44.xml"/><Relationship Id="rId60" Type="http://schemas.openxmlformats.org/officeDocument/2006/relationships/slide" Target="slides/slide52.xml"/><Relationship Id="rId65" Type="http://schemas.openxmlformats.org/officeDocument/2006/relationships/slide" Target="slides/slide57.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 Id="rId43" Type="http://schemas.openxmlformats.org/officeDocument/2006/relationships/slide" Target="slides/slide35.xml"/><Relationship Id="rId48" Type="http://schemas.openxmlformats.org/officeDocument/2006/relationships/slide" Target="slides/slide40.xml"/><Relationship Id="rId56" Type="http://schemas.openxmlformats.org/officeDocument/2006/relationships/slide" Target="slides/slide48.xml"/><Relationship Id="rId64" Type="http://schemas.openxmlformats.org/officeDocument/2006/relationships/slide" Target="slides/slide56.xml"/><Relationship Id="rId69" Type="http://schemas.openxmlformats.org/officeDocument/2006/relationships/viewProps" Target="viewProps.xml"/><Relationship Id="rId8" Type="http://schemas.openxmlformats.org/officeDocument/2006/relationships/slideMaster" Target="slideMasters/slideMaster8.xml"/><Relationship Id="rId51" Type="http://schemas.openxmlformats.org/officeDocument/2006/relationships/slide" Target="slides/slide43.xml"/><Relationship Id="rId3" Type="http://schemas.openxmlformats.org/officeDocument/2006/relationships/slideMaster" Target="slideMasters/slideMaster3.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slide" Target="slides/slide30.xml"/><Relationship Id="rId46" Type="http://schemas.openxmlformats.org/officeDocument/2006/relationships/slide" Target="slides/slide38.xml"/><Relationship Id="rId59" Type="http://schemas.openxmlformats.org/officeDocument/2006/relationships/slide" Target="slides/slide51.xml"/><Relationship Id="rId67" Type="http://schemas.openxmlformats.org/officeDocument/2006/relationships/notesMaster" Target="notesMasters/notesMaster1.xml"/><Relationship Id="rId20" Type="http://schemas.openxmlformats.org/officeDocument/2006/relationships/slide" Target="slides/slide12.xml"/><Relationship Id="rId41" Type="http://schemas.openxmlformats.org/officeDocument/2006/relationships/slide" Target="slides/slide33.xml"/><Relationship Id="rId54" Type="http://schemas.openxmlformats.org/officeDocument/2006/relationships/slide" Target="slides/slide46.xml"/><Relationship Id="rId62" Type="http://schemas.openxmlformats.org/officeDocument/2006/relationships/slide" Target="slides/slide54.xml"/><Relationship Id="rId7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E2BFFD9A-AA78-4FE4-817C-71AEA2ED1F15}" type="datetimeFigureOut">
              <a:rPr lang="ar-IQ" smtClean="0"/>
              <a:t>13/05/1441</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9C3DA17A-618E-4D36-B86B-786807E3B392}" type="slidenum">
              <a:rPr lang="ar-IQ" smtClean="0"/>
              <a:t>‹#›</a:t>
            </a:fld>
            <a:endParaRPr lang="ar-IQ"/>
          </a:p>
        </p:txBody>
      </p:sp>
    </p:spTree>
    <p:extLst>
      <p:ext uri="{BB962C8B-B14F-4D97-AF65-F5344CB8AC3E}">
        <p14:creationId xmlns:p14="http://schemas.microsoft.com/office/powerpoint/2010/main" val="81455917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C139C7D3-15D8-4CF4-AF6C-E8EC893A5401}" type="slidenum">
              <a:rPr lang="ar-IQ" smtClean="0">
                <a:solidFill>
                  <a:prstClr val="black"/>
                </a:solidFill>
              </a:rPr>
              <a:pPr/>
              <a:t>8</a:t>
            </a:fld>
            <a:endParaRPr lang="ar-IQ">
              <a:solidFill>
                <a:prstClr val="black"/>
              </a:solidFill>
            </a:endParaRPr>
          </a:p>
        </p:txBody>
      </p:sp>
    </p:spTree>
    <p:extLst>
      <p:ext uri="{BB962C8B-B14F-4D97-AF65-F5344CB8AC3E}">
        <p14:creationId xmlns:p14="http://schemas.microsoft.com/office/powerpoint/2010/main" val="25805269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B8ABB09-4A1D-463E-8065-109CC2B7EFAA}" type="datetimeFigureOut">
              <a:rPr lang="ar-SA" smtClean="0"/>
              <a:pPr/>
              <a:t>13/05/1441</a:t>
            </a:fld>
            <a:endParaRPr lang="ar-SA"/>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SA">
              <a:solidFill>
                <a:srgbClr val="94C600"/>
              </a:solidFill>
            </a:endParaRP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0B34F065-1154-456A-91E3-76DE8E75E17B}" type="slidenum">
              <a:rPr lang="ar-SA" smtClean="0">
                <a:solidFill>
                  <a:srgbClr val="94C600"/>
                </a:solidFill>
              </a:rPr>
              <a:pPr/>
              <a:t>‹#›</a:t>
            </a:fld>
            <a:endParaRPr lang="ar-SA">
              <a:solidFill>
                <a:srgbClr val="94C600"/>
              </a:solidFill>
            </a:endParaRP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3637888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pPr/>
              <a:t>13/05/1441</a:t>
            </a:fld>
            <a:endParaRPr lang="ar-SA"/>
          </a:p>
        </p:txBody>
      </p:sp>
      <p:sp>
        <p:nvSpPr>
          <p:cNvPr id="5" name="Footer Placeholder 4"/>
          <p:cNvSpPr>
            <a:spLocks noGrp="1"/>
          </p:cNvSpPr>
          <p:nvPr>
            <p:ph type="ftr" sz="quarter" idx="11"/>
          </p:nvPr>
        </p:nvSpPr>
        <p:spPr/>
        <p:txBody>
          <a:bodyPr/>
          <a:lstStyle/>
          <a:p>
            <a:endParaRPr lang="ar-SA">
              <a:solidFill>
                <a:srgbClr val="94C600"/>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952145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pPr/>
              <a:t>13/05/1441</a:t>
            </a:fld>
            <a:endParaRPr lang="ar-SA"/>
          </a:p>
        </p:txBody>
      </p:sp>
      <p:sp>
        <p:nvSpPr>
          <p:cNvPr id="5" name="Footer Placeholder 4"/>
          <p:cNvSpPr>
            <a:spLocks noGrp="1"/>
          </p:cNvSpPr>
          <p:nvPr>
            <p:ph type="ftr" sz="quarter" idx="11"/>
          </p:nvPr>
        </p:nvSpPr>
        <p:spPr/>
        <p:txBody>
          <a:bodyPr/>
          <a:lstStyle/>
          <a:p>
            <a:endParaRPr lang="ar-SA">
              <a:solidFill>
                <a:srgbClr val="94C600"/>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2764920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solidFill>
                  <a:srgbClr val="DBF5F9">
                    <a:shade val="90000"/>
                  </a:srgbClr>
                </a:solidFill>
              </a:rPr>
              <a:pPr/>
              <a:t>13/05/1441</a:t>
            </a:fld>
            <a:endParaRPr lang="ar-SA">
              <a:solidFill>
                <a:srgbClr val="DBF5F9">
                  <a:shade val="90000"/>
                </a:srgbClr>
              </a:solidFill>
            </a:endParaRPr>
          </a:p>
        </p:txBody>
      </p:sp>
      <p:sp>
        <p:nvSpPr>
          <p:cNvPr id="19" name="Footer Placeholder 18"/>
          <p:cNvSpPr>
            <a:spLocks noGrp="1"/>
          </p:cNvSpPr>
          <p:nvPr>
            <p:ph type="ftr" sz="quarter" idx="11"/>
          </p:nvPr>
        </p:nvSpPr>
        <p:spPr/>
        <p:txBody>
          <a:bodyPr/>
          <a:lstStyle/>
          <a:p>
            <a:endParaRPr lang="ar-SA">
              <a:solidFill>
                <a:srgbClr val="DBF5F9">
                  <a:shade val="90000"/>
                </a:srgbClr>
              </a:solidFill>
            </a:endParaRPr>
          </a:p>
        </p:txBody>
      </p:sp>
      <p:sp>
        <p:nvSpPr>
          <p:cNvPr id="27" name="Slide Number Placeholder 26"/>
          <p:cNvSpPr>
            <a:spLocks noGrp="1"/>
          </p:cNvSpPr>
          <p:nvPr>
            <p:ph type="sldNum" sz="quarter" idx="12"/>
          </p:nvPr>
        </p:nvSpPr>
        <p:spPr/>
        <p:txBody>
          <a:bodyPr/>
          <a:lstStyle/>
          <a:p>
            <a:fld id="{0B34F065-1154-456A-91E3-76DE8E75E17B}" type="slidenum">
              <a:rPr lang="ar-SA" smtClean="0">
                <a:solidFill>
                  <a:srgbClr val="DBF5F9">
                    <a:shade val="90000"/>
                  </a:srgbClr>
                </a:solidFill>
              </a:rPr>
              <a:pPr/>
              <a:t>‹#›</a:t>
            </a:fld>
            <a:endParaRPr lang="ar-SA">
              <a:solidFill>
                <a:srgbClr val="DBF5F9">
                  <a:shade val="90000"/>
                </a:srgbClr>
              </a:solidFill>
            </a:endParaRPr>
          </a:p>
        </p:txBody>
      </p:sp>
    </p:spTree>
    <p:extLst>
      <p:ext uri="{BB962C8B-B14F-4D97-AF65-F5344CB8AC3E}">
        <p14:creationId xmlns:p14="http://schemas.microsoft.com/office/powerpoint/2010/main" val="3568359913"/>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13/05/1441</a:t>
            </a:fld>
            <a:endParaRPr lang="ar-SA">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30291053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DBF5F9">
                    <a:shade val="90000"/>
                  </a:srgbClr>
                </a:solidFill>
              </a:rPr>
              <a:pPr/>
              <a:t>13/05/1441</a:t>
            </a:fld>
            <a:endParaRPr lang="ar-SA">
              <a:solidFill>
                <a:srgbClr val="DBF5F9">
                  <a:shade val="90000"/>
                </a:srgbClr>
              </a:solidFill>
            </a:endParaRPr>
          </a:p>
        </p:txBody>
      </p:sp>
      <p:sp>
        <p:nvSpPr>
          <p:cNvPr id="5" name="Footer Placeholder 4"/>
          <p:cNvSpPr>
            <a:spLocks noGrp="1"/>
          </p:cNvSpPr>
          <p:nvPr>
            <p:ph type="ftr" sz="quarter" idx="11"/>
          </p:nvPr>
        </p:nvSpPr>
        <p:spPr/>
        <p:txBody>
          <a:bodyPr/>
          <a:lstStyle/>
          <a:p>
            <a:endParaRPr lang="ar-SA">
              <a:solidFill>
                <a:srgbClr val="DBF5F9">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DBF5F9">
                    <a:shade val="90000"/>
                  </a:srgbClr>
                </a:solidFill>
              </a:rPr>
              <a:pPr/>
              <a:t>‹#›</a:t>
            </a:fld>
            <a:endParaRPr lang="ar-SA">
              <a:solidFill>
                <a:srgbClr val="DBF5F9">
                  <a:shade val="90000"/>
                </a:srgbClr>
              </a:solidFill>
            </a:endParaRPr>
          </a:p>
        </p:txBody>
      </p:sp>
    </p:spTree>
    <p:extLst>
      <p:ext uri="{BB962C8B-B14F-4D97-AF65-F5344CB8AC3E}">
        <p14:creationId xmlns:p14="http://schemas.microsoft.com/office/powerpoint/2010/main" val="3156823290"/>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13/05/1441</a:t>
            </a:fld>
            <a:endParaRPr lang="ar-SA">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a:solidFill>
                <a:srgbClr val="04617B">
                  <a:shade val="90000"/>
                </a:srgbClr>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23991305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solidFill>
                  <a:srgbClr val="04617B">
                    <a:shade val="90000"/>
                  </a:srgbClr>
                </a:solidFill>
              </a:rPr>
              <a:pPr/>
              <a:t>13/05/1441</a:t>
            </a:fld>
            <a:endParaRPr lang="ar-SA">
              <a:solidFill>
                <a:srgbClr val="04617B">
                  <a:shade val="90000"/>
                </a:srgbClr>
              </a:solidFill>
            </a:endParaRPr>
          </a:p>
        </p:txBody>
      </p:sp>
      <p:sp>
        <p:nvSpPr>
          <p:cNvPr id="8" name="Footer Placeholder 7"/>
          <p:cNvSpPr>
            <a:spLocks noGrp="1"/>
          </p:cNvSpPr>
          <p:nvPr>
            <p:ph type="ftr" sz="quarter" idx="11"/>
          </p:nvPr>
        </p:nvSpPr>
        <p:spPr/>
        <p:txBody>
          <a:bodyPr/>
          <a:lstStyle/>
          <a:p>
            <a:endParaRPr lang="ar-SA">
              <a:solidFill>
                <a:srgbClr val="04617B">
                  <a:shade val="90000"/>
                </a:srgbClr>
              </a:solidFill>
            </a:endParaRPr>
          </a:p>
        </p:txBody>
      </p:sp>
      <p:sp>
        <p:nvSpPr>
          <p:cNvPr id="9" name="Slide Number Placeholder 8"/>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41828632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solidFill>
                  <a:srgbClr val="04617B">
                    <a:shade val="90000"/>
                  </a:srgbClr>
                </a:solidFill>
              </a:rPr>
              <a:pPr/>
              <a:t>13/05/1441</a:t>
            </a:fld>
            <a:endParaRPr lang="ar-SA">
              <a:solidFill>
                <a:srgbClr val="04617B">
                  <a:shade val="90000"/>
                </a:srgbClr>
              </a:solidFill>
            </a:endParaRPr>
          </a:p>
        </p:txBody>
      </p:sp>
      <p:sp>
        <p:nvSpPr>
          <p:cNvPr id="4" name="Footer Placeholder 3"/>
          <p:cNvSpPr>
            <a:spLocks noGrp="1"/>
          </p:cNvSpPr>
          <p:nvPr>
            <p:ph type="ftr" sz="quarter" idx="11"/>
          </p:nvPr>
        </p:nvSpPr>
        <p:spPr/>
        <p:txBody>
          <a:bodyPr/>
          <a:lstStyle/>
          <a:p>
            <a:endParaRPr lang="ar-SA">
              <a:solidFill>
                <a:srgbClr val="04617B">
                  <a:shade val="90000"/>
                </a:srgbClr>
              </a:solidFill>
            </a:endParaRPr>
          </a:p>
        </p:txBody>
      </p:sp>
      <p:sp>
        <p:nvSpPr>
          <p:cNvPr id="5" name="Slide Number Placeholder 4"/>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19321541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solidFill>
                  <a:srgbClr val="04617B">
                    <a:shade val="90000"/>
                  </a:srgbClr>
                </a:solidFill>
              </a:rPr>
              <a:pPr/>
              <a:t>13/05/1441</a:t>
            </a:fld>
            <a:endParaRPr lang="ar-SA">
              <a:solidFill>
                <a:srgbClr val="04617B">
                  <a:shade val="90000"/>
                </a:srgbClr>
              </a:solidFill>
            </a:endParaRPr>
          </a:p>
        </p:txBody>
      </p:sp>
      <p:sp>
        <p:nvSpPr>
          <p:cNvPr id="3" name="Footer Placeholder 2"/>
          <p:cNvSpPr>
            <a:spLocks noGrp="1"/>
          </p:cNvSpPr>
          <p:nvPr>
            <p:ph type="ftr" sz="quarter" idx="11"/>
          </p:nvPr>
        </p:nvSpPr>
        <p:spPr/>
        <p:txBody>
          <a:bodyPr/>
          <a:lstStyle/>
          <a:p>
            <a:endParaRPr lang="ar-SA">
              <a:solidFill>
                <a:srgbClr val="04617B">
                  <a:shade val="90000"/>
                </a:srgbClr>
              </a:solidFill>
            </a:endParaRPr>
          </a:p>
        </p:txBody>
      </p:sp>
      <p:sp>
        <p:nvSpPr>
          <p:cNvPr id="4" name="Slide Number Placeholder 3"/>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35962810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13/05/1441</a:t>
            </a:fld>
            <a:endParaRPr lang="ar-SA">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a:solidFill>
                <a:srgbClr val="04617B">
                  <a:shade val="90000"/>
                </a:srgbClr>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2686547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pPr/>
              <a:t>13/05/1441</a:t>
            </a:fld>
            <a:endParaRPr lang="ar-SA"/>
          </a:p>
        </p:txBody>
      </p:sp>
      <p:sp>
        <p:nvSpPr>
          <p:cNvPr id="5" name="Footer Placeholder 4"/>
          <p:cNvSpPr>
            <a:spLocks noGrp="1"/>
          </p:cNvSpPr>
          <p:nvPr>
            <p:ph type="ftr" sz="quarter" idx="11"/>
          </p:nvPr>
        </p:nvSpPr>
        <p:spPr/>
        <p:txBody>
          <a:bodyPr/>
          <a:lstStyle/>
          <a:p>
            <a:endParaRPr lang="ar-SA">
              <a:solidFill>
                <a:srgbClr val="94C600"/>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9470270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13/05/1441</a:t>
            </a:fld>
            <a:endParaRPr lang="ar-SA">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Tree>
    <p:extLst>
      <p:ext uri="{BB962C8B-B14F-4D97-AF65-F5344CB8AC3E}">
        <p14:creationId xmlns:p14="http://schemas.microsoft.com/office/powerpoint/2010/main" val="19412958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13/05/1441</a:t>
            </a:fld>
            <a:endParaRPr lang="ar-SA">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8716258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13/05/1441</a:t>
            </a:fld>
            <a:endParaRPr lang="ar-SA">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273539571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1B8ABB09-4A1D-463E-8065-109CC2B7EFAA}" type="datetimeFigureOut">
              <a:rPr lang="ar-SA" smtClean="0">
                <a:solidFill>
                  <a:srgbClr val="ECE9C6"/>
                </a:solidFill>
              </a:rPr>
              <a:pPr/>
              <a:t>13/05/1441</a:t>
            </a:fld>
            <a:endParaRPr lang="ar-SA">
              <a:solidFill>
                <a:srgbClr val="ECE9C6"/>
              </a:solidFill>
            </a:endParaRP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solidFill>
                <a:srgbClr val="ECE9C6"/>
              </a:solidFill>
            </a:endParaRP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34F065-1154-456A-91E3-76DE8E75E17B}" type="slidenum">
              <a:rPr lang="ar-SA" smtClean="0">
                <a:solidFill>
                  <a:srgbClr val="ECE9C6"/>
                </a:solidFill>
              </a:rPr>
              <a:pPr/>
              <a:t>‹#›</a:t>
            </a:fld>
            <a:endParaRPr lang="ar-SA">
              <a:solidFill>
                <a:srgbClr val="ECE9C6"/>
              </a:solidFill>
            </a:endParaRPr>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rgbClr val="ECE9C6">
                        <a:alpha val="60000"/>
                      </a:srgbClr>
                    </a:solidFill>
                  </a:ln>
                  <a:solidFill>
                    <a:srgbClr val="ECE9C6">
                      <a:lumMod val="90000"/>
                    </a:srgbClr>
                  </a:solidFill>
                  <a:effectLst>
                    <a:outerShdw blurRad="34925" dist="12700" dir="14400000" algn="ctr" rotWithShape="0">
                      <a:srgbClr val="000000">
                        <a:alpha val="21000"/>
                      </a:srgbClr>
                    </a:outerShdw>
                  </a:effectLst>
                  <a:latin typeface="Wingdings" pitchFamily="2" charset="2"/>
                </a:rPr>
                <a:t></a:t>
              </a:r>
              <a:endParaRPr lang="en-US" sz="5400" dirty="0">
                <a:ln w="3175">
                  <a:solidFill>
                    <a:srgbClr val="ECE9C6">
                      <a:alpha val="60000"/>
                    </a:srgbClr>
                  </a:solidFill>
                </a:ln>
                <a:solidFill>
                  <a:srgbClr val="ECE9C6">
                    <a:lumMod val="90000"/>
                  </a:srgb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extLst>
      <p:ext uri="{BB962C8B-B14F-4D97-AF65-F5344CB8AC3E}">
        <p14:creationId xmlns:p14="http://schemas.microsoft.com/office/powerpoint/2010/main" val="988972631"/>
      </p:ext>
    </p:extLst>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895D1D"/>
                </a:solidFill>
              </a:rPr>
              <a:pPr/>
              <a:t>13/05/1441</a:t>
            </a:fld>
            <a:endParaRPr lang="ar-SA">
              <a:solidFill>
                <a:srgbClr val="895D1D"/>
              </a:solidFill>
            </a:endParaRPr>
          </a:p>
        </p:txBody>
      </p:sp>
      <p:sp>
        <p:nvSpPr>
          <p:cNvPr id="5" name="Footer Placeholder 4"/>
          <p:cNvSpPr>
            <a:spLocks noGrp="1"/>
          </p:cNvSpPr>
          <p:nvPr>
            <p:ph type="ftr" sz="quarter" idx="11"/>
          </p:nvPr>
        </p:nvSpPr>
        <p:spPr/>
        <p:txBody>
          <a:bodyPr/>
          <a:lstStyle/>
          <a:p>
            <a:endParaRPr lang="ar-SA">
              <a:solidFill>
                <a:srgbClr val="895D1D"/>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895D1D"/>
                </a:solidFill>
              </a:rPr>
              <a:pPr/>
              <a:t>‹#›</a:t>
            </a:fld>
            <a:endParaRPr lang="ar-SA">
              <a:solidFill>
                <a:srgbClr val="895D1D"/>
              </a:solidFill>
            </a:endParaRPr>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860126047"/>
      </p:ext>
    </p:extLst>
  </p:cSld>
  <p:clrMapOvr>
    <a:overrideClrMapping bg1="lt1" tx1="dk1" bg2="lt2" tx2="dk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895D1D"/>
                </a:solidFill>
              </a:rPr>
              <a:pPr/>
              <a:t>13/05/1441</a:t>
            </a:fld>
            <a:endParaRPr lang="ar-SA">
              <a:solidFill>
                <a:srgbClr val="895D1D"/>
              </a:solidFill>
            </a:endParaRPr>
          </a:p>
        </p:txBody>
      </p:sp>
      <p:sp>
        <p:nvSpPr>
          <p:cNvPr id="5" name="Footer Placeholder 4"/>
          <p:cNvSpPr>
            <a:spLocks noGrp="1"/>
          </p:cNvSpPr>
          <p:nvPr>
            <p:ph type="ftr" sz="quarter" idx="11"/>
          </p:nvPr>
        </p:nvSpPr>
        <p:spPr/>
        <p:txBody>
          <a:bodyPr/>
          <a:lstStyle/>
          <a:p>
            <a:endParaRPr lang="ar-SA">
              <a:solidFill>
                <a:srgbClr val="895D1D"/>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895D1D"/>
                </a:solidFill>
              </a:rPr>
              <a:pPr/>
              <a:t>‹#›</a:t>
            </a:fld>
            <a:endParaRPr lang="ar-SA">
              <a:solidFill>
                <a:srgbClr val="895D1D"/>
              </a:solidFill>
            </a:endParaRPr>
          </a:p>
        </p:txBody>
      </p:sp>
    </p:spTree>
    <p:extLst>
      <p:ext uri="{BB962C8B-B14F-4D97-AF65-F5344CB8AC3E}">
        <p14:creationId xmlns:p14="http://schemas.microsoft.com/office/powerpoint/2010/main" val="1705770279"/>
      </p:ext>
    </p:extLst>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B8ABB09-4A1D-463E-8065-109CC2B7EFAA}" type="datetimeFigureOut">
              <a:rPr lang="ar-SA" smtClean="0">
                <a:solidFill>
                  <a:srgbClr val="895D1D"/>
                </a:solidFill>
              </a:rPr>
              <a:pPr/>
              <a:t>13/05/1441</a:t>
            </a:fld>
            <a:endParaRPr lang="ar-SA">
              <a:solidFill>
                <a:srgbClr val="895D1D"/>
              </a:solidFill>
            </a:endParaRPr>
          </a:p>
        </p:txBody>
      </p:sp>
      <p:sp>
        <p:nvSpPr>
          <p:cNvPr id="6" name="Footer Placeholder 5"/>
          <p:cNvSpPr>
            <a:spLocks noGrp="1"/>
          </p:cNvSpPr>
          <p:nvPr>
            <p:ph type="ftr" sz="quarter" idx="11"/>
          </p:nvPr>
        </p:nvSpPr>
        <p:spPr/>
        <p:txBody>
          <a:bodyPr/>
          <a:lstStyle/>
          <a:p>
            <a:endParaRPr lang="ar-SA">
              <a:solidFill>
                <a:srgbClr val="895D1D"/>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895D1D"/>
                </a:solidFill>
              </a:rPr>
              <a:pPr/>
              <a:t>‹#›</a:t>
            </a:fld>
            <a:endParaRPr lang="ar-SA">
              <a:solidFill>
                <a:srgbClr val="895D1D"/>
              </a:solidFill>
            </a:endParaRPr>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extLst>
      <p:ext uri="{BB962C8B-B14F-4D97-AF65-F5344CB8AC3E}">
        <p14:creationId xmlns:p14="http://schemas.microsoft.com/office/powerpoint/2010/main" val="397037795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solidFill>
                  <a:srgbClr val="895D1D"/>
                </a:solidFill>
              </a:rPr>
              <a:pPr/>
              <a:t>13/05/1441</a:t>
            </a:fld>
            <a:endParaRPr lang="ar-SA">
              <a:solidFill>
                <a:srgbClr val="895D1D"/>
              </a:solidFill>
            </a:endParaRPr>
          </a:p>
        </p:txBody>
      </p:sp>
      <p:sp>
        <p:nvSpPr>
          <p:cNvPr id="8" name="Footer Placeholder 7"/>
          <p:cNvSpPr>
            <a:spLocks noGrp="1"/>
          </p:cNvSpPr>
          <p:nvPr>
            <p:ph type="ftr" sz="quarter" idx="11"/>
          </p:nvPr>
        </p:nvSpPr>
        <p:spPr/>
        <p:txBody>
          <a:bodyPr/>
          <a:lstStyle/>
          <a:p>
            <a:endParaRPr lang="ar-SA">
              <a:solidFill>
                <a:srgbClr val="895D1D"/>
              </a:solidFill>
            </a:endParaRPr>
          </a:p>
        </p:txBody>
      </p:sp>
      <p:sp>
        <p:nvSpPr>
          <p:cNvPr id="9" name="Slide Number Placeholder 8"/>
          <p:cNvSpPr>
            <a:spLocks noGrp="1"/>
          </p:cNvSpPr>
          <p:nvPr>
            <p:ph type="sldNum" sz="quarter" idx="12"/>
          </p:nvPr>
        </p:nvSpPr>
        <p:spPr/>
        <p:txBody>
          <a:bodyPr/>
          <a:lstStyle/>
          <a:p>
            <a:fld id="{0B34F065-1154-456A-91E3-76DE8E75E17B}" type="slidenum">
              <a:rPr lang="ar-SA" smtClean="0">
                <a:solidFill>
                  <a:srgbClr val="895D1D"/>
                </a:solidFill>
              </a:rPr>
              <a:pPr/>
              <a:t>‹#›</a:t>
            </a:fld>
            <a:endParaRPr lang="ar-SA">
              <a:solidFill>
                <a:srgbClr val="895D1D"/>
              </a:solidFill>
            </a:endParaRPr>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04943616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1B8ABB09-4A1D-463E-8065-109CC2B7EFAA}" type="datetimeFigureOut">
              <a:rPr lang="ar-SA" smtClean="0">
                <a:solidFill>
                  <a:srgbClr val="895D1D"/>
                </a:solidFill>
              </a:rPr>
              <a:pPr/>
              <a:t>13/05/1441</a:t>
            </a:fld>
            <a:endParaRPr lang="ar-SA">
              <a:solidFill>
                <a:srgbClr val="895D1D"/>
              </a:solidFill>
            </a:endParaRPr>
          </a:p>
        </p:txBody>
      </p:sp>
      <p:sp>
        <p:nvSpPr>
          <p:cNvPr id="4" name="Footer Placeholder 3"/>
          <p:cNvSpPr>
            <a:spLocks noGrp="1"/>
          </p:cNvSpPr>
          <p:nvPr>
            <p:ph type="ftr" sz="quarter" idx="11"/>
          </p:nvPr>
        </p:nvSpPr>
        <p:spPr/>
        <p:txBody>
          <a:bodyPr/>
          <a:lstStyle/>
          <a:p>
            <a:endParaRPr lang="ar-SA">
              <a:solidFill>
                <a:srgbClr val="895D1D"/>
              </a:solidFill>
            </a:endParaRPr>
          </a:p>
        </p:txBody>
      </p:sp>
      <p:sp>
        <p:nvSpPr>
          <p:cNvPr id="5" name="Slide Number Placeholder 4"/>
          <p:cNvSpPr>
            <a:spLocks noGrp="1"/>
          </p:cNvSpPr>
          <p:nvPr>
            <p:ph type="sldNum" sz="quarter" idx="12"/>
          </p:nvPr>
        </p:nvSpPr>
        <p:spPr/>
        <p:txBody>
          <a:bodyPr/>
          <a:lstStyle/>
          <a:p>
            <a:fld id="{0B34F065-1154-456A-91E3-76DE8E75E17B}" type="slidenum">
              <a:rPr lang="ar-SA" smtClean="0">
                <a:solidFill>
                  <a:srgbClr val="895D1D"/>
                </a:solidFill>
              </a:rPr>
              <a:pPr/>
              <a:t>‹#›</a:t>
            </a:fld>
            <a:endParaRPr lang="ar-SA">
              <a:solidFill>
                <a:srgbClr val="895D1D"/>
              </a:solidFill>
            </a:endParaRPr>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70268181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solidFill>
                  <a:srgbClr val="895D1D"/>
                </a:solidFill>
              </a:rPr>
              <a:pPr/>
              <a:t>13/05/1441</a:t>
            </a:fld>
            <a:endParaRPr lang="ar-SA">
              <a:solidFill>
                <a:srgbClr val="895D1D"/>
              </a:solidFill>
            </a:endParaRPr>
          </a:p>
        </p:txBody>
      </p:sp>
      <p:sp>
        <p:nvSpPr>
          <p:cNvPr id="3" name="Footer Placeholder 2"/>
          <p:cNvSpPr>
            <a:spLocks noGrp="1"/>
          </p:cNvSpPr>
          <p:nvPr>
            <p:ph type="ftr" sz="quarter" idx="11"/>
          </p:nvPr>
        </p:nvSpPr>
        <p:spPr/>
        <p:txBody>
          <a:bodyPr/>
          <a:lstStyle/>
          <a:p>
            <a:endParaRPr lang="ar-SA">
              <a:solidFill>
                <a:srgbClr val="895D1D"/>
              </a:solidFill>
            </a:endParaRPr>
          </a:p>
        </p:txBody>
      </p:sp>
      <p:sp>
        <p:nvSpPr>
          <p:cNvPr id="4" name="Slide Number Placeholder 3"/>
          <p:cNvSpPr>
            <a:spLocks noGrp="1"/>
          </p:cNvSpPr>
          <p:nvPr>
            <p:ph type="sldNum" sz="quarter" idx="12"/>
          </p:nvPr>
        </p:nvSpPr>
        <p:spPr/>
        <p:txBody>
          <a:bodyPr/>
          <a:lstStyle/>
          <a:p>
            <a:fld id="{0B34F065-1154-456A-91E3-76DE8E75E17B}" type="slidenum">
              <a:rPr lang="ar-SA" smtClean="0">
                <a:solidFill>
                  <a:srgbClr val="895D1D"/>
                </a:solidFill>
              </a:rPr>
              <a:pPr/>
              <a:t>‹#›</a:t>
            </a:fld>
            <a:endParaRPr lang="ar-SA">
              <a:solidFill>
                <a:srgbClr val="895D1D"/>
              </a:solidFill>
            </a:endParaRPr>
          </a:p>
        </p:txBody>
      </p:sp>
    </p:spTree>
    <p:extLst>
      <p:ext uri="{BB962C8B-B14F-4D97-AF65-F5344CB8AC3E}">
        <p14:creationId xmlns:p14="http://schemas.microsoft.com/office/powerpoint/2010/main" val="2210242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pPr/>
              <a:t>13/05/1441</a:t>
            </a:fld>
            <a:endParaRPr lang="ar-SA"/>
          </a:p>
        </p:txBody>
      </p:sp>
      <p:sp>
        <p:nvSpPr>
          <p:cNvPr id="5" name="Footer Placeholder 4"/>
          <p:cNvSpPr>
            <a:spLocks noGrp="1"/>
          </p:cNvSpPr>
          <p:nvPr>
            <p:ph type="ftr" sz="quarter" idx="11"/>
          </p:nvPr>
        </p:nvSpPr>
        <p:spPr/>
        <p:txBody>
          <a:bodyPr/>
          <a:lstStyle/>
          <a:p>
            <a:endParaRPr lang="ar-SA">
              <a:solidFill>
                <a:srgbClr val="94C600"/>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18606690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895D1D"/>
                </a:solidFill>
              </a:rPr>
              <a:pPr/>
              <a:t>13/05/1441</a:t>
            </a:fld>
            <a:endParaRPr lang="ar-SA">
              <a:solidFill>
                <a:srgbClr val="895D1D"/>
              </a:solidFill>
            </a:endParaRPr>
          </a:p>
        </p:txBody>
      </p:sp>
      <p:sp>
        <p:nvSpPr>
          <p:cNvPr id="6" name="Footer Placeholder 5"/>
          <p:cNvSpPr>
            <a:spLocks noGrp="1"/>
          </p:cNvSpPr>
          <p:nvPr>
            <p:ph type="ftr" sz="quarter" idx="11"/>
          </p:nvPr>
        </p:nvSpPr>
        <p:spPr/>
        <p:txBody>
          <a:bodyPr/>
          <a:lstStyle/>
          <a:p>
            <a:endParaRPr lang="ar-SA">
              <a:solidFill>
                <a:srgbClr val="895D1D"/>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895D1D"/>
                </a:solidFill>
              </a:rPr>
              <a:pPr/>
              <a:t>‹#›</a:t>
            </a:fld>
            <a:endParaRPr lang="ar-SA">
              <a:solidFill>
                <a:srgbClr val="895D1D"/>
              </a:solidFill>
            </a:endParaRPr>
          </a:p>
        </p:txBody>
      </p:sp>
    </p:spTree>
    <p:extLst>
      <p:ext uri="{BB962C8B-B14F-4D97-AF65-F5344CB8AC3E}">
        <p14:creationId xmlns:p14="http://schemas.microsoft.com/office/powerpoint/2010/main" val="153018208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895D1D"/>
                </a:solidFill>
              </a:rPr>
              <a:pPr/>
              <a:t>13/05/1441</a:t>
            </a:fld>
            <a:endParaRPr lang="ar-SA">
              <a:solidFill>
                <a:srgbClr val="895D1D"/>
              </a:solidFill>
            </a:endParaRPr>
          </a:p>
        </p:txBody>
      </p:sp>
      <p:sp>
        <p:nvSpPr>
          <p:cNvPr id="6" name="Footer Placeholder 5"/>
          <p:cNvSpPr>
            <a:spLocks noGrp="1"/>
          </p:cNvSpPr>
          <p:nvPr>
            <p:ph type="ftr" sz="quarter" idx="11"/>
          </p:nvPr>
        </p:nvSpPr>
        <p:spPr/>
        <p:txBody>
          <a:bodyPr/>
          <a:lstStyle/>
          <a:p>
            <a:endParaRPr lang="ar-SA">
              <a:solidFill>
                <a:srgbClr val="895D1D"/>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895D1D"/>
                </a:solidFill>
              </a:rPr>
              <a:pPr/>
              <a:t>‹#›</a:t>
            </a:fld>
            <a:endParaRPr lang="ar-SA">
              <a:solidFill>
                <a:srgbClr val="895D1D"/>
              </a:solidFill>
            </a:endParaRPr>
          </a:p>
        </p:txBody>
      </p:sp>
    </p:spTree>
    <p:extLst>
      <p:ext uri="{BB962C8B-B14F-4D97-AF65-F5344CB8AC3E}">
        <p14:creationId xmlns:p14="http://schemas.microsoft.com/office/powerpoint/2010/main" val="51116201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895D1D"/>
                </a:solidFill>
              </a:rPr>
              <a:pPr/>
              <a:t>13/05/1441</a:t>
            </a:fld>
            <a:endParaRPr lang="ar-SA">
              <a:solidFill>
                <a:srgbClr val="895D1D"/>
              </a:solidFill>
            </a:endParaRPr>
          </a:p>
        </p:txBody>
      </p:sp>
      <p:sp>
        <p:nvSpPr>
          <p:cNvPr id="5" name="Footer Placeholder 4"/>
          <p:cNvSpPr>
            <a:spLocks noGrp="1"/>
          </p:cNvSpPr>
          <p:nvPr>
            <p:ph type="ftr" sz="quarter" idx="11"/>
          </p:nvPr>
        </p:nvSpPr>
        <p:spPr/>
        <p:txBody>
          <a:bodyPr/>
          <a:lstStyle/>
          <a:p>
            <a:endParaRPr lang="ar-SA">
              <a:solidFill>
                <a:srgbClr val="895D1D"/>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895D1D"/>
                </a:solidFill>
              </a:rPr>
              <a:pPr/>
              <a:t>‹#›</a:t>
            </a:fld>
            <a:endParaRPr lang="ar-SA">
              <a:solidFill>
                <a:srgbClr val="895D1D"/>
              </a:solidFill>
            </a:endParaRPr>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57143863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895D1D"/>
                </a:solidFill>
              </a:rPr>
              <a:pPr/>
              <a:t>13/05/1441</a:t>
            </a:fld>
            <a:endParaRPr lang="ar-SA">
              <a:solidFill>
                <a:srgbClr val="895D1D"/>
              </a:solidFill>
            </a:endParaRPr>
          </a:p>
        </p:txBody>
      </p:sp>
      <p:sp>
        <p:nvSpPr>
          <p:cNvPr id="5" name="Footer Placeholder 4"/>
          <p:cNvSpPr>
            <a:spLocks noGrp="1"/>
          </p:cNvSpPr>
          <p:nvPr>
            <p:ph type="ftr" sz="quarter" idx="11"/>
          </p:nvPr>
        </p:nvSpPr>
        <p:spPr/>
        <p:txBody>
          <a:bodyPr/>
          <a:lstStyle/>
          <a:p>
            <a:endParaRPr lang="ar-SA">
              <a:solidFill>
                <a:srgbClr val="895D1D"/>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895D1D"/>
                </a:solidFill>
              </a:rPr>
              <a:pPr/>
              <a:t>‹#›</a:t>
            </a:fld>
            <a:endParaRPr lang="ar-SA">
              <a:solidFill>
                <a:srgbClr val="895D1D"/>
              </a:solidFill>
            </a:endParaRPr>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80223898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DFDCB7"/>
                </a:solidFill>
              </a:rPr>
              <a:pPr/>
              <a:t>13/05/1441</a:t>
            </a:fld>
            <a:endParaRPr lang="ar-SA">
              <a:solidFill>
                <a:srgbClr val="DFDCB7"/>
              </a:solidFill>
            </a:endParaRPr>
          </a:p>
        </p:txBody>
      </p:sp>
      <p:sp>
        <p:nvSpPr>
          <p:cNvPr id="5" name="Footer Placeholder 4"/>
          <p:cNvSpPr>
            <a:spLocks noGrp="1"/>
          </p:cNvSpPr>
          <p:nvPr>
            <p:ph type="ftr" sz="quarter" idx="11"/>
          </p:nvPr>
        </p:nvSpPr>
        <p:spPr/>
        <p:txBody>
          <a:bodyPr/>
          <a:lstStyle/>
          <a:p>
            <a:endParaRPr lang="ar-SA">
              <a:solidFill>
                <a:srgbClr val="DFDCB7"/>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115563252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DFDCB7"/>
                </a:solidFill>
              </a:rPr>
              <a:pPr/>
              <a:t>13/05/1441</a:t>
            </a:fld>
            <a:endParaRPr lang="ar-SA">
              <a:solidFill>
                <a:srgbClr val="DFDCB7"/>
              </a:solidFill>
            </a:endParaRPr>
          </a:p>
        </p:txBody>
      </p:sp>
      <p:sp>
        <p:nvSpPr>
          <p:cNvPr id="5" name="Footer Placeholder 4"/>
          <p:cNvSpPr>
            <a:spLocks noGrp="1"/>
          </p:cNvSpPr>
          <p:nvPr>
            <p:ph type="ftr" sz="quarter" idx="11"/>
          </p:nvPr>
        </p:nvSpPr>
        <p:spPr/>
        <p:txBody>
          <a:bodyPr/>
          <a:lstStyle/>
          <a:p>
            <a:endParaRPr lang="ar-SA">
              <a:solidFill>
                <a:srgbClr val="DFDCB7"/>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98209322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DFDCB7"/>
                </a:solidFill>
              </a:rPr>
              <a:pPr/>
              <a:t>13/05/1441</a:t>
            </a:fld>
            <a:endParaRPr lang="ar-SA">
              <a:solidFill>
                <a:srgbClr val="DFDCB7"/>
              </a:solidFill>
            </a:endParaRPr>
          </a:p>
        </p:txBody>
      </p:sp>
      <p:sp>
        <p:nvSpPr>
          <p:cNvPr id="5" name="Footer Placeholder 4"/>
          <p:cNvSpPr>
            <a:spLocks noGrp="1"/>
          </p:cNvSpPr>
          <p:nvPr>
            <p:ph type="ftr" sz="quarter" idx="11"/>
          </p:nvPr>
        </p:nvSpPr>
        <p:spPr/>
        <p:txBody>
          <a:bodyPr/>
          <a:lstStyle/>
          <a:p>
            <a:endParaRPr lang="ar-SA">
              <a:solidFill>
                <a:srgbClr val="DFDCB7"/>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199377162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DFDCB7"/>
                </a:solidFill>
              </a:rPr>
              <a:pPr/>
              <a:t>13/05/1441</a:t>
            </a:fld>
            <a:endParaRPr lang="ar-SA">
              <a:solidFill>
                <a:srgbClr val="DFDCB7"/>
              </a:solidFill>
            </a:endParaRPr>
          </a:p>
        </p:txBody>
      </p:sp>
      <p:sp>
        <p:nvSpPr>
          <p:cNvPr id="6" name="Footer Placeholder 5"/>
          <p:cNvSpPr>
            <a:spLocks noGrp="1"/>
          </p:cNvSpPr>
          <p:nvPr>
            <p:ph type="ftr" sz="quarter" idx="11"/>
          </p:nvPr>
        </p:nvSpPr>
        <p:spPr/>
        <p:txBody>
          <a:bodyPr/>
          <a:lstStyle/>
          <a:p>
            <a:endParaRPr lang="ar-SA">
              <a:solidFill>
                <a:srgbClr val="DFDCB7"/>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160417974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half" idx="10"/>
          </p:nvPr>
        </p:nvSpPr>
        <p:spPr/>
        <p:txBody>
          <a:bodyPr/>
          <a:lstStyle/>
          <a:p>
            <a:fld id="{1B8ABB09-4A1D-463E-8065-109CC2B7EFAA}" type="datetimeFigureOut">
              <a:rPr lang="ar-SA" smtClean="0">
                <a:solidFill>
                  <a:srgbClr val="DFDCB7"/>
                </a:solidFill>
              </a:rPr>
              <a:pPr/>
              <a:t>13/05/1441</a:t>
            </a:fld>
            <a:endParaRPr lang="ar-SA">
              <a:solidFill>
                <a:srgbClr val="DFDCB7"/>
              </a:solidFill>
            </a:endParaRPr>
          </a:p>
        </p:txBody>
      </p:sp>
      <p:sp>
        <p:nvSpPr>
          <p:cNvPr id="8" name="Footer Placeholder 7"/>
          <p:cNvSpPr>
            <a:spLocks noGrp="1"/>
          </p:cNvSpPr>
          <p:nvPr>
            <p:ph type="ftr" sz="quarter" idx="11"/>
          </p:nvPr>
        </p:nvSpPr>
        <p:spPr/>
        <p:txBody>
          <a:bodyPr/>
          <a:lstStyle/>
          <a:p>
            <a:endParaRPr lang="ar-SA">
              <a:solidFill>
                <a:srgbClr val="DFDCB7"/>
              </a:solidFill>
            </a:endParaRPr>
          </a:p>
        </p:txBody>
      </p:sp>
      <p:sp>
        <p:nvSpPr>
          <p:cNvPr id="9" name="Slide Number Placeholder 8"/>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65760267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1B8ABB09-4A1D-463E-8065-109CC2B7EFAA}" type="datetimeFigureOut">
              <a:rPr lang="ar-SA" smtClean="0">
                <a:solidFill>
                  <a:srgbClr val="DFDCB7"/>
                </a:solidFill>
              </a:rPr>
              <a:pPr/>
              <a:t>13/05/1441</a:t>
            </a:fld>
            <a:endParaRPr lang="ar-SA">
              <a:solidFill>
                <a:srgbClr val="DFDCB7"/>
              </a:solidFill>
            </a:endParaRPr>
          </a:p>
        </p:txBody>
      </p:sp>
      <p:sp>
        <p:nvSpPr>
          <p:cNvPr id="4" name="Footer Placeholder 3"/>
          <p:cNvSpPr>
            <a:spLocks noGrp="1"/>
          </p:cNvSpPr>
          <p:nvPr>
            <p:ph type="ftr" sz="quarter" idx="11"/>
          </p:nvPr>
        </p:nvSpPr>
        <p:spPr/>
        <p:txBody>
          <a:bodyPr/>
          <a:lstStyle/>
          <a:p>
            <a:endParaRPr lang="ar-SA">
              <a:solidFill>
                <a:srgbClr val="DFDCB7"/>
              </a:solidFill>
            </a:endParaRPr>
          </a:p>
        </p:txBody>
      </p:sp>
      <p:sp>
        <p:nvSpPr>
          <p:cNvPr id="5" name="Slide Number Placeholder 4"/>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857519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1B8ABB09-4A1D-463E-8065-109CC2B7EFAA}" type="datetimeFigureOut">
              <a:rPr lang="ar-SA" smtClean="0"/>
              <a:pPr/>
              <a:t>13/05/1441</a:t>
            </a:fld>
            <a:endParaRPr lang="ar-SA"/>
          </a:p>
        </p:txBody>
      </p:sp>
      <p:sp>
        <p:nvSpPr>
          <p:cNvPr id="6" name="Footer Placeholder 5"/>
          <p:cNvSpPr>
            <a:spLocks noGrp="1"/>
          </p:cNvSpPr>
          <p:nvPr>
            <p:ph type="ftr" sz="quarter" idx="11"/>
          </p:nvPr>
        </p:nvSpPr>
        <p:spPr/>
        <p:txBody>
          <a:bodyPr/>
          <a:lstStyle/>
          <a:p>
            <a:endParaRPr lang="ar-SA">
              <a:solidFill>
                <a:srgbClr val="94C600"/>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
        <p:nvSpPr>
          <p:cNvPr id="9" name="Content Placeholder 8"/>
          <p:cNvSpPr>
            <a:spLocks noGrp="1"/>
          </p:cNvSpPr>
          <p:nvPr>
            <p:ph sz="quarter" idx="13"/>
          </p:nvPr>
        </p:nvSpPr>
        <p:spPr>
          <a:xfrm>
            <a:off x="1042416" y="2313432"/>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extLst>
      <p:ext uri="{BB962C8B-B14F-4D97-AF65-F5344CB8AC3E}">
        <p14:creationId xmlns:p14="http://schemas.microsoft.com/office/powerpoint/2010/main" val="21483324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solidFill>
                  <a:srgbClr val="DFDCB7"/>
                </a:solidFill>
              </a:rPr>
              <a:pPr/>
              <a:t>13/05/1441</a:t>
            </a:fld>
            <a:endParaRPr lang="ar-SA">
              <a:solidFill>
                <a:srgbClr val="DFDCB7"/>
              </a:solidFill>
            </a:endParaRPr>
          </a:p>
        </p:txBody>
      </p:sp>
      <p:sp>
        <p:nvSpPr>
          <p:cNvPr id="3" name="Footer Placeholder 2"/>
          <p:cNvSpPr>
            <a:spLocks noGrp="1"/>
          </p:cNvSpPr>
          <p:nvPr>
            <p:ph type="ftr" sz="quarter" idx="11"/>
          </p:nvPr>
        </p:nvSpPr>
        <p:spPr/>
        <p:txBody>
          <a:bodyPr/>
          <a:lstStyle/>
          <a:p>
            <a:endParaRPr lang="ar-SA">
              <a:solidFill>
                <a:srgbClr val="DFDCB7"/>
              </a:solidFill>
            </a:endParaRPr>
          </a:p>
        </p:txBody>
      </p:sp>
      <p:sp>
        <p:nvSpPr>
          <p:cNvPr id="4" name="Slide Number Placeholder 3"/>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192782463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DFDCB7"/>
                </a:solidFill>
              </a:rPr>
              <a:pPr/>
              <a:t>13/05/1441</a:t>
            </a:fld>
            <a:endParaRPr lang="ar-SA">
              <a:solidFill>
                <a:srgbClr val="DFDCB7"/>
              </a:solidFill>
            </a:endParaRPr>
          </a:p>
        </p:txBody>
      </p:sp>
      <p:sp>
        <p:nvSpPr>
          <p:cNvPr id="6" name="Footer Placeholder 5"/>
          <p:cNvSpPr>
            <a:spLocks noGrp="1"/>
          </p:cNvSpPr>
          <p:nvPr>
            <p:ph type="ftr" sz="quarter" idx="11"/>
          </p:nvPr>
        </p:nvSpPr>
        <p:spPr/>
        <p:txBody>
          <a:bodyPr/>
          <a:lstStyle/>
          <a:p>
            <a:endParaRPr lang="ar-SA">
              <a:solidFill>
                <a:srgbClr val="DFDCB7"/>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
        <p:nvSpPr>
          <p:cNvPr id="9" name="Content Placeholder 8"/>
          <p:cNvSpPr>
            <a:spLocks noGrp="1"/>
          </p:cNvSpPr>
          <p:nvPr>
            <p:ph sz="quarter" idx="13"/>
          </p:nvPr>
        </p:nvSpPr>
        <p:spPr>
          <a:xfrm>
            <a:off x="304800" y="381000"/>
            <a:ext cx="7772400" cy="494284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extLst>
      <p:ext uri="{BB962C8B-B14F-4D97-AF65-F5344CB8AC3E}">
        <p14:creationId xmlns:p14="http://schemas.microsoft.com/office/powerpoint/2010/main" val="333764822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8" name="Date Placeholder 7"/>
          <p:cNvSpPr>
            <a:spLocks noGrp="1"/>
          </p:cNvSpPr>
          <p:nvPr>
            <p:ph type="dt" sz="half" idx="10"/>
          </p:nvPr>
        </p:nvSpPr>
        <p:spPr/>
        <p:txBody>
          <a:bodyPr/>
          <a:lstStyle/>
          <a:p>
            <a:fld id="{1B8ABB09-4A1D-463E-8065-109CC2B7EFAA}" type="datetimeFigureOut">
              <a:rPr lang="ar-SA" smtClean="0">
                <a:solidFill>
                  <a:srgbClr val="DFDCB7"/>
                </a:solidFill>
              </a:rPr>
              <a:pPr/>
              <a:t>13/05/1441</a:t>
            </a:fld>
            <a:endParaRPr lang="ar-SA">
              <a:solidFill>
                <a:srgbClr val="DFDCB7"/>
              </a:solidFill>
            </a:endParaRPr>
          </a:p>
        </p:txBody>
      </p:sp>
      <p:sp>
        <p:nvSpPr>
          <p:cNvPr id="9" name="Slide Number Placeholder 8"/>
          <p:cNvSpPr>
            <a:spLocks noGrp="1"/>
          </p:cNvSpPr>
          <p:nvPr>
            <p:ph type="sldNum" sz="quarter" idx="11"/>
          </p:nvPr>
        </p:nvSpPr>
        <p:spPr/>
        <p:txBody>
          <a:bodyPr/>
          <a:lstStyle/>
          <a:p>
            <a:fld id="{0B34F065-1154-456A-91E3-76DE8E75E17B}" type="slidenum">
              <a:rPr lang="ar-SA" smtClean="0"/>
              <a:pPr/>
              <a:t>‹#›</a:t>
            </a:fld>
            <a:endParaRPr lang="ar-SA"/>
          </a:p>
        </p:txBody>
      </p:sp>
      <p:sp>
        <p:nvSpPr>
          <p:cNvPr id="10" name="Footer Placeholder 9"/>
          <p:cNvSpPr>
            <a:spLocks noGrp="1"/>
          </p:cNvSpPr>
          <p:nvPr>
            <p:ph type="ftr" sz="quarter" idx="12"/>
          </p:nvPr>
        </p:nvSpPr>
        <p:spPr/>
        <p:txBody>
          <a:bodyPr/>
          <a:lstStyle/>
          <a:p>
            <a:endParaRPr lang="ar-SA">
              <a:solidFill>
                <a:srgbClr val="DFDCB7"/>
              </a:solidFill>
            </a:endParaRPr>
          </a:p>
        </p:txBody>
      </p:sp>
    </p:spTree>
    <p:extLst>
      <p:ext uri="{BB962C8B-B14F-4D97-AF65-F5344CB8AC3E}">
        <p14:creationId xmlns:p14="http://schemas.microsoft.com/office/powerpoint/2010/main" val="1488623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DFDCB7"/>
                </a:solidFill>
              </a:rPr>
              <a:pPr/>
              <a:t>13/05/1441</a:t>
            </a:fld>
            <a:endParaRPr lang="ar-SA">
              <a:solidFill>
                <a:srgbClr val="DFDCB7"/>
              </a:solidFill>
            </a:endParaRPr>
          </a:p>
        </p:txBody>
      </p:sp>
      <p:sp>
        <p:nvSpPr>
          <p:cNvPr id="5" name="Footer Placeholder 4"/>
          <p:cNvSpPr>
            <a:spLocks noGrp="1"/>
          </p:cNvSpPr>
          <p:nvPr>
            <p:ph type="ftr" sz="quarter" idx="11"/>
          </p:nvPr>
        </p:nvSpPr>
        <p:spPr/>
        <p:txBody>
          <a:bodyPr/>
          <a:lstStyle/>
          <a:p>
            <a:endParaRPr lang="ar-SA">
              <a:solidFill>
                <a:srgbClr val="DFDCB7"/>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93454382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DFDCB7"/>
                </a:solidFill>
              </a:rPr>
              <a:pPr/>
              <a:t>13/05/1441</a:t>
            </a:fld>
            <a:endParaRPr lang="ar-SA">
              <a:solidFill>
                <a:srgbClr val="DFDCB7"/>
              </a:solidFill>
            </a:endParaRPr>
          </a:p>
        </p:txBody>
      </p:sp>
      <p:sp>
        <p:nvSpPr>
          <p:cNvPr id="5" name="Footer Placeholder 4"/>
          <p:cNvSpPr>
            <a:spLocks noGrp="1"/>
          </p:cNvSpPr>
          <p:nvPr>
            <p:ph type="ftr" sz="quarter" idx="11"/>
          </p:nvPr>
        </p:nvSpPr>
        <p:spPr/>
        <p:txBody>
          <a:bodyPr/>
          <a:lstStyle/>
          <a:p>
            <a:endParaRPr lang="ar-SA">
              <a:solidFill>
                <a:srgbClr val="DFDCB7"/>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151616337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B8ABB09-4A1D-463E-8065-109CC2B7EFAA}" type="datetimeFigureOut">
              <a:rPr lang="ar-SA" smtClean="0"/>
              <a:pPr/>
              <a:t>13/05/1441</a:t>
            </a:fld>
            <a:endParaRPr lang="ar-SA"/>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SA">
              <a:solidFill>
                <a:srgbClr val="94C600"/>
              </a:solidFill>
            </a:endParaRP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0B34F065-1154-456A-91E3-76DE8E75E17B}" type="slidenum">
              <a:rPr lang="ar-SA" smtClean="0">
                <a:solidFill>
                  <a:srgbClr val="94C600"/>
                </a:solidFill>
              </a:rPr>
              <a:pPr/>
              <a:t>‹#›</a:t>
            </a:fld>
            <a:endParaRPr lang="ar-SA">
              <a:solidFill>
                <a:srgbClr val="94C600"/>
              </a:solidFill>
            </a:endParaRP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335657126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pPr/>
              <a:t>13/05/1441</a:t>
            </a:fld>
            <a:endParaRPr lang="ar-SA"/>
          </a:p>
        </p:txBody>
      </p:sp>
      <p:sp>
        <p:nvSpPr>
          <p:cNvPr id="5" name="Footer Placeholder 4"/>
          <p:cNvSpPr>
            <a:spLocks noGrp="1"/>
          </p:cNvSpPr>
          <p:nvPr>
            <p:ph type="ftr" sz="quarter" idx="11"/>
          </p:nvPr>
        </p:nvSpPr>
        <p:spPr/>
        <p:txBody>
          <a:bodyPr/>
          <a:lstStyle/>
          <a:p>
            <a:endParaRPr lang="ar-SA">
              <a:solidFill>
                <a:srgbClr val="94C600"/>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72938842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pPr/>
              <a:t>13/05/1441</a:t>
            </a:fld>
            <a:endParaRPr lang="ar-SA"/>
          </a:p>
        </p:txBody>
      </p:sp>
      <p:sp>
        <p:nvSpPr>
          <p:cNvPr id="5" name="Footer Placeholder 4"/>
          <p:cNvSpPr>
            <a:spLocks noGrp="1"/>
          </p:cNvSpPr>
          <p:nvPr>
            <p:ph type="ftr" sz="quarter" idx="11"/>
          </p:nvPr>
        </p:nvSpPr>
        <p:spPr/>
        <p:txBody>
          <a:bodyPr/>
          <a:lstStyle/>
          <a:p>
            <a:endParaRPr lang="ar-SA">
              <a:solidFill>
                <a:srgbClr val="94C600"/>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64642887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1B8ABB09-4A1D-463E-8065-109CC2B7EFAA}" type="datetimeFigureOut">
              <a:rPr lang="ar-SA" smtClean="0"/>
              <a:pPr/>
              <a:t>13/05/1441</a:t>
            </a:fld>
            <a:endParaRPr lang="ar-SA"/>
          </a:p>
        </p:txBody>
      </p:sp>
      <p:sp>
        <p:nvSpPr>
          <p:cNvPr id="6" name="Footer Placeholder 5"/>
          <p:cNvSpPr>
            <a:spLocks noGrp="1"/>
          </p:cNvSpPr>
          <p:nvPr>
            <p:ph type="ftr" sz="quarter" idx="11"/>
          </p:nvPr>
        </p:nvSpPr>
        <p:spPr/>
        <p:txBody>
          <a:bodyPr/>
          <a:lstStyle/>
          <a:p>
            <a:endParaRPr lang="ar-SA">
              <a:solidFill>
                <a:srgbClr val="94C600"/>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
        <p:nvSpPr>
          <p:cNvPr id="9" name="Content Placeholder 8"/>
          <p:cNvSpPr>
            <a:spLocks noGrp="1"/>
          </p:cNvSpPr>
          <p:nvPr>
            <p:ph sz="quarter" idx="13"/>
          </p:nvPr>
        </p:nvSpPr>
        <p:spPr>
          <a:xfrm>
            <a:off x="1042416" y="2313432"/>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extLst>
      <p:ext uri="{BB962C8B-B14F-4D97-AF65-F5344CB8AC3E}">
        <p14:creationId xmlns:p14="http://schemas.microsoft.com/office/powerpoint/2010/main" val="80284666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pPr/>
              <a:t>13/05/1441</a:t>
            </a:fld>
            <a:endParaRPr lang="ar-SA"/>
          </a:p>
        </p:txBody>
      </p:sp>
      <p:sp>
        <p:nvSpPr>
          <p:cNvPr id="8" name="Footer Placeholder 7"/>
          <p:cNvSpPr>
            <a:spLocks noGrp="1"/>
          </p:cNvSpPr>
          <p:nvPr>
            <p:ph type="ftr" sz="quarter" idx="11"/>
          </p:nvPr>
        </p:nvSpPr>
        <p:spPr/>
        <p:txBody>
          <a:bodyPr/>
          <a:lstStyle/>
          <a:p>
            <a:endParaRPr lang="ar-SA">
              <a:solidFill>
                <a:srgbClr val="94C600"/>
              </a:solidFill>
            </a:endParaRPr>
          </a:p>
        </p:txBody>
      </p:sp>
      <p:sp>
        <p:nvSpPr>
          <p:cNvPr id="9" name="Slide Number Placeholder 8"/>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1713737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pPr/>
              <a:t>13/05/1441</a:t>
            </a:fld>
            <a:endParaRPr lang="ar-SA"/>
          </a:p>
        </p:txBody>
      </p:sp>
      <p:sp>
        <p:nvSpPr>
          <p:cNvPr id="8" name="Footer Placeholder 7"/>
          <p:cNvSpPr>
            <a:spLocks noGrp="1"/>
          </p:cNvSpPr>
          <p:nvPr>
            <p:ph type="ftr" sz="quarter" idx="11"/>
          </p:nvPr>
        </p:nvSpPr>
        <p:spPr/>
        <p:txBody>
          <a:bodyPr/>
          <a:lstStyle/>
          <a:p>
            <a:endParaRPr lang="ar-SA">
              <a:solidFill>
                <a:srgbClr val="94C600"/>
              </a:solidFill>
            </a:endParaRPr>
          </a:p>
        </p:txBody>
      </p:sp>
      <p:sp>
        <p:nvSpPr>
          <p:cNvPr id="9" name="Slide Number Placeholder 8"/>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08554313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1B8ABB09-4A1D-463E-8065-109CC2B7EFAA}" type="datetimeFigureOut">
              <a:rPr lang="ar-SA" smtClean="0"/>
              <a:pPr/>
              <a:t>13/05/1441</a:t>
            </a:fld>
            <a:endParaRPr lang="ar-SA"/>
          </a:p>
        </p:txBody>
      </p:sp>
      <p:sp>
        <p:nvSpPr>
          <p:cNvPr id="4" name="Footer Placeholder 3"/>
          <p:cNvSpPr>
            <a:spLocks noGrp="1"/>
          </p:cNvSpPr>
          <p:nvPr>
            <p:ph type="ftr" sz="quarter" idx="11"/>
          </p:nvPr>
        </p:nvSpPr>
        <p:spPr/>
        <p:txBody>
          <a:bodyPr/>
          <a:lstStyle/>
          <a:p>
            <a:endParaRPr lang="ar-SA">
              <a:solidFill>
                <a:srgbClr val="94C600"/>
              </a:solidFill>
            </a:endParaRPr>
          </a:p>
        </p:txBody>
      </p:sp>
      <p:sp>
        <p:nvSpPr>
          <p:cNvPr id="5" name="Slide Number Placeholder 4"/>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51614823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pPr/>
              <a:t>13/05/1441</a:t>
            </a:fld>
            <a:endParaRPr lang="ar-SA"/>
          </a:p>
        </p:txBody>
      </p:sp>
      <p:sp>
        <p:nvSpPr>
          <p:cNvPr id="3" name="Footer Placeholder 2"/>
          <p:cNvSpPr>
            <a:spLocks noGrp="1"/>
          </p:cNvSpPr>
          <p:nvPr>
            <p:ph type="ftr" sz="quarter" idx="11"/>
          </p:nvPr>
        </p:nvSpPr>
        <p:spPr/>
        <p:txBody>
          <a:bodyPr/>
          <a:lstStyle/>
          <a:p>
            <a:endParaRPr lang="ar-SA">
              <a:solidFill>
                <a:srgbClr val="94C600"/>
              </a:solidFill>
            </a:endParaRPr>
          </a:p>
        </p:txBody>
      </p:sp>
      <p:sp>
        <p:nvSpPr>
          <p:cNvPr id="4" name="Slide Number Placeholder 3"/>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428267940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Date Placeholder 4"/>
          <p:cNvSpPr>
            <a:spLocks noGrp="1"/>
          </p:cNvSpPr>
          <p:nvPr>
            <p:ph type="dt" sz="half" idx="10"/>
          </p:nvPr>
        </p:nvSpPr>
        <p:spPr/>
        <p:txBody>
          <a:bodyPr/>
          <a:lstStyle/>
          <a:p>
            <a:fld id="{1B8ABB09-4A1D-463E-8065-109CC2B7EFAA}" type="datetimeFigureOut">
              <a:rPr lang="ar-SA" smtClean="0"/>
              <a:pPr/>
              <a:t>13/05/1441</a:t>
            </a:fld>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solidFill>
                <a:srgbClr val="94C600"/>
              </a:solidFill>
            </a:endParaRP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extLst>
      <p:ext uri="{BB962C8B-B14F-4D97-AF65-F5344CB8AC3E}">
        <p14:creationId xmlns:p14="http://schemas.microsoft.com/office/powerpoint/2010/main" val="45116427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pPr/>
              <a:t>13/05/1441</a:t>
            </a:fld>
            <a:endParaRPr lang="ar-SA"/>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solidFill>
                <a:srgbClr val="94C600"/>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176159830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pPr/>
              <a:t>13/05/1441</a:t>
            </a:fld>
            <a:endParaRPr lang="ar-SA"/>
          </a:p>
        </p:txBody>
      </p:sp>
      <p:sp>
        <p:nvSpPr>
          <p:cNvPr id="5" name="Footer Placeholder 4"/>
          <p:cNvSpPr>
            <a:spLocks noGrp="1"/>
          </p:cNvSpPr>
          <p:nvPr>
            <p:ph type="ftr" sz="quarter" idx="11"/>
          </p:nvPr>
        </p:nvSpPr>
        <p:spPr/>
        <p:txBody>
          <a:bodyPr/>
          <a:lstStyle/>
          <a:p>
            <a:endParaRPr lang="ar-SA">
              <a:solidFill>
                <a:srgbClr val="94C600"/>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182233817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pPr/>
              <a:t>13/05/1441</a:t>
            </a:fld>
            <a:endParaRPr lang="ar-SA"/>
          </a:p>
        </p:txBody>
      </p:sp>
      <p:sp>
        <p:nvSpPr>
          <p:cNvPr id="5" name="Footer Placeholder 4"/>
          <p:cNvSpPr>
            <a:spLocks noGrp="1"/>
          </p:cNvSpPr>
          <p:nvPr>
            <p:ph type="ftr" sz="quarter" idx="11"/>
          </p:nvPr>
        </p:nvSpPr>
        <p:spPr/>
        <p:txBody>
          <a:bodyPr/>
          <a:lstStyle/>
          <a:p>
            <a:endParaRPr lang="ar-SA">
              <a:solidFill>
                <a:srgbClr val="94C600"/>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517890883"/>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3" name="مستطيل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4" name="مستطيل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5" name="مستطيل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6" name="مستطيل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7" name="مستطيل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useBgFill="1">
        <p:nvSpPr>
          <p:cNvPr id="30" name="مستطيل مستدير الزوايا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useBgFill="1">
        <p:nvSpPr>
          <p:cNvPr id="31" name="مستطيل مستدير الزوايا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7" name="مستطيل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مستطيل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مستطيل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9" name="مستطيل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عنوان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6705600" y="4206240"/>
            <a:ext cx="960120" cy="457200"/>
          </a:xfrm>
        </p:spPr>
        <p:txBody>
          <a:bodyPr/>
          <a:lstStyle/>
          <a:p>
            <a:fld id="{1B8ABB09-4A1D-463E-8065-109CC2B7EFAA}" type="datetimeFigureOut">
              <a:rPr lang="ar-SA" smtClean="0">
                <a:solidFill>
                  <a:srgbClr val="438086"/>
                </a:solidFill>
              </a:rPr>
              <a:pPr/>
              <a:t>13/05/1441</a:t>
            </a:fld>
            <a:endParaRPr lang="ar-SA">
              <a:solidFill>
                <a:srgbClr val="438086"/>
              </a:solidFill>
            </a:endParaRPr>
          </a:p>
        </p:txBody>
      </p:sp>
      <p:sp>
        <p:nvSpPr>
          <p:cNvPr id="17" name="عنصر نائب للتذييل 16"/>
          <p:cNvSpPr>
            <a:spLocks noGrp="1"/>
          </p:cNvSpPr>
          <p:nvPr>
            <p:ph type="ftr" sz="quarter" idx="11"/>
          </p:nvPr>
        </p:nvSpPr>
        <p:spPr>
          <a:xfrm>
            <a:off x="5410200" y="4205288"/>
            <a:ext cx="1295400" cy="457200"/>
          </a:xfrm>
        </p:spPr>
        <p:txBody>
          <a:bodyPr/>
          <a:lstStyle/>
          <a:p>
            <a:endParaRPr lang="ar-SA">
              <a:solidFill>
                <a:srgbClr val="438086"/>
              </a:solidFill>
            </a:endParaRPr>
          </a:p>
        </p:txBody>
      </p:sp>
      <p:sp>
        <p:nvSpPr>
          <p:cNvPr id="29" name="عنصر نائب لرقم الشريحة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0B34F065-1154-456A-91E3-76DE8E75E17B}" type="slidenum">
              <a:rPr lang="ar-SA" smtClean="0">
                <a:solidFill>
                  <a:prstClr val="white"/>
                </a:solidFill>
              </a:rPr>
              <a:pPr/>
              <a:t>‹#›</a:t>
            </a:fld>
            <a:endParaRPr lang="ar-SA">
              <a:solidFill>
                <a:prstClr val="white"/>
              </a:solidFill>
            </a:endParaRPr>
          </a:p>
        </p:txBody>
      </p:sp>
    </p:spTree>
    <p:extLst>
      <p:ext uri="{BB962C8B-B14F-4D97-AF65-F5344CB8AC3E}">
        <p14:creationId xmlns:p14="http://schemas.microsoft.com/office/powerpoint/2010/main" val="264758698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srgbClr val="438086"/>
                </a:solidFill>
              </a:rPr>
              <a:pPr/>
              <a:t>13/05/1441</a:t>
            </a:fld>
            <a:endParaRPr lang="ar-SA">
              <a:solidFill>
                <a:srgbClr val="438086"/>
              </a:solidFill>
            </a:endParaRPr>
          </a:p>
        </p:txBody>
      </p:sp>
      <p:sp>
        <p:nvSpPr>
          <p:cNvPr id="5" name="عنصر نائب للتذييل 4"/>
          <p:cNvSpPr>
            <a:spLocks noGrp="1"/>
          </p:cNvSpPr>
          <p:nvPr>
            <p:ph type="ftr" sz="quarter" idx="11"/>
          </p:nvPr>
        </p:nvSpPr>
        <p:spPr/>
        <p:txBody>
          <a:bodyPr/>
          <a:lstStyle/>
          <a:p>
            <a:endParaRPr lang="ar-SA">
              <a:solidFill>
                <a:srgbClr val="438086"/>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36900287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srgbClr val="438086"/>
                </a:solidFill>
              </a:rPr>
              <a:pPr/>
              <a:t>13/05/1441</a:t>
            </a:fld>
            <a:endParaRPr lang="ar-SA">
              <a:solidFill>
                <a:srgbClr val="438086"/>
              </a:solidFill>
            </a:endParaRPr>
          </a:p>
        </p:txBody>
      </p:sp>
      <p:sp>
        <p:nvSpPr>
          <p:cNvPr id="5" name="عنصر نائب للتذييل 4"/>
          <p:cNvSpPr>
            <a:spLocks noGrp="1"/>
          </p:cNvSpPr>
          <p:nvPr>
            <p:ph type="ftr" sz="quarter" idx="11"/>
          </p:nvPr>
        </p:nvSpPr>
        <p:spPr/>
        <p:txBody>
          <a:bodyPr/>
          <a:lstStyle/>
          <a:p>
            <a:endParaRPr lang="ar-SA">
              <a:solidFill>
                <a:srgbClr val="438086"/>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53567921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srgbClr val="438086"/>
                </a:solidFill>
              </a:rPr>
              <a:pPr/>
              <a:t>13/05/1441</a:t>
            </a:fld>
            <a:endParaRPr lang="ar-SA">
              <a:solidFill>
                <a:srgbClr val="438086"/>
              </a:solidFill>
            </a:endParaRPr>
          </a:p>
        </p:txBody>
      </p:sp>
      <p:sp>
        <p:nvSpPr>
          <p:cNvPr id="6" name="عنصر نائب للتذييل 5"/>
          <p:cNvSpPr>
            <a:spLocks noGrp="1"/>
          </p:cNvSpPr>
          <p:nvPr>
            <p:ph type="ftr" sz="quarter" idx="11"/>
          </p:nvPr>
        </p:nvSpPr>
        <p:spPr/>
        <p:txBody>
          <a:bodyPr/>
          <a:lstStyle/>
          <a:p>
            <a:endParaRPr lang="ar-SA">
              <a:solidFill>
                <a:srgbClr val="438086"/>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1347081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1B8ABB09-4A1D-463E-8065-109CC2B7EFAA}" type="datetimeFigureOut">
              <a:rPr lang="ar-SA" smtClean="0"/>
              <a:pPr/>
              <a:t>13/05/1441</a:t>
            </a:fld>
            <a:endParaRPr lang="ar-SA"/>
          </a:p>
        </p:txBody>
      </p:sp>
      <p:sp>
        <p:nvSpPr>
          <p:cNvPr id="4" name="Footer Placeholder 3"/>
          <p:cNvSpPr>
            <a:spLocks noGrp="1"/>
          </p:cNvSpPr>
          <p:nvPr>
            <p:ph type="ftr" sz="quarter" idx="11"/>
          </p:nvPr>
        </p:nvSpPr>
        <p:spPr/>
        <p:txBody>
          <a:bodyPr/>
          <a:lstStyle/>
          <a:p>
            <a:endParaRPr lang="ar-SA">
              <a:solidFill>
                <a:srgbClr val="94C600"/>
              </a:solidFill>
            </a:endParaRPr>
          </a:p>
        </p:txBody>
      </p:sp>
      <p:sp>
        <p:nvSpPr>
          <p:cNvPr id="5" name="Slide Number Placeholder 4"/>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853567145"/>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381000" y="1143000"/>
            <a:ext cx="8382000" cy="1069848"/>
          </a:xfrm>
        </p:spPr>
        <p:txBody>
          <a:bodyPr anchor="ctr"/>
          <a:lstStyle>
            <a:lvl1pPr>
              <a:defRPr sz="4000" b="0" i="0"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6" name="عنصر نائب للتاريخ 25"/>
          <p:cNvSpPr>
            <a:spLocks noGrp="1"/>
          </p:cNvSpPr>
          <p:nvPr>
            <p:ph type="dt" sz="half" idx="10"/>
          </p:nvPr>
        </p:nvSpPr>
        <p:spPr/>
        <p:txBody>
          <a:bodyPr rtlCol="0"/>
          <a:lstStyle/>
          <a:p>
            <a:fld id="{1B8ABB09-4A1D-463E-8065-109CC2B7EFAA}" type="datetimeFigureOut">
              <a:rPr lang="ar-SA" smtClean="0">
                <a:solidFill>
                  <a:srgbClr val="438086"/>
                </a:solidFill>
              </a:rPr>
              <a:pPr/>
              <a:t>13/05/1441</a:t>
            </a:fld>
            <a:endParaRPr lang="ar-SA">
              <a:solidFill>
                <a:srgbClr val="438086"/>
              </a:solidFill>
            </a:endParaRPr>
          </a:p>
        </p:txBody>
      </p:sp>
      <p:sp>
        <p:nvSpPr>
          <p:cNvPr id="27" name="عنصر نائب لرقم الشريحة 26"/>
          <p:cNvSpPr>
            <a:spLocks noGrp="1"/>
          </p:cNvSpPr>
          <p:nvPr>
            <p:ph type="sldNum" sz="quarter" idx="11"/>
          </p:nvPr>
        </p:nvSpPr>
        <p:spPr/>
        <p:txBody>
          <a:bodyPr rtlCol="0"/>
          <a:lstStyle/>
          <a:p>
            <a:fld id="{0B34F065-1154-456A-91E3-76DE8E75E17B}" type="slidenum">
              <a:rPr lang="ar-SA" smtClean="0"/>
              <a:pPr/>
              <a:t>‹#›</a:t>
            </a:fld>
            <a:endParaRPr lang="ar-SA"/>
          </a:p>
        </p:txBody>
      </p:sp>
      <p:sp>
        <p:nvSpPr>
          <p:cNvPr id="28" name="عنصر نائب للتذييل 27"/>
          <p:cNvSpPr>
            <a:spLocks noGrp="1"/>
          </p:cNvSpPr>
          <p:nvPr>
            <p:ph type="ftr" sz="quarter" idx="12"/>
          </p:nvPr>
        </p:nvSpPr>
        <p:spPr/>
        <p:txBody>
          <a:bodyPr rtlCol="0"/>
          <a:lstStyle/>
          <a:p>
            <a:endParaRPr lang="ar-SA">
              <a:solidFill>
                <a:srgbClr val="438086"/>
              </a:solidFill>
            </a:endParaRPr>
          </a:p>
        </p:txBody>
      </p:sp>
    </p:spTree>
    <p:extLst>
      <p:ext uri="{BB962C8B-B14F-4D97-AF65-F5344CB8AC3E}">
        <p14:creationId xmlns:p14="http://schemas.microsoft.com/office/powerpoint/2010/main" val="52214028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a:xfrm>
            <a:off x="6583680" y="612648"/>
            <a:ext cx="957264" cy="457200"/>
          </a:xfrm>
        </p:spPr>
        <p:txBody>
          <a:bodyPr/>
          <a:lstStyle/>
          <a:p>
            <a:fld id="{1B8ABB09-4A1D-463E-8065-109CC2B7EFAA}" type="datetimeFigureOut">
              <a:rPr lang="ar-SA" smtClean="0">
                <a:solidFill>
                  <a:srgbClr val="438086"/>
                </a:solidFill>
              </a:rPr>
              <a:pPr/>
              <a:t>13/05/1441</a:t>
            </a:fld>
            <a:endParaRPr lang="ar-SA">
              <a:solidFill>
                <a:srgbClr val="438086"/>
              </a:solidFill>
            </a:endParaRPr>
          </a:p>
        </p:txBody>
      </p:sp>
      <p:sp>
        <p:nvSpPr>
          <p:cNvPr id="4" name="عنصر نائب للتذييل 3"/>
          <p:cNvSpPr>
            <a:spLocks noGrp="1"/>
          </p:cNvSpPr>
          <p:nvPr>
            <p:ph type="ftr" sz="quarter" idx="11"/>
          </p:nvPr>
        </p:nvSpPr>
        <p:spPr>
          <a:xfrm>
            <a:off x="5257800" y="612648"/>
            <a:ext cx="1325880" cy="457200"/>
          </a:xfrm>
        </p:spPr>
        <p:txBody>
          <a:bodyPr/>
          <a:lstStyle/>
          <a:p>
            <a:endParaRPr lang="ar-SA">
              <a:solidFill>
                <a:srgbClr val="438086"/>
              </a:solidFill>
            </a:endParaRPr>
          </a:p>
        </p:txBody>
      </p:sp>
      <p:sp>
        <p:nvSpPr>
          <p:cNvPr id="5" name="عنصر نائب لرقم الشريحة 4"/>
          <p:cNvSpPr>
            <a:spLocks noGrp="1"/>
          </p:cNvSpPr>
          <p:nvPr>
            <p:ph type="sldNum" sz="quarter" idx="12"/>
          </p:nvPr>
        </p:nvSpPr>
        <p:spPr>
          <a:xfrm>
            <a:off x="8174736" y="2272"/>
            <a:ext cx="762000" cy="365760"/>
          </a:xfrm>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869388437"/>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solidFill>
                  <a:srgbClr val="438086"/>
                </a:solidFill>
              </a:rPr>
              <a:pPr/>
              <a:t>13/05/1441</a:t>
            </a:fld>
            <a:endParaRPr lang="ar-SA">
              <a:solidFill>
                <a:srgbClr val="438086"/>
              </a:solidFill>
            </a:endParaRPr>
          </a:p>
        </p:txBody>
      </p:sp>
      <p:sp>
        <p:nvSpPr>
          <p:cNvPr id="3" name="عنصر نائب للتذييل 2"/>
          <p:cNvSpPr>
            <a:spLocks noGrp="1"/>
          </p:cNvSpPr>
          <p:nvPr>
            <p:ph type="ftr" sz="quarter" idx="11"/>
          </p:nvPr>
        </p:nvSpPr>
        <p:spPr/>
        <p:txBody>
          <a:bodyPr/>
          <a:lstStyle/>
          <a:p>
            <a:endParaRPr lang="ar-SA">
              <a:solidFill>
                <a:srgbClr val="438086"/>
              </a:solidFill>
            </a:endParaRPr>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51926311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353496" y="1101970"/>
            <a:ext cx="3383280" cy="877824"/>
          </a:xfrm>
        </p:spPr>
        <p:txBody>
          <a:bodyPr anchor="b"/>
          <a:lstStyle>
            <a:lvl1pPr algn="l">
              <a:buNone/>
              <a:defRPr sz="1800" b="1"/>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srgbClr val="438086"/>
                </a:solidFill>
              </a:rPr>
              <a:pPr/>
              <a:t>13/05/1441</a:t>
            </a:fld>
            <a:endParaRPr lang="ar-SA">
              <a:solidFill>
                <a:srgbClr val="438086"/>
              </a:solidFill>
            </a:endParaRPr>
          </a:p>
        </p:txBody>
      </p:sp>
      <p:sp>
        <p:nvSpPr>
          <p:cNvPr id="6" name="عنصر نائب للتذييل 5"/>
          <p:cNvSpPr>
            <a:spLocks noGrp="1"/>
          </p:cNvSpPr>
          <p:nvPr>
            <p:ph type="ftr" sz="quarter" idx="11"/>
          </p:nvPr>
        </p:nvSpPr>
        <p:spPr/>
        <p:txBody>
          <a:bodyPr/>
          <a:lstStyle/>
          <a:p>
            <a:endParaRPr lang="ar-SA">
              <a:solidFill>
                <a:srgbClr val="438086"/>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4045107665"/>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srgbClr val="438086"/>
                </a:solidFill>
              </a:rPr>
              <a:pPr/>
              <a:t>13/05/1441</a:t>
            </a:fld>
            <a:endParaRPr lang="ar-SA">
              <a:solidFill>
                <a:srgbClr val="438086"/>
              </a:solidFill>
            </a:endParaRPr>
          </a:p>
        </p:txBody>
      </p:sp>
      <p:sp>
        <p:nvSpPr>
          <p:cNvPr id="6" name="عنصر نائب للتذييل 5"/>
          <p:cNvSpPr>
            <a:spLocks noGrp="1"/>
          </p:cNvSpPr>
          <p:nvPr>
            <p:ph type="ftr" sz="quarter" idx="11"/>
          </p:nvPr>
        </p:nvSpPr>
        <p:spPr/>
        <p:txBody>
          <a:bodyPr/>
          <a:lstStyle/>
          <a:p>
            <a:endParaRPr lang="ar-SA">
              <a:solidFill>
                <a:srgbClr val="438086"/>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90010385"/>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srgbClr val="438086"/>
                </a:solidFill>
              </a:rPr>
              <a:pPr/>
              <a:t>13/05/1441</a:t>
            </a:fld>
            <a:endParaRPr lang="ar-SA">
              <a:solidFill>
                <a:srgbClr val="438086"/>
              </a:solidFill>
            </a:endParaRPr>
          </a:p>
        </p:txBody>
      </p:sp>
      <p:sp>
        <p:nvSpPr>
          <p:cNvPr id="5" name="عنصر نائب للتذييل 4"/>
          <p:cNvSpPr>
            <a:spLocks noGrp="1"/>
          </p:cNvSpPr>
          <p:nvPr>
            <p:ph type="ftr" sz="quarter" idx="11"/>
          </p:nvPr>
        </p:nvSpPr>
        <p:spPr/>
        <p:txBody>
          <a:bodyPr/>
          <a:lstStyle/>
          <a:p>
            <a:endParaRPr lang="ar-SA">
              <a:solidFill>
                <a:srgbClr val="438086"/>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96761764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1143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143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srgbClr val="438086"/>
                </a:solidFill>
              </a:rPr>
              <a:pPr/>
              <a:t>13/05/1441</a:t>
            </a:fld>
            <a:endParaRPr lang="ar-SA">
              <a:solidFill>
                <a:srgbClr val="438086"/>
              </a:solidFill>
            </a:endParaRPr>
          </a:p>
        </p:txBody>
      </p:sp>
      <p:sp>
        <p:nvSpPr>
          <p:cNvPr id="5" name="عنصر نائب للتذييل 4"/>
          <p:cNvSpPr>
            <a:spLocks noGrp="1"/>
          </p:cNvSpPr>
          <p:nvPr>
            <p:ph type="ftr" sz="quarter" idx="11"/>
          </p:nvPr>
        </p:nvSpPr>
        <p:spPr/>
        <p:txBody>
          <a:bodyPr/>
          <a:lstStyle/>
          <a:p>
            <a:endParaRPr lang="ar-SA">
              <a:solidFill>
                <a:srgbClr val="438086"/>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370044365"/>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464404512"/>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892019649"/>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750789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pPr/>
              <a:t>13/05/1441</a:t>
            </a:fld>
            <a:endParaRPr lang="ar-SA"/>
          </a:p>
        </p:txBody>
      </p:sp>
      <p:sp>
        <p:nvSpPr>
          <p:cNvPr id="3" name="Footer Placeholder 2"/>
          <p:cNvSpPr>
            <a:spLocks noGrp="1"/>
          </p:cNvSpPr>
          <p:nvPr>
            <p:ph type="ftr" sz="quarter" idx="11"/>
          </p:nvPr>
        </p:nvSpPr>
        <p:spPr/>
        <p:txBody>
          <a:bodyPr/>
          <a:lstStyle/>
          <a:p>
            <a:endParaRPr lang="ar-SA">
              <a:solidFill>
                <a:srgbClr val="94C600"/>
              </a:solidFill>
            </a:endParaRPr>
          </a:p>
        </p:txBody>
      </p:sp>
      <p:sp>
        <p:nvSpPr>
          <p:cNvPr id="4" name="Slide Number Placeholder 3"/>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908138510"/>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104510756"/>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686552615"/>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413072118"/>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972552265"/>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470450290"/>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405077728"/>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258310032"/>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454398124"/>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solidFill>
                  <a:srgbClr val="DBF5F9">
                    <a:shade val="90000"/>
                  </a:srgbClr>
                </a:solidFill>
              </a:rPr>
              <a:pPr/>
              <a:t>13/05/1441</a:t>
            </a:fld>
            <a:endParaRPr lang="ar-SA">
              <a:solidFill>
                <a:srgbClr val="DBF5F9">
                  <a:shade val="90000"/>
                </a:srgbClr>
              </a:solidFill>
            </a:endParaRPr>
          </a:p>
        </p:txBody>
      </p:sp>
      <p:sp>
        <p:nvSpPr>
          <p:cNvPr id="19" name="Footer Placeholder 18"/>
          <p:cNvSpPr>
            <a:spLocks noGrp="1"/>
          </p:cNvSpPr>
          <p:nvPr>
            <p:ph type="ftr" sz="quarter" idx="11"/>
          </p:nvPr>
        </p:nvSpPr>
        <p:spPr/>
        <p:txBody>
          <a:bodyPr/>
          <a:lstStyle/>
          <a:p>
            <a:endParaRPr lang="ar-SA">
              <a:solidFill>
                <a:srgbClr val="DBF5F9">
                  <a:shade val="90000"/>
                </a:srgbClr>
              </a:solidFill>
            </a:endParaRPr>
          </a:p>
        </p:txBody>
      </p:sp>
      <p:sp>
        <p:nvSpPr>
          <p:cNvPr id="27" name="Slide Number Placeholder 26"/>
          <p:cNvSpPr>
            <a:spLocks noGrp="1"/>
          </p:cNvSpPr>
          <p:nvPr>
            <p:ph type="sldNum" sz="quarter" idx="12"/>
          </p:nvPr>
        </p:nvSpPr>
        <p:spPr/>
        <p:txBody>
          <a:bodyPr/>
          <a:lstStyle/>
          <a:p>
            <a:fld id="{0B34F065-1154-456A-91E3-76DE8E75E17B}" type="slidenum">
              <a:rPr lang="ar-SA" smtClean="0">
                <a:solidFill>
                  <a:srgbClr val="DBF5F9">
                    <a:shade val="90000"/>
                  </a:srgbClr>
                </a:solidFill>
              </a:rPr>
              <a:pPr/>
              <a:t>‹#›</a:t>
            </a:fld>
            <a:endParaRPr lang="ar-SA">
              <a:solidFill>
                <a:srgbClr val="DBF5F9">
                  <a:shade val="90000"/>
                </a:srgbClr>
              </a:solidFill>
            </a:endParaRPr>
          </a:p>
        </p:txBody>
      </p:sp>
    </p:spTree>
    <p:extLst>
      <p:ext uri="{BB962C8B-B14F-4D97-AF65-F5344CB8AC3E}">
        <p14:creationId xmlns:p14="http://schemas.microsoft.com/office/powerpoint/2010/main" val="5180387"/>
      </p:ext>
    </p:extLst>
  </p:cSld>
  <p:clrMapOvr>
    <a:overrideClrMapping bg1="dk1" tx1="lt1" bg2="dk2" tx2="lt2" accent1="accent1" accent2="accent2" accent3="accent3" accent4="accent4" accent5="accent5" accent6="accent6" hlink="hlink" folHlink="folHlink"/>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13/05/1441</a:t>
            </a:fld>
            <a:endParaRPr lang="ar-SA">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187778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Date Placeholder 4"/>
          <p:cNvSpPr>
            <a:spLocks noGrp="1"/>
          </p:cNvSpPr>
          <p:nvPr>
            <p:ph type="dt" sz="half" idx="10"/>
          </p:nvPr>
        </p:nvSpPr>
        <p:spPr/>
        <p:txBody>
          <a:bodyPr/>
          <a:lstStyle/>
          <a:p>
            <a:fld id="{1B8ABB09-4A1D-463E-8065-109CC2B7EFAA}" type="datetimeFigureOut">
              <a:rPr lang="ar-SA" smtClean="0"/>
              <a:pPr/>
              <a:t>13/05/1441</a:t>
            </a:fld>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solidFill>
                <a:srgbClr val="94C600"/>
              </a:solidFill>
            </a:endParaRP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extLst>
      <p:ext uri="{BB962C8B-B14F-4D97-AF65-F5344CB8AC3E}">
        <p14:creationId xmlns:p14="http://schemas.microsoft.com/office/powerpoint/2010/main" val="1796078182"/>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DBF5F9">
                    <a:shade val="90000"/>
                  </a:srgbClr>
                </a:solidFill>
              </a:rPr>
              <a:pPr/>
              <a:t>13/05/1441</a:t>
            </a:fld>
            <a:endParaRPr lang="ar-SA">
              <a:solidFill>
                <a:srgbClr val="DBF5F9">
                  <a:shade val="90000"/>
                </a:srgbClr>
              </a:solidFill>
            </a:endParaRPr>
          </a:p>
        </p:txBody>
      </p:sp>
      <p:sp>
        <p:nvSpPr>
          <p:cNvPr id="5" name="Footer Placeholder 4"/>
          <p:cNvSpPr>
            <a:spLocks noGrp="1"/>
          </p:cNvSpPr>
          <p:nvPr>
            <p:ph type="ftr" sz="quarter" idx="11"/>
          </p:nvPr>
        </p:nvSpPr>
        <p:spPr/>
        <p:txBody>
          <a:bodyPr/>
          <a:lstStyle/>
          <a:p>
            <a:endParaRPr lang="ar-SA">
              <a:solidFill>
                <a:srgbClr val="DBF5F9">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DBF5F9">
                    <a:shade val="90000"/>
                  </a:srgbClr>
                </a:solidFill>
              </a:rPr>
              <a:pPr/>
              <a:t>‹#›</a:t>
            </a:fld>
            <a:endParaRPr lang="ar-SA">
              <a:solidFill>
                <a:srgbClr val="DBF5F9">
                  <a:shade val="90000"/>
                </a:srgbClr>
              </a:solidFill>
            </a:endParaRPr>
          </a:p>
        </p:txBody>
      </p:sp>
    </p:spTree>
    <p:extLst>
      <p:ext uri="{BB962C8B-B14F-4D97-AF65-F5344CB8AC3E}">
        <p14:creationId xmlns:p14="http://schemas.microsoft.com/office/powerpoint/2010/main" val="3043661610"/>
      </p:ext>
    </p:extLst>
  </p:cSld>
  <p:clrMapOvr>
    <a:overrideClrMapping bg1="dk1" tx1="lt1" bg2="dk2" tx2="lt2" accent1="accent1" accent2="accent2" accent3="accent3" accent4="accent4" accent5="accent5" accent6="accent6" hlink="hlink" folHlink="folHlink"/>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13/05/1441</a:t>
            </a:fld>
            <a:endParaRPr lang="ar-SA">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a:solidFill>
                <a:srgbClr val="04617B">
                  <a:shade val="90000"/>
                </a:srgbClr>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2334501658"/>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solidFill>
                  <a:srgbClr val="04617B">
                    <a:shade val="90000"/>
                  </a:srgbClr>
                </a:solidFill>
              </a:rPr>
              <a:pPr/>
              <a:t>13/05/1441</a:t>
            </a:fld>
            <a:endParaRPr lang="ar-SA">
              <a:solidFill>
                <a:srgbClr val="04617B">
                  <a:shade val="90000"/>
                </a:srgbClr>
              </a:solidFill>
            </a:endParaRPr>
          </a:p>
        </p:txBody>
      </p:sp>
      <p:sp>
        <p:nvSpPr>
          <p:cNvPr id="8" name="Footer Placeholder 7"/>
          <p:cNvSpPr>
            <a:spLocks noGrp="1"/>
          </p:cNvSpPr>
          <p:nvPr>
            <p:ph type="ftr" sz="quarter" idx="11"/>
          </p:nvPr>
        </p:nvSpPr>
        <p:spPr/>
        <p:txBody>
          <a:bodyPr/>
          <a:lstStyle/>
          <a:p>
            <a:endParaRPr lang="ar-SA">
              <a:solidFill>
                <a:srgbClr val="04617B">
                  <a:shade val="90000"/>
                </a:srgbClr>
              </a:solidFill>
            </a:endParaRPr>
          </a:p>
        </p:txBody>
      </p:sp>
      <p:sp>
        <p:nvSpPr>
          <p:cNvPr id="9" name="Slide Number Placeholder 8"/>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3098542484"/>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solidFill>
                  <a:srgbClr val="04617B">
                    <a:shade val="90000"/>
                  </a:srgbClr>
                </a:solidFill>
              </a:rPr>
              <a:pPr/>
              <a:t>13/05/1441</a:t>
            </a:fld>
            <a:endParaRPr lang="ar-SA">
              <a:solidFill>
                <a:srgbClr val="04617B">
                  <a:shade val="90000"/>
                </a:srgbClr>
              </a:solidFill>
            </a:endParaRPr>
          </a:p>
        </p:txBody>
      </p:sp>
      <p:sp>
        <p:nvSpPr>
          <p:cNvPr id="4" name="Footer Placeholder 3"/>
          <p:cNvSpPr>
            <a:spLocks noGrp="1"/>
          </p:cNvSpPr>
          <p:nvPr>
            <p:ph type="ftr" sz="quarter" idx="11"/>
          </p:nvPr>
        </p:nvSpPr>
        <p:spPr/>
        <p:txBody>
          <a:bodyPr/>
          <a:lstStyle/>
          <a:p>
            <a:endParaRPr lang="ar-SA">
              <a:solidFill>
                <a:srgbClr val="04617B">
                  <a:shade val="90000"/>
                </a:srgbClr>
              </a:solidFill>
            </a:endParaRPr>
          </a:p>
        </p:txBody>
      </p:sp>
      <p:sp>
        <p:nvSpPr>
          <p:cNvPr id="5" name="Slide Number Placeholder 4"/>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1764772740"/>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solidFill>
                  <a:srgbClr val="04617B">
                    <a:shade val="90000"/>
                  </a:srgbClr>
                </a:solidFill>
              </a:rPr>
              <a:pPr/>
              <a:t>13/05/1441</a:t>
            </a:fld>
            <a:endParaRPr lang="ar-SA">
              <a:solidFill>
                <a:srgbClr val="04617B">
                  <a:shade val="90000"/>
                </a:srgbClr>
              </a:solidFill>
            </a:endParaRPr>
          </a:p>
        </p:txBody>
      </p:sp>
      <p:sp>
        <p:nvSpPr>
          <p:cNvPr id="3" name="Footer Placeholder 2"/>
          <p:cNvSpPr>
            <a:spLocks noGrp="1"/>
          </p:cNvSpPr>
          <p:nvPr>
            <p:ph type="ftr" sz="quarter" idx="11"/>
          </p:nvPr>
        </p:nvSpPr>
        <p:spPr/>
        <p:txBody>
          <a:bodyPr/>
          <a:lstStyle/>
          <a:p>
            <a:endParaRPr lang="ar-SA">
              <a:solidFill>
                <a:srgbClr val="04617B">
                  <a:shade val="90000"/>
                </a:srgbClr>
              </a:solidFill>
            </a:endParaRPr>
          </a:p>
        </p:txBody>
      </p:sp>
      <p:sp>
        <p:nvSpPr>
          <p:cNvPr id="4" name="Slide Number Placeholder 3"/>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2140499676"/>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13/05/1441</a:t>
            </a:fld>
            <a:endParaRPr lang="ar-SA">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a:solidFill>
                <a:srgbClr val="04617B">
                  <a:shade val="90000"/>
                </a:srgbClr>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924509554"/>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13/05/1441</a:t>
            </a:fld>
            <a:endParaRPr lang="ar-SA">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Tree>
    <p:extLst>
      <p:ext uri="{BB962C8B-B14F-4D97-AF65-F5344CB8AC3E}">
        <p14:creationId xmlns:p14="http://schemas.microsoft.com/office/powerpoint/2010/main" val="607959811"/>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13/05/1441</a:t>
            </a:fld>
            <a:endParaRPr lang="ar-SA">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2063724630"/>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13/05/1441</a:t>
            </a:fld>
            <a:endParaRPr lang="ar-SA">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675569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pPr/>
              <a:t>13/05/1441</a:t>
            </a:fld>
            <a:endParaRPr lang="ar-SA"/>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solidFill>
                <a:srgbClr val="94C600"/>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1122699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B8ABB09-4A1D-463E-8065-109CC2B7EFAA}" type="datetimeFigureOut">
              <a:rPr lang="ar-SA" smtClean="0"/>
              <a:pPr/>
              <a:t>13/05/1441</a:t>
            </a:fld>
            <a:endParaRPr lang="ar-SA"/>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SA">
              <a:solidFill>
                <a:srgbClr val="94C600"/>
              </a:solidFill>
            </a:endParaRP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0B34F065-1154-456A-91E3-76DE8E75E17B}" type="slidenum">
              <a:rPr lang="ar-SA" smtClean="0"/>
              <a:pPr/>
              <a:t>‹#›</a:t>
            </a:fld>
            <a:endParaRPr lang="ar-SA"/>
          </a:p>
        </p:txBody>
      </p:sp>
    </p:spTree>
    <p:extLst>
      <p:ext uri="{BB962C8B-B14F-4D97-AF65-F5344CB8AC3E}">
        <p14:creationId xmlns:p14="http://schemas.microsoft.com/office/powerpoint/2010/main" val="265442858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solidFill>
                  <a:srgbClr val="04617B">
                    <a:shade val="90000"/>
                  </a:srgbClr>
                </a:solidFill>
              </a:rPr>
              <a:pPr/>
              <a:t>13/05/1441</a:t>
            </a:fld>
            <a:endParaRPr lang="ar-SA">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5671191"/>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1B8ABB09-4A1D-463E-8065-109CC2B7EFAA}" type="datetimeFigureOut">
              <a:rPr lang="ar-SA" smtClean="0">
                <a:solidFill>
                  <a:srgbClr val="895D1D"/>
                </a:solidFill>
              </a:rPr>
              <a:pPr/>
              <a:t>13/05/1441</a:t>
            </a:fld>
            <a:endParaRPr lang="ar-SA">
              <a:solidFill>
                <a:srgbClr val="895D1D"/>
              </a:solidFill>
            </a:endParaRPr>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solidFill>
                <a:srgbClr val="895D1D"/>
              </a:solidFill>
            </a:endParaRPr>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34F065-1154-456A-91E3-76DE8E75E17B}" type="slidenum">
              <a:rPr lang="ar-SA" smtClean="0">
                <a:solidFill>
                  <a:srgbClr val="895D1D"/>
                </a:solidFill>
              </a:rPr>
              <a:pPr/>
              <a:t>‹#›</a:t>
            </a:fld>
            <a:endParaRPr lang="ar-SA">
              <a:solidFill>
                <a:srgbClr val="895D1D"/>
              </a:solidFill>
            </a:endParaRPr>
          </a:p>
        </p:txBody>
      </p:sp>
    </p:spTree>
    <p:extLst>
      <p:ext uri="{BB962C8B-B14F-4D97-AF65-F5344CB8AC3E}">
        <p14:creationId xmlns:p14="http://schemas.microsoft.com/office/powerpoint/2010/main" val="3102800104"/>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0B34F065-1154-456A-91E3-76DE8E75E17B}" type="slidenum">
              <a:rPr lang="ar-SA" smtClean="0"/>
              <a:pPr/>
              <a:t>‹#›</a:t>
            </a:fld>
            <a:endParaRPr lang="ar-SA"/>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ar-SA">
              <a:solidFill>
                <a:srgbClr val="DFDCB7"/>
              </a:solidFill>
            </a:endParaRP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B8ABB09-4A1D-463E-8065-109CC2B7EFAA}" type="datetimeFigureOut">
              <a:rPr lang="ar-SA" smtClean="0">
                <a:solidFill>
                  <a:srgbClr val="DFDCB7"/>
                </a:solidFill>
              </a:rPr>
              <a:pPr/>
              <a:t>13/05/1441</a:t>
            </a:fld>
            <a:endParaRPr lang="ar-SA">
              <a:solidFill>
                <a:srgbClr val="DFDCB7"/>
              </a:solidFill>
            </a:endParaRPr>
          </a:p>
        </p:txBody>
      </p:sp>
    </p:spTree>
    <p:extLst>
      <p:ext uri="{BB962C8B-B14F-4D97-AF65-F5344CB8AC3E}">
        <p14:creationId xmlns:p14="http://schemas.microsoft.com/office/powerpoint/2010/main" val="3065665262"/>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B8ABB09-4A1D-463E-8065-109CC2B7EFAA}" type="datetimeFigureOut">
              <a:rPr lang="ar-SA" smtClean="0"/>
              <a:pPr/>
              <a:t>13/05/1441</a:t>
            </a:fld>
            <a:endParaRPr lang="ar-SA"/>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SA">
              <a:solidFill>
                <a:srgbClr val="94C600"/>
              </a:solidFill>
            </a:endParaRP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0B34F065-1154-456A-91E3-76DE8E75E17B}" type="slidenum">
              <a:rPr lang="ar-SA" smtClean="0"/>
              <a:pPr/>
              <a:t>‹#›</a:t>
            </a:fld>
            <a:endParaRPr lang="ar-SA"/>
          </a:p>
        </p:txBody>
      </p:sp>
    </p:spTree>
    <p:extLst>
      <p:ext uri="{BB962C8B-B14F-4D97-AF65-F5344CB8AC3E}">
        <p14:creationId xmlns:p14="http://schemas.microsoft.com/office/powerpoint/2010/main" val="1324963552"/>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مستطيل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9" name="مستطيل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0" name="مستطيل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1" name="مستطيل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2" name="مستطيل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useBgFill="1">
        <p:nvSpPr>
          <p:cNvPr id="33" name="مستطيل مستدير الزوايا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useBgFill="1">
        <p:nvSpPr>
          <p:cNvPr id="34" name="مستطيل مستدير الزوايا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5" name="مستطيل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6" name="مستطيل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7" name="مستطيل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8" name="مستطيل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9" name="مستطيل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40" name="مستطيل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عنصر نائب للعنوان 21"/>
          <p:cNvSpPr>
            <a:spLocks noGrp="1"/>
          </p:cNvSpPr>
          <p:nvPr>
            <p:ph type="title"/>
          </p:nvPr>
        </p:nvSpPr>
        <p:spPr>
          <a:xfrm>
            <a:off x="457200" y="1143000"/>
            <a:ext cx="8229600" cy="10668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1B8ABB09-4A1D-463E-8065-109CC2B7EFAA}" type="datetimeFigureOut">
              <a:rPr lang="ar-SA" smtClean="0">
                <a:solidFill>
                  <a:srgbClr val="438086"/>
                </a:solidFill>
              </a:rPr>
              <a:pPr/>
              <a:t>13/05/1441</a:t>
            </a:fld>
            <a:endParaRPr lang="ar-SA">
              <a:solidFill>
                <a:srgbClr val="438086"/>
              </a:solidFill>
            </a:endParaRPr>
          </a:p>
        </p:txBody>
      </p:sp>
      <p:sp>
        <p:nvSpPr>
          <p:cNvPr id="3" name="عنصر نائب للتذييل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ar-SA">
              <a:solidFill>
                <a:srgbClr val="438086"/>
              </a:solidFill>
            </a:endParaRPr>
          </a:p>
        </p:txBody>
      </p:sp>
      <p:sp>
        <p:nvSpPr>
          <p:cNvPr id="23" name="عنصر نائب لرقم الشريحة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0B34F065-1154-456A-91E3-76DE8E75E17B}" type="slidenum">
              <a:rPr lang="ar-SA" smtClean="0"/>
              <a:pPr/>
              <a:t>‹#›</a:t>
            </a:fld>
            <a:endParaRPr lang="ar-SA"/>
          </a:p>
        </p:txBody>
      </p:sp>
    </p:spTree>
    <p:extLst>
      <p:ext uri="{BB962C8B-B14F-4D97-AF65-F5344CB8AC3E}">
        <p14:creationId xmlns:p14="http://schemas.microsoft.com/office/powerpoint/2010/main" val="1979064879"/>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365760" indent="-256032" algn="r" rtl="1"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r" rtl="1"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r" rtl="1"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r" rtl="1"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r" rtl="1"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r" rtl="1"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r" rtl="1"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r" rtl="1"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r" rtl="1"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solidFill>
                  <a:prstClr val="black">
                    <a:tint val="75000"/>
                  </a:prstClr>
                </a:solidFill>
              </a:rPr>
              <a:pPr/>
              <a:t>13/05/1441</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932593961"/>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solidFill>
                  <a:srgbClr val="04617B">
                    <a:shade val="90000"/>
                  </a:srgbClr>
                </a:solidFill>
              </a:rPr>
              <a:pPr/>
              <a:t>13/05/1441</a:t>
            </a:fld>
            <a:endParaRPr lang="ar-SA">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2402892194"/>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4.xml.rels><?xml version="1.0" encoding="UTF-8" standalone="yes"?>
<Relationships xmlns="http://schemas.openxmlformats.org/package/2006/relationships"><Relationship Id="rId3" Type="http://schemas.openxmlformats.org/officeDocument/2006/relationships/hyperlink" Target="#_ftnref1"/><Relationship Id="rId2" Type="http://schemas.openxmlformats.org/officeDocument/2006/relationships/hyperlink" Target="#_ftn1"/><Relationship Id="rId1" Type="http://schemas.openxmlformats.org/officeDocument/2006/relationships/slideLayout" Target="../slideLayouts/slideLayout8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5.xml.rels><?xml version="1.0" encoding="UTF-8" standalone="yes"?>
<Relationships xmlns="http://schemas.openxmlformats.org/package/2006/relationships"><Relationship Id="rId3" Type="http://schemas.openxmlformats.org/officeDocument/2006/relationships/hyperlink" Target="#_ftnref1"/><Relationship Id="rId2" Type="http://schemas.openxmlformats.org/officeDocument/2006/relationships/hyperlink" Target="#_ftn1"/><Relationship Id="rId1" Type="http://schemas.openxmlformats.org/officeDocument/2006/relationships/slideLayout" Target="../slideLayouts/slideLayout8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8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8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1052736"/>
            <a:ext cx="8229600" cy="4032448"/>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ctr"/>
            <a:r>
              <a:rPr lang="ar-IQ" sz="4900" b="1" dirty="0" smtClean="0"/>
              <a:t>محاضرات مادة النحو العربي قسم اللغة العربية</a:t>
            </a:r>
            <a:br>
              <a:rPr lang="ar-IQ" sz="4900" b="1" dirty="0" smtClean="0"/>
            </a:br>
            <a:r>
              <a:rPr lang="ar-IQ" sz="4900" b="1" smtClean="0"/>
              <a:t>المرحلة </a:t>
            </a:r>
            <a:r>
              <a:rPr lang="ar-IQ" sz="4900" b="1" smtClean="0"/>
              <a:t>الثــــــانيـــــــة </a:t>
            </a:r>
            <a:r>
              <a:rPr lang="ar-IQ" sz="4900" b="1" dirty="0" smtClean="0"/>
              <a:t/>
            </a:r>
            <a:br>
              <a:rPr lang="ar-IQ" sz="4900" b="1" dirty="0" smtClean="0"/>
            </a:br>
            <a:r>
              <a:rPr lang="ar-IQ" sz="4900" b="1" dirty="0" smtClean="0"/>
              <a:t>      أ.م.د. قاسم محمد أسود </a:t>
            </a:r>
            <a:r>
              <a:rPr lang="ar-IQ" dirty="0" smtClean="0"/>
              <a:t>                  </a:t>
            </a:r>
            <a:endParaRPr lang="ar-IQ" dirty="0"/>
          </a:p>
        </p:txBody>
      </p:sp>
    </p:spTree>
    <p:extLst>
      <p:ext uri="{BB962C8B-B14F-4D97-AF65-F5344CB8AC3E}">
        <p14:creationId xmlns:p14="http://schemas.microsoft.com/office/powerpoint/2010/main" val="12881551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530626"/>
          </a:xfrm>
        </p:spPr>
        <p:txBody>
          <a:bodyPr>
            <a:normAutofit fontScale="90000"/>
          </a:bodyPr>
          <a:lstStyle/>
          <a:p>
            <a:r>
              <a:rPr lang="ar-IQ" dirty="0" smtClean="0"/>
              <a:t/>
            </a:r>
            <a:br>
              <a:rPr lang="ar-IQ" dirty="0" smtClean="0"/>
            </a:br>
            <a:r>
              <a:rPr lang="ar-IQ" dirty="0"/>
              <a:t/>
            </a:r>
            <a:br>
              <a:rPr lang="ar-IQ" dirty="0"/>
            </a:br>
            <a:r>
              <a:rPr lang="ar-IQ" sz="4000" dirty="0" smtClean="0"/>
              <a:t>وعند </a:t>
            </a:r>
            <a:r>
              <a:rPr lang="ar-IQ" sz="4000" dirty="0"/>
              <a:t>التحويل نقول:     أعلم زيدٌ القمرَ ظاهراً .</a:t>
            </a:r>
            <a:br>
              <a:rPr lang="ar-IQ" sz="4000" dirty="0"/>
            </a:br>
            <a:r>
              <a:rPr lang="ar-IQ" sz="4000" dirty="0"/>
              <a:t>2- الجار والمجرور ويكونان في محل رفع نائب فاعل نحو قوله تعالى:(فلما سُقط في أيديهم) وكقولك:  أًُمر بالمعروف ونهُي عن المنكر وكُتِبَ بالقلم. بالمعروف:  جار ومجرور في محل رفع نائب فاعل .</a:t>
            </a:r>
            <a:br>
              <a:rPr lang="ar-IQ" sz="4000" dirty="0"/>
            </a:br>
            <a:r>
              <a:rPr lang="ar-IQ" sz="4000" dirty="0"/>
              <a:t>3-  الظرف المتصرف المختص ويكون إما مختص:</a:t>
            </a:r>
            <a:br>
              <a:rPr lang="ar-IQ" sz="4000" dirty="0"/>
            </a:br>
            <a:r>
              <a:rPr lang="ar-IQ" sz="4000" dirty="0"/>
              <a:t>-  بالإضافة نحو:  صيمَ يوم الخميس ،  يوم المعركة.</a:t>
            </a:r>
            <a:br>
              <a:rPr lang="ar-IQ" sz="4000" dirty="0"/>
            </a:br>
            <a:endParaRPr lang="ar-IQ" sz="4000" dirty="0"/>
          </a:p>
        </p:txBody>
      </p:sp>
    </p:spTree>
    <p:extLst>
      <p:ext uri="{BB962C8B-B14F-4D97-AF65-F5344CB8AC3E}">
        <p14:creationId xmlns:p14="http://schemas.microsoft.com/office/powerpoint/2010/main" val="13823565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3946450"/>
          </a:xfrm>
        </p:spPr>
        <p:txBody>
          <a:bodyPr>
            <a:normAutofit fontScale="90000"/>
          </a:bodyPr>
          <a:lstStyle/>
          <a:p>
            <a:r>
              <a:rPr lang="ar-IQ" dirty="0" smtClean="0"/>
              <a:t/>
            </a:r>
            <a:br>
              <a:rPr lang="ar-IQ" dirty="0" smtClean="0"/>
            </a:br>
            <a:r>
              <a:rPr lang="ar-IQ" dirty="0"/>
              <a:t/>
            </a:r>
            <a:br>
              <a:rPr lang="ar-IQ" dirty="0"/>
            </a:br>
            <a:r>
              <a:rPr lang="ar-IQ" dirty="0" smtClean="0"/>
              <a:t>الظرف </a:t>
            </a:r>
            <a:r>
              <a:rPr lang="ar-IQ" dirty="0"/>
              <a:t>المتصرف:  هو الذي يقع في المواقع الإعرابية المختلفة ( مرفوع ، مجرور ، منصوب ) ،  وغير المتصرف نحو ( قط) كما في الحديث"  ما رأيتُ خيراً قط ".</a:t>
            </a:r>
            <a:br>
              <a:rPr lang="ar-IQ" dirty="0"/>
            </a:br>
            <a:r>
              <a:rPr lang="ar-IQ" dirty="0"/>
              <a:t>   المختص:  هو الذي يكون قليل الشيوع.</a:t>
            </a:r>
            <a:br>
              <a:rPr lang="ar-IQ" dirty="0"/>
            </a:br>
            <a:endParaRPr lang="ar-IQ" dirty="0"/>
          </a:p>
        </p:txBody>
      </p:sp>
    </p:spTree>
    <p:extLst>
      <p:ext uri="{BB962C8B-B14F-4D97-AF65-F5344CB8AC3E}">
        <p14:creationId xmlns:p14="http://schemas.microsoft.com/office/powerpoint/2010/main" val="13464638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23528" y="980728"/>
            <a:ext cx="8229600" cy="4378498"/>
          </a:xfrm>
        </p:spPr>
        <p:txBody>
          <a:bodyPr>
            <a:noAutofit/>
          </a:bodyPr>
          <a:lstStyle/>
          <a:p>
            <a:r>
              <a:rPr lang="ar-IQ" sz="3200" dirty="0"/>
              <a:t>-  أو بالوصف نحو:  صيمَ يوم شديد الحر .</a:t>
            </a:r>
            <a:br>
              <a:rPr lang="ar-IQ" sz="3200" dirty="0"/>
            </a:br>
            <a:r>
              <a:rPr lang="ar-IQ" sz="3200" dirty="0"/>
              <a:t>-  أو بالعلمية نحو:  صيمَ رمضان ،  عرفة.</a:t>
            </a:r>
            <a:br>
              <a:rPr lang="ar-IQ" sz="3200" dirty="0"/>
            </a:br>
            <a:r>
              <a:rPr lang="ar-IQ" sz="3200" dirty="0"/>
              <a:t>4-  المصدر المتصرف المختص:  ويكون إما مختص :</a:t>
            </a:r>
            <a:br>
              <a:rPr lang="ar-IQ" sz="3200" dirty="0"/>
            </a:br>
            <a:r>
              <a:rPr lang="ar-IQ" sz="3200" dirty="0"/>
              <a:t>-  بالوصف نحو:  قوله تعالى: ( ونُفِخَ في الصور نفخة واحدة)  مختص بوصفه واحدة ،  جُلِسَ جلوس طويل ،  سيرَ سير شديد.</a:t>
            </a:r>
            <a:br>
              <a:rPr lang="ar-IQ" sz="3200" dirty="0"/>
            </a:br>
            <a:r>
              <a:rPr lang="ar-IQ" sz="3200" dirty="0"/>
              <a:t>-  أو بالإضافة نحو:  جُلِسَ جلوس المتأدب ،  سُكِتَ سكوت المتدبر ، سيرَ سير الأقوياء.</a:t>
            </a:r>
            <a:br>
              <a:rPr lang="ar-IQ" sz="3200" dirty="0"/>
            </a:br>
            <a:r>
              <a:rPr lang="ar-IQ" sz="3200" dirty="0"/>
              <a:t> وأما المختص بالعلمية فالمصدر لا يكون كذلك.</a:t>
            </a:r>
            <a:br>
              <a:rPr lang="ar-IQ" sz="3200" dirty="0"/>
            </a:br>
            <a:endParaRPr lang="ar-IQ" sz="3200" dirty="0"/>
          </a:p>
        </p:txBody>
      </p:sp>
    </p:spTree>
    <p:extLst>
      <p:ext uri="{BB962C8B-B14F-4D97-AF65-F5344CB8AC3E}">
        <p14:creationId xmlns:p14="http://schemas.microsoft.com/office/powerpoint/2010/main" val="30011013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س-  كيف نبني الفعل للمجهول؟</a:t>
            </a:r>
          </a:p>
        </p:txBody>
      </p:sp>
      <p:sp>
        <p:nvSpPr>
          <p:cNvPr id="3" name="عنصر نائب للمحتوى 2"/>
          <p:cNvSpPr>
            <a:spLocks noGrp="1"/>
          </p:cNvSpPr>
          <p:nvPr>
            <p:ph idx="1"/>
          </p:nvPr>
        </p:nvSpPr>
        <p:spPr/>
        <p:txBody>
          <a:bodyPr>
            <a:normAutofit lnSpcReduction="10000"/>
          </a:bodyPr>
          <a:lstStyle/>
          <a:p>
            <a:r>
              <a:rPr lang="ar-IQ" dirty="0"/>
              <a:t>-  الفعل الماضي يكون بضم أوله وكسر ما قبل آخره:  عُلِمَ ، أُكرِمَ.</a:t>
            </a:r>
          </a:p>
          <a:p>
            <a:r>
              <a:rPr lang="ar-IQ" dirty="0"/>
              <a:t>2-  إذا كان الفعل الماضي مبدوء بهمزة وصل يكون بضم أوله وثالثه وكسر ما قبل آخره نحو:  أُستخرِج  ،  أُنطلِق.</a:t>
            </a:r>
          </a:p>
          <a:p>
            <a:r>
              <a:rPr lang="ar-IQ" dirty="0"/>
              <a:t>3-  إذا كان الفعل الماضي مبدوء بتاء يكون بضم أوله وثانية وكسر ما قبل آخره:  يُعُلِم ،  تُسُلِم ، تُدُرِب.</a:t>
            </a:r>
          </a:p>
          <a:p>
            <a:r>
              <a:rPr lang="ar-IQ" dirty="0"/>
              <a:t>4-  إذا كان الفعل الماضي ثانيه ألف فإنها تقلب ياءاً نحو:  صام : صيم.  </a:t>
            </a:r>
          </a:p>
          <a:p>
            <a:r>
              <a:rPr lang="ar-IQ" dirty="0"/>
              <a:t>وكذلك إذا كان خامسة ألف نحو: استقام:  أُستقيم.  </a:t>
            </a:r>
          </a:p>
          <a:p>
            <a:r>
              <a:rPr lang="ar-IQ" dirty="0"/>
              <a:t>وكذلك إذا كان ثالثة ألف نحو: أنار: أُنير.</a:t>
            </a:r>
          </a:p>
          <a:p>
            <a:r>
              <a:rPr lang="ar-IQ" dirty="0"/>
              <a:t>5-  الفعل المضارع يكون بضم أوله وفتح ما قبل أخره نحو:  يتعلم : يُتعلَم ، يتكلم: يُتكلَم.</a:t>
            </a:r>
          </a:p>
          <a:p>
            <a:endParaRPr lang="ar-IQ" dirty="0"/>
          </a:p>
          <a:p>
            <a:endParaRPr lang="ar-IQ" dirty="0"/>
          </a:p>
        </p:txBody>
      </p:sp>
    </p:spTree>
    <p:extLst>
      <p:ext uri="{BB962C8B-B14F-4D97-AF65-F5344CB8AC3E}">
        <p14:creationId xmlns:p14="http://schemas.microsoft.com/office/powerpoint/2010/main" val="42706941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3442394"/>
          </a:xfrm>
        </p:spPr>
        <p:txBody>
          <a:bodyPr/>
          <a:lstStyle/>
          <a:p>
            <a:r>
              <a:rPr lang="ar-IQ" sz="6000" dirty="0" smtClean="0"/>
              <a:t>المحاضرة الثالثة</a:t>
            </a:r>
            <a:br>
              <a:rPr lang="ar-IQ" sz="6000" dirty="0" smtClean="0"/>
            </a:br>
            <a:r>
              <a:rPr lang="ar-IQ" sz="6000" dirty="0"/>
              <a:t> </a:t>
            </a:r>
            <a:r>
              <a:rPr lang="ar-IQ" sz="6000" dirty="0" smtClean="0"/>
              <a:t>المتعدي واللازم</a:t>
            </a:r>
            <a:r>
              <a:rPr lang="ar-IQ" dirty="0" smtClean="0"/>
              <a:t/>
            </a:r>
            <a:br>
              <a:rPr lang="ar-IQ" dirty="0" smtClean="0"/>
            </a:br>
            <a:endParaRPr lang="ar-IQ" dirty="0"/>
          </a:p>
        </p:txBody>
      </p:sp>
    </p:spTree>
    <p:extLst>
      <p:ext uri="{BB962C8B-B14F-4D97-AF65-F5344CB8AC3E}">
        <p14:creationId xmlns:p14="http://schemas.microsoft.com/office/powerpoint/2010/main" val="41627497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251520" y="1052736"/>
            <a:ext cx="8352928" cy="3046988"/>
          </a:xfrm>
          <a:prstGeom prst="rect">
            <a:avLst/>
          </a:prstGeom>
        </p:spPr>
        <p:txBody>
          <a:bodyPr wrap="square">
            <a:spAutoFit/>
          </a:bodyPr>
          <a:lstStyle/>
          <a:p>
            <a:r>
              <a:rPr lang="ar-SA" sz="2400" dirty="0">
                <a:solidFill>
                  <a:prstClr val="black"/>
                </a:solidFill>
              </a:rPr>
              <a:t>المتعدي واللازم</a:t>
            </a:r>
            <a:endParaRPr lang="en-US" sz="2400" dirty="0">
              <a:solidFill>
                <a:prstClr val="black"/>
              </a:solidFill>
            </a:endParaRPr>
          </a:p>
          <a:p>
            <a:r>
              <a:rPr lang="ar-SA" sz="2400" b="1" dirty="0">
                <a:solidFill>
                  <a:prstClr val="black"/>
                </a:solidFill>
              </a:rPr>
              <a:t>الأفعال في العربية تنقسم إلى أقساماً من حيث التعدي واللزوم:</a:t>
            </a:r>
            <a:endParaRPr lang="en-US" sz="2400" dirty="0">
              <a:solidFill>
                <a:prstClr val="black"/>
              </a:solidFill>
            </a:endParaRPr>
          </a:p>
          <a:p>
            <a:r>
              <a:rPr lang="ar-SA" sz="2400" dirty="0">
                <a:solidFill>
                  <a:prstClr val="black"/>
                </a:solidFill>
              </a:rPr>
              <a:t>منها ما لا يوصف بتعدي ولا لزوم وهي الأفعال الناسخة (كان وأخواتها).</a:t>
            </a:r>
            <a:endParaRPr lang="en-US" sz="2400" dirty="0">
              <a:solidFill>
                <a:prstClr val="black"/>
              </a:solidFill>
            </a:endParaRPr>
          </a:p>
          <a:p>
            <a:r>
              <a:rPr lang="ar-SA" sz="2400" dirty="0">
                <a:solidFill>
                  <a:prstClr val="black"/>
                </a:solidFill>
              </a:rPr>
              <a:t>ومنها ما لا يتعدى إلى المفعول به بنفسه مثل فكّر وتفكّر:  محمد فكّر في الأمر ،  وهذه تسمى  الأفعال اللازمة.</a:t>
            </a:r>
            <a:endParaRPr lang="en-US" sz="2400" dirty="0">
              <a:solidFill>
                <a:prstClr val="black"/>
              </a:solidFill>
            </a:endParaRPr>
          </a:p>
          <a:p>
            <a:r>
              <a:rPr lang="ar-SA" sz="2400" dirty="0">
                <a:solidFill>
                  <a:prstClr val="black"/>
                </a:solidFill>
              </a:rPr>
              <a:t>المتعدي الذي ينصب المفعول به بنفسه مثل:  قرأ ، شرب .</a:t>
            </a:r>
            <a:endParaRPr lang="en-US" sz="2400" dirty="0">
              <a:solidFill>
                <a:prstClr val="black"/>
              </a:solidFill>
            </a:endParaRPr>
          </a:p>
          <a:p>
            <a:r>
              <a:rPr lang="ar-SA" sz="2400" dirty="0">
                <a:solidFill>
                  <a:prstClr val="black"/>
                </a:solidFill>
              </a:rPr>
              <a:t>ما ينصب مفعولين.</a:t>
            </a:r>
            <a:endParaRPr lang="en-US" sz="2400" dirty="0">
              <a:solidFill>
                <a:prstClr val="black"/>
              </a:solidFill>
            </a:endParaRPr>
          </a:p>
          <a:p>
            <a:r>
              <a:rPr lang="ar-SA" sz="2400" dirty="0">
                <a:solidFill>
                  <a:prstClr val="black"/>
                </a:solidFill>
              </a:rPr>
              <a:t>ما ينصب ثلاثة مفاعيل.</a:t>
            </a:r>
            <a:endParaRPr lang="en-US" sz="2400" dirty="0">
              <a:solidFill>
                <a:prstClr val="black"/>
              </a:solidFill>
            </a:endParaRPr>
          </a:p>
        </p:txBody>
      </p:sp>
    </p:spTree>
    <p:extLst>
      <p:ext uri="{BB962C8B-B14F-4D97-AF65-F5344CB8AC3E}">
        <p14:creationId xmlns:p14="http://schemas.microsoft.com/office/powerpoint/2010/main" val="11559542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3953583636"/>
              </p:ext>
            </p:extLst>
          </p:nvPr>
        </p:nvGraphicFramePr>
        <p:xfrm>
          <a:off x="467544" y="390906"/>
          <a:ext cx="8352928" cy="2874264"/>
        </p:xfrm>
        <a:graphic>
          <a:graphicData uri="http://schemas.openxmlformats.org/drawingml/2006/table">
            <a:tbl>
              <a:tblPr rtl="1" firstRow="1" firstCol="1" lastRow="1" lastCol="1" bandRow="1" bandCol="1">
                <a:tableStyleId>{5C22544A-7EE6-4342-B048-85BDC9FD1C3A}</a:tableStyleId>
              </a:tblPr>
              <a:tblGrid>
                <a:gridCol w="491800"/>
                <a:gridCol w="3930564"/>
                <a:gridCol w="3930564"/>
              </a:tblGrid>
              <a:tr h="0">
                <a:tc rowSpan="2">
                  <a:txBody>
                    <a:bodyPr/>
                    <a:lstStyle/>
                    <a:p>
                      <a:pPr marL="0" marR="71755" algn="ctr" rtl="1">
                        <a:lnSpc>
                          <a:spcPct val="115000"/>
                        </a:lnSpc>
                        <a:spcBef>
                          <a:spcPts val="0"/>
                        </a:spcBef>
                        <a:spcAft>
                          <a:spcPts val="0"/>
                        </a:spcAft>
                      </a:pPr>
                      <a:r>
                        <a:rPr lang="ar-SA" sz="1600" dirty="0">
                          <a:effectLst/>
                        </a:rPr>
                        <a:t>الفعل المتعدي</a:t>
                      </a:r>
                      <a:endParaRPr lang="en-US" sz="1200" dirty="0">
                        <a:effectLst/>
                        <a:latin typeface="Times New Roman"/>
                        <a:ea typeface="SimSun"/>
                        <a:cs typeface="Arial"/>
                      </a:endParaRPr>
                    </a:p>
                  </a:txBody>
                  <a:tcPr marL="68580" marR="68580" marT="0" marB="0" vert="vert270" anchor="ctr"/>
                </a:tc>
                <a:tc>
                  <a:txBody>
                    <a:bodyPr/>
                    <a:lstStyle/>
                    <a:p>
                      <a:pPr marL="0" marR="0" algn="r" rtl="1">
                        <a:lnSpc>
                          <a:spcPct val="115000"/>
                        </a:lnSpc>
                        <a:spcBef>
                          <a:spcPts val="0"/>
                        </a:spcBef>
                        <a:spcAft>
                          <a:spcPts val="0"/>
                        </a:spcAft>
                      </a:pPr>
                      <a:r>
                        <a:rPr lang="ar-SA" sz="1400" dirty="0">
                          <a:effectLst/>
                        </a:rPr>
                        <a:t>حكمه:</a:t>
                      </a:r>
                      <a:endParaRPr lang="en-US" sz="1200" dirty="0">
                        <a:effectLst/>
                        <a:latin typeface="Times New Roman"/>
                        <a:ea typeface="SimSun"/>
                        <a:cs typeface="Arial"/>
                      </a:endParaRPr>
                    </a:p>
                  </a:txBody>
                  <a:tcPr marL="68580" marR="68580" marT="0" marB="0"/>
                </a:tc>
                <a:tc>
                  <a:txBody>
                    <a:bodyPr/>
                    <a:lstStyle/>
                    <a:p>
                      <a:pPr marL="0" marR="0" algn="r" rtl="1">
                        <a:lnSpc>
                          <a:spcPct val="115000"/>
                        </a:lnSpc>
                        <a:spcBef>
                          <a:spcPts val="0"/>
                        </a:spcBef>
                        <a:spcAft>
                          <a:spcPts val="0"/>
                        </a:spcAft>
                      </a:pPr>
                      <a:r>
                        <a:rPr lang="ar-SA" sz="1400">
                          <a:effectLst/>
                        </a:rPr>
                        <a:t>ينصب  المفعول به بنفسه.  شُرِبَ ، أُكِلَ .( أي قد يتعدى إلى مفعول أو مفعولين أو ثلاثة ).</a:t>
                      </a:r>
                      <a:endParaRPr lang="en-US" sz="1200">
                        <a:effectLst/>
                        <a:latin typeface="Times New Roman"/>
                        <a:ea typeface="SimSun"/>
                        <a:cs typeface="Arial"/>
                      </a:endParaRPr>
                    </a:p>
                  </a:txBody>
                  <a:tcPr marL="68580" marR="68580" marT="0" marB="0"/>
                </a:tc>
              </a:tr>
              <a:tr h="0">
                <a:tc vMerge="1">
                  <a:txBody>
                    <a:bodyPr/>
                    <a:lstStyle/>
                    <a:p>
                      <a:endParaRPr lang="en-US"/>
                    </a:p>
                  </a:txBody>
                  <a:tcPr/>
                </a:tc>
                <a:tc>
                  <a:txBody>
                    <a:bodyPr/>
                    <a:lstStyle/>
                    <a:p>
                      <a:pPr marL="0" marR="0" algn="r" rtl="1">
                        <a:lnSpc>
                          <a:spcPct val="115000"/>
                        </a:lnSpc>
                        <a:spcBef>
                          <a:spcPts val="0"/>
                        </a:spcBef>
                        <a:spcAft>
                          <a:spcPts val="0"/>
                        </a:spcAft>
                      </a:pPr>
                      <a:r>
                        <a:rPr lang="ar-SA" sz="1400" dirty="0">
                          <a:effectLst/>
                        </a:rPr>
                        <a:t>علامته:</a:t>
                      </a:r>
                      <a:endParaRPr lang="en-US" sz="1200" dirty="0">
                        <a:effectLst/>
                        <a:latin typeface="Times New Roman"/>
                        <a:ea typeface="SimSun"/>
                        <a:cs typeface="Arial"/>
                      </a:endParaRPr>
                    </a:p>
                  </a:txBody>
                  <a:tcPr marL="68580" marR="68580" marT="0" marB="0"/>
                </a:tc>
                <a:tc>
                  <a:txBody>
                    <a:bodyPr/>
                    <a:lstStyle/>
                    <a:p>
                      <a:pPr marL="0" marR="0" algn="r" rtl="1">
                        <a:lnSpc>
                          <a:spcPct val="115000"/>
                        </a:lnSpc>
                        <a:spcBef>
                          <a:spcPts val="0"/>
                        </a:spcBef>
                        <a:spcAft>
                          <a:spcPts val="0"/>
                        </a:spcAft>
                      </a:pPr>
                      <a:r>
                        <a:rPr lang="ar-SA" sz="1400" dirty="0">
                          <a:effectLst/>
                        </a:rPr>
                        <a:t>للفعل المتعدي علامتان:</a:t>
                      </a:r>
                      <a:endParaRPr lang="en-US" sz="1200" dirty="0">
                        <a:effectLst/>
                      </a:endParaRPr>
                    </a:p>
                    <a:p>
                      <a:pPr marL="0" marR="0" algn="r" rtl="1">
                        <a:lnSpc>
                          <a:spcPct val="115000"/>
                        </a:lnSpc>
                        <a:spcBef>
                          <a:spcPts val="0"/>
                        </a:spcBef>
                        <a:spcAft>
                          <a:spcPts val="0"/>
                        </a:spcAft>
                      </a:pPr>
                      <a:r>
                        <a:rPr lang="ar-SA" sz="1400" dirty="0">
                          <a:effectLst/>
                        </a:rPr>
                        <a:t>الأولى:  أن تتصل به (هاء) غير المصدر تعود على المفعول به في المعنى </a:t>
                      </a:r>
                      <a:endParaRPr lang="en-US" sz="1200" dirty="0">
                        <a:effectLst/>
                      </a:endParaRPr>
                    </a:p>
                    <a:p>
                      <a:pPr marL="0" marR="0" algn="r" rtl="1">
                        <a:lnSpc>
                          <a:spcPct val="115000"/>
                        </a:lnSpc>
                        <a:spcBef>
                          <a:spcPts val="0"/>
                        </a:spcBef>
                        <a:spcAft>
                          <a:spcPts val="0"/>
                        </a:spcAft>
                      </a:pPr>
                      <a:r>
                        <a:rPr lang="ar-SA" sz="1400" dirty="0">
                          <a:effectLst/>
                        </a:rPr>
                        <a:t>          نحو:  التفاحُ أكلته ،  وزيد أكرمته </a:t>
                      </a:r>
                      <a:r>
                        <a:rPr lang="ar-SA" sz="1200" dirty="0">
                          <a:effectLst/>
                        </a:rPr>
                        <a:t>( علامة الفعل هنا اتصاله بضمير يعود على التفاح وزيد وهما غير المصدر)</a:t>
                      </a:r>
                      <a:endParaRPr lang="en-US" sz="1200" dirty="0">
                        <a:effectLst/>
                      </a:endParaRPr>
                    </a:p>
                    <a:p>
                      <a:pPr marL="0" marR="0" algn="r" rtl="1">
                        <a:lnSpc>
                          <a:spcPct val="115000"/>
                        </a:lnSpc>
                        <a:spcBef>
                          <a:spcPts val="0"/>
                        </a:spcBef>
                        <a:spcAft>
                          <a:spcPts val="0"/>
                        </a:spcAft>
                      </a:pPr>
                      <a:r>
                        <a:rPr lang="ar-SA" sz="1400" dirty="0">
                          <a:effectLst/>
                        </a:rPr>
                        <a:t>الثانية:  أن يصاغ منه اسم مفعول تام ( لا يحتاج إلى ما يتمم معناه ) </a:t>
                      </a:r>
                      <a:endParaRPr lang="en-US" sz="1200" dirty="0">
                        <a:effectLst/>
                      </a:endParaRPr>
                    </a:p>
                    <a:p>
                      <a:pPr marL="0" marR="0" algn="r" rtl="1">
                        <a:lnSpc>
                          <a:spcPct val="115000"/>
                        </a:lnSpc>
                        <a:spcBef>
                          <a:spcPts val="0"/>
                        </a:spcBef>
                        <a:spcAft>
                          <a:spcPts val="0"/>
                        </a:spcAft>
                      </a:pPr>
                      <a:r>
                        <a:rPr lang="ar-SA" sz="1400" dirty="0">
                          <a:effectLst/>
                        </a:rPr>
                        <a:t>         نحو:  التفاح مأكول ،  الكتاب مقروء ، زيد مُكرم</a:t>
                      </a:r>
                      <a:endParaRPr lang="en-US" sz="1200" dirty="0">
                        <a:effectLst/>
                        <a:latin typeface="Times New Roman"/>
                        <a:ea typeface="SimSun"/>
                        <a:cs typeface="Arial"/>
                      </a:endParaRPr>
                    </a:p>
                  </a:txBody>
                  <a:tcPr marL="68580" marR="68580" marT="0" marB="0"/>
                </a:tc>
              </a:tr>
            </a:tbl>
          </a:graphicData>
        </a:graphic>
      </p:graphicFrame>
      <p:graphicFrame>
        <p:nvGraphicFramePr>
          <p:cNvPr id="3" name="جدول 2"/>
          <p:cNvGraphicFramePr>
            <a:graphicFrameLocks noGrp="1"/>
          </p:cNvGraphicFramePr>
          <p:nvPr>
            <p:extLst>
              <p:ext uri="{D42A27DB-BD31-4B8C-83A1-F6EECF244321}">
                <p14:modId xmlns:p14="http://schemas.microsoft.com/office/powerpoint/2010/main" val="2084970729"/>
              </p:ext>
            </p:extLst>
          </p:nvPr>
        </p:nvGraphicFramePr>
        <p:xfrm>
          <a:off x="467544" y="3068960"/>
          <a:ext cx="8294340" cy="3537724"/>
        </p:xfrm>
        <a:graphic>
          <a:graphicData uri="http://schemas.openxmlformats.org/drawingml/2006/table">
            <a:tbl>
              <a:tblPr rtl="1" firstRow="1" firstCol="1" lastRow="1" lastCol="1" bandRow="1" bandCol="1">
                <a:tableStyleId>{5C22544A-7EE6-4342-B048-85BDC9FD1C3A}</a:tableStyleId>
              </a:tblPr>
              <a:tblGrid>
                <a:gridCol w="255005"/>
                <a:gridCol w="4136996"/>
                <a:gridCol w="3902339"/>
              </a:tblGrid>
              <a:tr h="180779">
                <a:tc rowSpan="3">
                  <a:txBody>
                    <a:bodyPr/>
                    <a:lstStyle/>
                    <a:p>
                      <a:pPr marL="71755" marR="71755" algn="ctr" rtl="1">
                        <a:lnSpc>
                          <a:spcPct val="115000"/>
                        </a:lnSpc>
                        <a:spcBef>
                          <a:spcPts val="0"/>
                        </a:spcBef>
                        <a:spcAft>
                          <a:spcPts val="0"/>
                        </a:spcAft>
                      </a:pPr>
                      <a:r>
                        <a:rPr lang="ar-SA" sz="1300" dirty="0">
                          <a:effectLst/>
                        </a:rPr>
                        <a:t>الفعـــــل الـــــلازم</a:t>
                      </a:r>
                      <a:endParaRPr lang="en-US" sz="900" dirty="0">
                        <a:effectLst/>
                        <a:latin typeface="Times New Roman"/>
                        <a:ea typeface="SimSun"/>
                        <a:cs typeface="Arial"/>
                      </a:endParaRPr>
                    </a:p>
                  </a:txBody>
                  <a:tcPr marL="50601" marR="50601" marT="0" marB="0" vert="vert270" anchor="ctr"/>
                </a:tc>
                <a:tc>
                  <a:txBody>
                    <a:bodyPr/>
                    <a:lstStyle/>
                    <a:p>
                      <a:pPr marL="0" marR="0" algn="r" rtl="1">
                        <a:lnSpc>
                          <a:spcPct val="115000"/>
                        </a:lnSpc>
                        <a:spcBef>
                          <a:spcPts val="0"/>
                        </a:spcBef>
                        <a:spcAft>
                          <a:spcPts val="0"/>
                        </a:spcAft>
                      </a:pPr>
                      <a:r>
                        <a:rPr lang="ar-SA" sz="1000">
                          <a:effectLst/>
                        </a:rPr>
                        <a:t>تعريفه:</a:t>
                      </a:r>
                      <a:endParaRPr lang="en-US" sz="900">
                        <a:effectLst/>
                        <a:latin typeface="Times New Roman"/>
                        <a:ea typeface="SimSun"/>
                        <a:cs typeface="Arial"/>
                      </a:endParaRPr>
                    </a:p>
                  </a:txBody>
                  <a:tcPr marL="50601" marR="50601" marT="0" marB="0"/>
                </a:tc>
                <a:tc>
                  <a:txBody>
                    <a:bodyPr/>
                    <a:lstStyle/>
                    <a:p>
                      <a:pPr marL="0" marR="0" algn="r" rtl="1">
                        <a:lnSpc>
                          <a:spcPct val="115000"/>
                        </a:lnSpc>
                        <a:spcBef>
                          <a:spcPts val="0"/>
                        </a:spcBef>
                        <a:spcAft>
                          <a:spcPts val="0"/>
                        </a:spcAft>
                      </a:pPr>
                      <a:r>
                        <a:rPr lang="ar-SA" sz="1000">
                          <a:effectLst/>
                        </a:rPr>
                        <a:t>هو الذي يتعدى إلى المفعول بواسطة حرف الجر.</a:t>
                      </a:r>
                      <a:endParaRPr lang="en-US" sz="900">
                        <a:effectLst/>
                        <a:latin typeface="Times New Roman"/>
                        <a:ea typeface="SimSun"/>
                        <a:cs typeface="Arial"/>
                      </a:endParaRPr>
                    </a:p>
                  </a:txBody>
                  <a:tcPr marL="50601" marR="50601" marT="0" marB="0"/>
                </a:tc>
              </a:tr>
              <a:tr h="377525">
                <a:tc vMerge="1">
                  <a:txBody>
                    <a:bodyPr/>
                    <a:lstStyle/>
                    <a:p>
                      <a:endParaRPr lang="en-US"/>
                    </a:p>
                  </a:txBody>
                  <a:tcPr/>
                </a:tc>
                <a:tc>
                  <a:txBody>
                    <a:bodyPr/>
                    <a:lstStyle/>
                    <a:p>
                      <a:pPr marL="0" marR="0" algn="r" rtl="1">
                        <a:lnSpc>
                          <a:spcPct val="115000"/>
                        </a:lnSpc>
                        <a:spcBef>
                          <a:spcPts val="0"/>
                        </a:spcBef>
                        <a:spcAft>
                          <a:spcPts val="0"/>
                        </a:spcAft>
                      </a:pPr>
                      <a:r>
                        <a:rPr lang="ar-SA" sz="1000">
                          <a:effectLst/>
                        </a:rPr>
                        <a:t>حكمه:</a:t>
                      </a:r>
                      <a:endParaRPr lang="en-US" sz="900">
                        <a:effectLst/>
                        <a:latin typeface="Times New Roman"/>
                        <a:ea typeface="SimSun"/>
                        <a:cs typeface="Arial"/>
                      </a:endParaRPr>
                    </a:p>
                  </a:txBody>
                  <a:tcPr marL="50601" marR="50601" marT="0" marB="0"/>
                </a:tc>
                <a:tc>
                  <a:txBody>
                    <a:bodyPr/>
                    <a:lstStyle/>
                    <a:p>
                      <a:pPr marL="0" marR="0" algn="r" rtl="1">
                        <a:lnSpc>
                          <a:spcPct val="115000"/>
                        </a:lnSpc>
                        <a:spcBef>
                          <a:spcPts val="0"/>
                        </a:spcBef>
                        <a:spcAft>
                          <a:spcPts val="0"/>
                        </a:spcAft>
                      </a:pPr>
                      <a:r>
                        <a:rPr lang="ar-SA" sz="1000">
                          <a:effectLst/>
                        </a:rPr>
                        <a:t>يتجاوز إلى المفعول بواسطة حرف الجر ،  وأحياناً لا يحتاج إلى حرف جر نحو:  فكر في الأمر.</a:t>
                      </a:r>
                      <a:endParaRPr lang="en-US" sz="900">
                        <a:effectLst/>
                        <a:latin typeface="Times New Roman"/>
                        <a:ea typeface="SimSun"/>
                        <a:cs typeface="Arial"/>
                      </a:endParaRPr>
                    </a:p>
                  </a:txBody>
                  <a:tcPr marL="50601" marR="50601" marT="0" marB="0"/>
                </a:tc>
              </a:tr>
              <a:tr h="2738484">
                <a:tc vMerge="1">
                  <a:txBody>
                    <a:bodyPr/>
                    <a:lstStyle/>
                    <a:p>
                      <a:endParaRPr lang="en-US"/>
                    </a:p>
                  </a:txBody>
                  <a:tcPr/>
                </a:tc>
                <a:tc>
                  <a:txBody>
                    <a:bodyPr/>
                    <a:lstStyle/>
                    <a:p>
                      <a:pPr marL="0" marR="0" algn="r" rtl="1">
                        <a:lnSpc>
                          <a:spcPct val="115000"/>
                        </a:lnSpc>
                        <a:spcBef>
                          <a:spcPts val="0"/>
                        </a:spcBef>
                        <a:spcAft>
                          <a:spcPts val="0"/>
                        </a:spcAft>
                      </a:pPr>
                      <a:r>
                        <a:rPr lang="ar-SA" sz="1000" dirty="0">
                          <a:effectLst/>
                        </a:rPr>
                        <a:t>علاماته:</a:t>
                      </a:r>
                      <a:endParaRPr lang="en-US" sz="900" dirty="0">
                        <a:effectLst/>
                        <a:latin typeface="Times New Roman"/>
                        <a:ea typeface="SimSun"/>
                        <a:cs typeface="Arial"/>
                      </a:endParaRPr>
                    </a:p>
                  </a:txBody>
                  <a:tcPr marL="50601" marR="50601" marT="0" marB="0"/>
                </a:tc>
                <a:tc>
                  <a:txBody>
                    <a:bodyPr/>
                    <a:lstStyle/>
                    <a:p>
                      <a:pPr marL="0" marR="0" algn="r" rtl="1">
                        <a:lnSpc>
                          <a:spcPct val="115000"/>
                        </a:lnSpc>
                        <a:spcBef>
                          <a:spcPts val="0"/>
                        </a:spcBef>
                        <a:spcAft>
                          <a:spcPts val="0"/>
                        </a:spcAft>
                      </a:pPr>
                      <a:r>
                        <a:rPr lang="ar-SA" sz="1000" dirty="0">
                          <a:effectLst/>
                        </a:rPr>
                        <a:t>له علامات كثيرة منها:</a:t>
                      </a:r>
                      <a:endParaRPr lang="en-US" sz="900" dirty="0">
                        <a:effectLst/>
                      </a:endParaRPr>
                    </a:p>
                    <a:p>
                      <a:pPr marL="342900" marR="0" lvl="0" indent="-342900" algn="r" rtl="1">
                        <a:lnSpc>
                          <a:spcPct val="115000"/>
                        </a:lnSpc>
                        <a:spcBef>
                          <a:spcPts val="0"/>
                        </a:spcBef>
                        <a:spcAft>
                          <a:spcPts val="0"/>
                        </a:spcAft>
                        <a:buFont typeface="+mj-lt"/>
                        <a:buAutoNum type="arabicPeriod"/>
                        <a:tabLst>
                          <a:tab pos="492760" algn="l"/>
                        </a:tabLst>
                      </a:pPr>
                      <a:r>
                        <a:rPr lang="ar-SA" sz="1000" dirty="0">
                          <a:effectLst/>
                        </a:rPr>
                        <a:t>أن لا يتصل به غير هاء المصدر ( تتصل به هاء تعود إلى المصدر)  نحو:  الجلوس جلسته ،  القيام قمته .</a:t>
                      </a:r>
                      <a:endParaRPr lang="en-US" sz="900" dirty="0">
                        <a:effectLst/>
                      </a:endParaRPr>
                    </a:p>
                    <a:p>
                      <a:pPr marL="342900" marR="0" lvl="0" indent="-342900" algn="r" rtl="1">
                        <a:lnSpc>
                          <a:spcPct val="115000"/>
                        </a:lnSpc>
                        <a:spcBef>
                          <a:spcPts val="0"/>
                        </a:spcBef>
                        <a:spcAft>
                          <a:spcPts val="0"/>
                        </a:spcAft>
                        <a:buFont typeface="+mj-lt"/>
                        <a:buAutoNum type="arabicPeriod"/>
                        <a:tabLst>
                          <a:tab pos="492760" algn="l"/>
                        </a:tabLst>
                      </a:pPr>
                      <a:r>
                        <a:rPr lang="ar-SA" sz="1000" dirty="0">
                          <a:effectLst/>
                        </a:rPr>
                        <a:t>إلا يصاغ منه اسم مفعول تام ( يصاغ منه اسم مفعول ناقص ) نحو:  الكرسي مجلوس عليه ،  السوق </a:t>
                      </a:r>
                      <a:r>
                        <a:rPr lang="ar-SA" sz="1000" dirty="0" err="1">
                          <a:effectLst/>
                        </a:rPr>
                        <a:t>مذهوب</a:t>
                      </a:r>
                      <a:r>
                        <a:rPr lang="ar-SA" sz="1000" dirty="0">
                          <a:effectLst/>
                        </a:rPr>
                        <a:t> إليه.</a:t>
                      </a:r>
                      <a:endParaRPr lang="en-US" sz="900" dirty="0">
                        <a:effectLst/>
                      </a:endParaRPr>
                    </a:p>
                    <a:p>
                      <a:pPr marL="342900" marR="0" lvl="0" indent="-342900" algn="r" rtl="1">
                        <a:lnSpc>
                          <a:spcPct val="115000"/>
                        </a:lnSpc>
                        <a:spcBef>
                          <a:spcPts val="0"/>
                        </a:spcBef>
                        <a:spcAft>
                          <a:spcPts val="0"/>
                        </a:spcAft>
                        <a:buFont typeface="+mj-lt"/>
                        <a:buAutoNum type="arabicPeriod"/>
                        <a:tabLst>
                          <a:tab pos="492760" algn="l"/>
                        </a:tabLst>
                      </a:pPr>
                      <a:r>
                        <a:rPr lang="ar-SA" sz="1000" dirty="0">
                          <a:effectLst/>
                        </a:rPr>
                        <a:t>أن يدل على سجيه ( صفة ملازمة للإنسان )   نحو:  شجُع ، كرُم.</a:t>
                      </a:r>
                      <a:endParaRPr lang="en-US" sz="900" dirty="0">
                        <a:effectLst/>
                      </a:endParaRPr>
                    </a:p>
                    <a:p>
                      <a:pPr marL="342900" marR="0" lvl="0" indent="-342900" algn="r" rtl="1">
                        <a:lnSpc>
                          <a:spcPct val="115000"/>
                        </a:lnSpc>
                        <a:spcBef>
                          <a:spcPts val="0"/>
                        </a:spcBef>
                        <a:spcAft>
                          <a:spcPts val="0"/>
                        </a:spcAft>
                        <a:buFont typeface="+mj-lt"/>
                        <a:buAutoNum type="arabicPeriod"/>
                        <a:tabLst>
                          <a:tab pos="492760" algn="l"/>
                        </a:tabLst>
                      </a:pPr>
                      <a:r>
                        <a:rPr lang="ar-SA" sz="1000" dirty="0">
                          <a:effectLst/>
                        </a:rPr>
                        <a:t>أن يدل على عَرَض ( صفة غير ملازمة ).  نحو:  مرض ، جاع ، عطش .</a:t>
                      </a:r>
                      <a:endParaRPr lang="en-US" sz="900" dirty="0">
                        <a:effectLst/>
                      </a:endParaRPr>
                    </a:p>
                    <a:p>
                      <a:pPr marL="342900" marR="0" lvl="0" indent="-342900" algn="r" rtl="1">
                        <a:lnSpc>
                          <a:spcPct val="115000"/>
                        </a:lnSpc>
                        <a:spcBef>
                          <a:spcPts val="0"/>
                        </a:spcBef>
                        <a:spcAft>
                          <a:spcPts val="0"/>
                        </a:spcAft>
                        <a:buFont typeface="+mj-lt"/>
                        <a:buAutoNum type="arabicPeriod"/>
                        <a:tabLst>
                          <a:tab pos="492760" algn="l"/>
                        </a:tabLst>
                      </a:pPr>
                      <a:r>
                        <a:rPr lang="ar-SA" sz="1000" dirty="0">
                          <a:effectLst/>
                        </a:rPr>
                        <a:t>أن يدل على نظافة. نحو:  نَظُفَ ،  طَهُرَ .</a:t>
                      </a:r>
                      <a:endParaRPr lang="en-US" sz="900" dirty="0">
                        <a:effectLst/>
                      </a:endParaRPr>
                    </a:p>
                    <a:p>
                      <a:pPr marL="342900" marR="0" lvl="0" indent="-342900" algn="r" rtl="1">
                        <a:lnSpc>
                          <a:spcPct val="115000"/>
                        </a:lnSpc>
                        <a:spcBef>
                          <a:spcPts val="0"/>
                        </a:spcBef>
                        <a:spcAft>
                          <a:spcPts val="0"/>
                        </a:spcAft>
                        <a:buFont typeface="+mj-lt"/>
                        <a:buAutoNum type="arabicPeriod"/>
                        <a:tabLst>
                          <a:tab pos="492760" algn="l"/>
                        </a:tabLst>
                      </a:pPr>
                      <a:r>
                        <a:rPr lang="ar-SA" sz="1000" dirty="0">
                          <a:effectLst/>
                        </a:rPr>
                        <a:t>ما دل على دنسٌ ونجاسة.   نحو:  دَنُس  ،  نَجُسَ ، وسُخ.</a:t>
                      </a:r>
                      <a:endParaRPr lang="en-US" sz="900" dirty="0">
                        <a:effectLst/>
                      </a:endParaRPr>
                    </a:p>
                    <a:p>
                      <a:pPr marL="342900" marR="0" lvl="0" indent="-342900" algn="r" rtl="1">
                        <a:lnSpc>
                          <a:spcPct val="115000"/>
                        </a:lnSpc>
                        <a:spcBef>
                          <a:spcPts val="0"/>
                        </a:spcBef>
                        <a:spcAft>
                          <a:spcPts val="0"/>
                        </a:spcAft>
                        <a:buFont typeface="+mj-lt"/>
                        <a:buAutoNum type="arabicPeriod"/>
                        <a:tabLst>
                          <a:tab pos="492760" algn="l"/>
                        </a:tabLst>
                      </a:pPr>
                      <a:r>
                        <a:rPr lang="ar-SA" sz="1000" dirty="0">
                          <a:effectLst/>
                        </a:rPr>
                        <a:t>مطاوِع فعل متعدٍ إلى واحد  نحو:  كسرت الزجاج فأنكسر.</a:t>
                      </a:r>
                      <a:endParaRPr lang="en-US" sz="900" dirty="0">
                        <a:effectLst/>
                      </a:endParaRPr>
                    </a:p>
                    <a:p>
                      <a:pPr marL="492760" marR="0" indent="-264160" algn="ctr" rtl="1">
                        <a:lnSpc>
                          <a:spcPct val="115000"/>
                        </a:lnSpc>
                        <a:spcBef>
                          <a:spcPts val="0"/>
                        </a:spcBef>
                        <a:spcAft>
                          <a:spcPts val="0"/>
                        </a:spcAft>
                        <a:tabLst>
                          <a:tab pos="492760" algn="l"/>
                        </a:tabLst>
                      </a:pPr>
                      <a:r>
                        <a:rPr lang="ar-SA" sz="1000" dirty="0">
                          <a:effectLst/>
                        </a:rPr>
                        <a:t>الزجاج – مطاوَع ،  فأنكسر – مطاوِع (لازم)</a:t>
                      </a:r>
                      <a:endParaRPr lang="en-US" sz="900" dirty="0">
                        <a:effectLst/>
                      </a:endParaRPr>
                    </a:p>
                    <a:p>
                      <a:pPr marL="492760" marR="0" indent="-264160" algn="r" rtl="1">
                        <a:lnSpc>
                          <a:spcPct val="115000"/>
                        </a:lnSpc>
                        <a:spcBef>
                          <a:spcPts val="0"/>
                        </a:spcBef>
                        <a:spcAft>
                          <a:spcPts val="0"/>
                        </a:spcAft>
                        <a:tabLst>
                          <a:tab pos="492760" algn="l"/>
                        </a:tabLst>
                      </a:pPr>
                      <a:r>
                        <a:rPr lang="ar-SA" sz="1000" dirty="0">
                          <a:effectLst/>
                        </a:rPr>
                        <a:t>فإذا كان الفعل المطاوِع متعدٍ إلى اثنين كان فعله متعديًا إلى واحد نحو:  علمت زيدًا النحو فتعلمه (الهاء).   وإذا كان فعله متعديًا إلى اثنين نحو:  أعلمت زيدًا النحو سهلاً فتعلمه سهلاً.</a:t>
                      </a:r>
                      <a:endParaRPr lang="en-US" sz="900" dirty="0">
                        <a:effectLst/>
                        <a:latin typeface="Times New Roman"/>
                        <a:ea typeface="SimSun"/>
                        <a:cs typeface="Arial"/>
                      </a:endParaRPr>
                    </a:p>
                  </a:txBody>
                  <a:tcPr marL="50601" marR="50601" marT="0" marB="0"/>
                </a:tc>
              </a:tr>
            </a:tbl>
          </a:graphicData>
        </a:graphic>
      </p:graphicFrame>
      <p:sp>
        <p:nvSpPr>
          <p:cNvPr id="4" name="Rectangle 1"/>
          <p:cNvSpPr>
            <a:spLocks noChangeArrowheads="1"/>
          </p:cNvSpPr>
          <p:nvPr/>
        </p:nvSpPr>
        <p:spPr bwMode="auto">
          <a:xfrm>
            <a:off x="2513013" y="1600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l" fontAlgn="base">
              <a:spcBef>
                <a:spcPct val="0"/>
              </a:spcBef>
              <a:spcAft>
                <a:spcPct val="0"/>
              </a:spcAft>
              <a:tabLst>
                <a:tab pos="492125" algn="l"/>
              </a:tabLst>
            </a:pPr>
            <a:r>
              <a:rPr lang="ar-SA" altLang="zh-CN" sz="100" b="1" smtClean="0">
                <a:solidFill>
                  <a:prstClr val="black"/>
                </a:solidFill>
                <a:latin typeface="Traditional Arabic" pitchFamily="18" charset="-78"/>
                <a:ea typeface="SimSun" pitchFamily="2" charset="-122"/>
                <a:cs typeface="Traditional Arabic" pitchFamily="18" charset="-78"/>
              </a:rPr>
              <a:t>		</a:t>
            </a:r>
            <a:endParaRPr lang="en-US" altLang="zh-CN" sz="800" smtClean="0">
              <a:solidFill>
                <a:prstClr val="black"/>
              </a:solidFill>
              <a:latin typeface="Arial" pitchFamily="34" charset="0"/>
              <a:cs typeface="Arial" pitchFamily="34" charset="0"/>
            </a:endParaRPr>
          </a:p>
          <a:p>
            <a:pPr algn="l" rtl="0" eaLnBrk="0" fontAlgn="base" hangingPunct="0">
              <a:spcBef>
                <a:spcPct val="0"/>
              </a:spcBef>
              <a:spcAft>
                <a:spcPct val="0"/>
              </a:spcAft>
              <a:tabLst>
                <a:tab pos="492125" algn="l"/>
              </a:tabLst>
            </a:pPr>
            <a:endParaRPr lang="en-US" altLang="zh-CN" smtClean="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34992446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1832013147"/>
              </p:ext>
            </p:extLst>
          </p:nvPr>
        </p:nvGraphicFramePr>
        <p:xfrm>
          <a:off x="323528" y="476671"/>
          <a:ext cx="8352927" cy="5502648"/>
        </p:xfrm>
        <a:graphic>
          <a:graphicData uri="http://schemas.openxmlformats.org/drawingml/2006/table">
            <a:tbl>
              <a:tblPr rtl="1" firstRow="1" firstCol="1" lastRow="1" lastCol="1" bandRow="1" bandCol="1">
                <a:tableStyleId>{5C22544A-7EE6-4342-B048-85BDC9FD1C3A}</a:tableStyleId>
              </a:tblPr>
              <a:tblGrid>
                <a:gridCol w="8352927"/>
              </a:tblGrid>
              <a:tr h="2751324">
                <a:tc>
                  <a:txBody>
                    <a:bodyPr/>
                    <a:lstStyle/>
                    <a:p>
                      <a:pPr marL="0" marR="0" algn="r" rtl="1">
                        <a:lnSpc>
                          <a:spcPct val="115000"/>
                        </a:lnSpc>
                        <a:spcBef>
                          <a:spcPts val="0"/>
                        </a:spcBef>
                        <a:spcAft>
                          <a:spcPts val="0"/>
                        </a:spcAft>
                      </a:pPr>
                      <a:r>
                        <a:rPr lang="ar-SA" sz="1100">
                          <a:effectLst/>
                        </a:rPr>
                        <a:t>له علامات كثيرة منها:</a:t>
                      </a:r>
                      <a:endParaRPr lang="en-US" sz="900">
                        <a:effectLst/>
                      </a:endParaRPr>
                    </a:p>
                    <a:p>
                      <a:pPr marL="342900" marR="0" lvl="0" indent="-342900" algn="r" rtl="1">
                        <a:lnSpc>
                          <a:spcPct val="115000"/>
                        </a:lnSpc>
                        <a:spcBef>
                          <a:spcPts val="0"/>
                        </a:spcBef>
                        <a:spcAft>
                          <a:spcPts val="0"/>
                        </a:spcAft>
                        <a:buFont typeface="+mj-lt"/>
                        <a:buAutoNum type="arabicPeriod"/>
                        <a:tabLst>
                          <a:tab pos="492760" algn="l"/>
                        </a:tabLst>
                      </a:pPr>
                      <a:r>
                        <a:rPr lang="ar-SA" sz="1100">
                          <a:effectLst/>
                        </a:rPr>
                        <a:t>أن لا يتصل به غير هاء المصدر ( تتصل به هاء تعود إلى المصدر)  نحو:  الجلوس جلسته ،  القيام قمته .</a:t>
                      </a:r>
                      <a:endParaRPr lang="en-US" sz="900">
                        <a:effectLst/>
                      </a:endParaRPr>
                    </a:p>
                    <a:p>
                      <a:pPr marL="342900" marR="0" lvl="0" indent="-342900" algn="r" rtl="1">
                        <a:lnSpc>
                          <a:spcPct val="115000"/>
                        </a:lnSpc>
                        <a:spcBef>
                          <a:spcPts val="0"/>
                        </a:spcBef>
                        <a:spcAft>
                          <a:spcPts val="0"/>
                        </a:spcAft>
                        <a:buFont typeface="+mj-lt"/>
                        <a:buAutoNum type="arabicPeriod"/>
                        <a:tabLst>
                          <a:tab pos="492760" algn="l"/>
                        </a:tabLst>
                      </a:pPr>
                      <a:r>
                        <a:rPr lang="ar-SA" sz="1100">
                          <a:effectLst/>
                        </a:rPr>
                        <a:t>إلا يصاغ منه اسم مفعول تام ( يصاغ منه اسم مفعول ناقص ) نحو:  الكرسي مجلوس عليه ،  السوق مذهوب إليه.</a:t>
                      </a:r>
                      <a:endParaRPr lang="en-US" sz="900">
                        <a:effectLst/>
                      </a:endParaRPr>
                    </a:p>
                    <a:p>
                      <a:pPr marL="342900" marR="0" lvl="0" indent="-342900" algn="r" rtl="1">
                        <a:lnSpc>
                          <a:spcPct val="115000"/>
                        </a:lnSpc>
                        <a:spcBef>
                          <a:spcPts val="0"/>
                        </a:spcBef>
                        <a:spcAft>
                          <a:spcPts val="0"/>
                        </a:spcAft>
                        <a:buFont typeface="+mj-lt"/>
                        <a:buAutoNum type="arabicPeriod"/>
                        <a:tabLst>
                          <a:tab pos="492760" algn="l"/>
                        </a:tabLst>
                      </a:pPr>
                      <a:r>
                        <a:rPr lang="ar-SA" sz="1100">
                          <a:effectLst/>
                        </a:rPr>
                        <a:t>أن يدل على سجيه ( صفة ملازمة للإنسان )   نحو:  شجُع ، كرُم.</a:t>
                      </a:r>
                      <a:endParaRPr lang="en-US" sz="900">
                        <a:effectLst/>
                      </a:endParaRPr>
                    </a:p>
                    <a:p>
                      <a:pPr marL="342900" marR="0" lvl="0" indent="-342900" algn="r" rtl="1">
                        <a:lnSpc>
                          <a:spcPct val="115000"/>
                        </a:lnSpc>
                        <a:spcBef>
                          <a:spcPts val="0"/>
                        </a:spcBef>
                        <a:spcAft>
                          <a:spcPts val="0"/>
                        </a:spcAft>
                        <a:buFont typeface="+mj-lt"/>
                        <a:buAutoNum type="arabicPeriod"/>
                        <a:tabLst>
                          <a:tab pos="492760" algn="l"/>
                        </a:tabLst>
                      </a:pPr>
                      <a:r>
                        <a:rPr lang="ar-SA" sz="1100">
                          <a:effectLst/>
                        </a:rPr>
                        <a:t>أن يدل على عَرَض ( صفة غير ملازمة ).  نحو:  مرض ، جاع ، عطش .</a:t>
                      </a:r>
                      <a:endParaRPr lang="en-US" sz="900">
                        <a:effectLst/>
                      </a:endParaRPr>
                    </a:p>
                    <a:p>
                      <a:pPr marL="342900" marR="0" lvl="0" indent="-342900" algn="r" rtl="1">
                        <a:lnSpc>
                          <a:spcPct val="115000"/>
                        </a:lnSpc>
                        <a:spcBef>
                          <a:spcPts val="0"/>
                        </a:spcBef>
                        <a:spcAft>
                          <a:spcPts val="0"/>
                        </a:spcAft>
                        <a:buFont typeface="+mj-lt"/>
                        <a:buAutoNum type="arabicPeriod"/>
                        <a:tabLst>
                          <a:tab pos="492760" algn="l"/>
                        </a:tabLst>
                      </a:pPr>
                      <a:r>
                        <a:rPr lang="ar-SA" sz="1100">
                          <a:effectLst/>
                        </a:rPr>
                        <a:t>أن يدل على نظافة. نحو:  نَظُفَ ،  طَهُرَ .</a:t>
                      </a:r>
                      <a:endParaRPr lang="en-US" sz="900">
                        <a:effectLst/>
                      </a:endParaRPr>
                    </a:p>
                    <a:p>
                      <a:pPr marL="342900" marR="0" lvl="0" indent="-342900" algn="r" rtl="1">
                        <a:lnSpc>
                          <a:spcPct val="115000"/>
                        </a:lnSpc>
                        <a:spcBef>
                          <a:spcPts val="0"/>
                        </a:spcBef>
                        <a:spcAft>
                          <a:spcPts val="0"/>
                        </a:spcAft>
                        <a:buFont typeface="+mj-lt"/>
                        <a:buAutoNum type="arabicPeriod"/>
                        <a:tabLst>
                          <a:tab pos="492760" algn="l"/>
                        </a:tabLst>
                      </a:pPr>
                      <a:r>
                        <a:rPr lang="ar-SA" sz="1100">
                          <a:effectLst/>
                        </a:rPr>
                        <a:t>ما دل على دنسٌ ونجاسة.   نحو:  دَنُس  ،  نَجُسَ ، وسُخ.</a:t>
                      </a:r>
                      <a:endParaRPr lang="en-US" sz="900">
                        <a:effectLst/>
                      </a:endParaRPr>
                    </a:p>
                    <a:p>
                      <a:pPr marL="342900" marR="0" lvl="0" indent="-342900" algn="r" rtl="1">
                        <a:lnSpc>
                          <a:spcPct val="115000"/>
                        </a:lnSpc>
                        <a:spcBef>
                          <a:spcPts val="0"/>
                        </a:spcBef>
                        <a:spcAft>
                          <a:spcPts val="0"/>
                        </a:spcAft>
                        <a:buFont typeface="+mj-lt"/>
                        <a:buAutoNum type="arabicPeriod"/>
                        <a:tabLst>
                          <a:tab pos="492760" algn="l"/>
                        </a:tabLst>
                      </a:pPr>
                      <a:r>
                        <a:rPr lang="ar-SA" sz="1100">
                          <a:effectLst/>
                        </a:rPr>
                        <a:t>مطاوِع فعل متعدٍ إلى واحد  نحو:  كسرت الزجاج فأنكسر.</a:t>
                      </a:r>
                      <a:endParaRPr lang="en-US" sz="900">
                        <a:effectLst/>
                      </a:endParaRPr>
                    </a:p>
                    <a:p>
                      <a:pPr marL="492760" marR="0" indent="-264160" algn="ctr" rtl="1">
                        <a:lnSpc>
                          <a:spcPct val="115000"/>
                        </a:lnSpc>
                        <a:spcBef>
                          <a:spcPts val="0"/>
                        </a:spcBef>
                        <a:spcAft>
                          <a:spcPts val="0"/>
                        </a:spcAft>
                        <a:tabLst>
                          <a:tab pos="492760" algn="l"/>
                        </a:tabLst>
                      </a:pPr>
                      <a:r>
                        <a:rPr lang="ar-SA" sz="1100">
                          <a:effectLst/>
                        </a:rPr>
                        <a:t>الزجاج – مطاوَع ،  فأنكسر – مطاوِع (لازم)</a:t>
                      </a:r>
                      <a:endParaRPr lang="en-US" sz="900">
                        <a:effectLst/>
                      </a:endParaRPr>
                    </a:p>
                    <a:p>
                      <a:pPr marL="492760" marR="0" indent="-264160" algn="r" rtl="1">
                        <a:lnSpc>
                          <a:spcPct val="115000"/>
                        </a:lnSpc>
                        <a:spcBef>
                          <a:spcPts val="0"/>
                        </a:spcBef>
                        <a:spcAft>
                          <a:spcPts val="0"/>
                        </a:spcAft>
                        <a:tabLst>
                          <a:tab pos="492760" algn="l"/>
                        </a:tabLst>
                      </a:pPr>
                      <a:r>
                        <a:rPr lang="ar-SA" sz="1100">
                          <a:effectLst/>
                        </a:rPr>
                        <a:t>فإذا كان الفعل المطاوِع متعدٍ إلى اثنين كان فعله متعديًا إلى واحد نحو:  علمت زيدًا النحو فتعلمه (الهاء).   وإذا كان فعله متعديًا إلى اثنين نحو:  أعلمت زيدًا النحو سهلاً فتعلمه سهلاً.</a:t>
                      </a:r>
                      <a:endParaRPr lang="en-US" sz="900">
                        <a:effectLst/>
                        <a:latin typeface="Times New Roman"/>
                        <a:ea typeface="SimSun"/>
                        <a:cs typeface="Arial"/>
                      </a:endParaRPr>
                    </a:p>
                  </a:txBody>
                  <a:tcPr marL="52709" marR="52709" marT="0" marB="0"/>
                </a:tc>
              </a:tr>
              <a:tr h="2751324">
                <a:tc>
                  <a:txBody>
                    <a:bodyPr/>
                    <a:lstStyle/>
                    <a:p>
                      <a:pPr marL="0" marR="0" algn="r" rtl="1">
                        <a:lnSpc>
                          <a:spcPct val="115000"/>
                        </a:lnSpc>
                        <a:spcBef>
                          <a:spcPts val="0"/>
                        </a:spcBef>
                        <a:spcAft>
                          <a:spcPts val="0"/>
                        </a:spcAft>
                      </a:pPr>
                      <a:r>
                        <a:rPr lang="ar-SA" sz="1100" dirty="0">
                          <a:effectLst/>
                        </a:rPr>
                        <a:t>متى يحذف حرف الجر ؟  لحذفه حالتان:-</a:t>
                      </a:r>
                      <a:endParaRPr lang="en-US" sz="900" dirty="0">
                        <a:effectLst/>
                      </a:endParaRPr>
                    </a:p>
                    <a:p>
                      <a:pPr marL="0" marR="0" algn="r" rtl="1">
                        <a:lnSpc>
                          <a:spcPct val="115000"/>
                        </a:lnSpc>
                        <a:spcBef>
                          <a:spcPts val="0"/>
                        </a:spcBef>
                        <a:spcAft>
                          <a:spcPts val="0"/>
                        </a:spcAft>
                      </a:pPr>
                      <a:r>
                        <a:rPr lang="ar-SA" sz="1100" dirty="0">
                          <a:effectLst/>
                        </a:rPr>
                        <a:t>الأولى:  حذفه وبقاء الاسم المجرور ،  وهذا شاذ في العربية. كقوله :</a:t>
                      </a:r>
                      <a:endParaRPr lang="en-US" sz="900" dirty="0">
                        <a:effectLst/>
                      </a:endParaRPr>
                    </a:p>
                    <a:p>
                      <a:pPr marL="0" marR="0" algn="ctr" rtl="1">
                        <a:lnSpc>
                          <a:spcPct val="115000"/>
                        </a:lnSpc>
                        <a:spcBef>
                          <a:spcPts val="0"/>
                        </a:spcBef>
                        <a:spcAft>
                          <a:spcPts val="0"/>
                        </a:spcAft>
                      </a:pPr>
                      <a:r>
                        <a:rPr lang="ar-SA" sz="1100" dirty="0">
                          <a:effectLst/>
                        </a:rPr>
                        <a:t>إذا قيل أي الناس شر قبيلة    ::    أشارت كليبٍ بالأكف الأصابع</a:t>
                      </a:r>
                      <a:endParaRPr lang="en-US" sz="900" dirty="0">
                        <a:effectLst/>
                      </a:endParaRPr>
                    </a:p>
                    <a:p>
                      <a:pPr marL="0" marR="0" algn="r" rtl="1">
                        <a:lnSpc>
                          <a:spcPct val="115000"/>
                        </a:lnSpc>
                        <a:spcBef>
                          <a:spcPts val="0"/>
                        </a:spcBef>
                        <a:spcAft>
                          <a:spcPts val="0"/>
                        </a:spcAft>
                      </a:pPr>
                      <a:r>
                        <a:rPr lang="ar-SA" sz="1100" dirty="0">
                          <a:effectLst/>
                        </a:rPr>
                        <a:t>الثانية: أن يحذف الجر وينصب ما بعد الفعل ،  وهذا يكون على أحوال:</a:t>
                      </a:r>
                      <a:endParaRPr lang="en-US" sz="900" dirty="0">
                        <a:effectLst/>
                      </a:endParaRPr>
                    </a:p>
                    <a:p>
                      <a:pPr marL="342900" marR="0" lvl="0" indent="-342900" algn="r" rtl="1">
                        <a:lnSpc>
                          <a:spcPct val="115000"/>
                        </a:lnSpc>
                        <a:spcBef>
                          <a:spcPts val="0"/>
                        </a:spcBef>
                        <a:spcAft>
                          <a:spcPts val="0"/>
                        </a:spcAft>
                        <a:buFont typeface="+mj-lt"/>
                        <a:buAutoNum type="arabicPeriod"/>
                        <a:tabLst>
                          <a:tab pos="607060" algn="l"/>
                        </a:tabLst>
                      </a:pPr>
                      <a:r>
                        <a:rPr lang="ar-SA" sz="1100" dirty="0">
                          <a:effectLst/>
                        </a:rPr>
                        <a:t>سمع في العربية أفعال حذف منها حرف الجر ،  منها:  شكرته نصحته والأصل:  أن اشكر لي ،  نصحت له.</a:t>
                      </a:r>
                      <a:endParaRPr lang="en-US" sz="900" dirty="0">
                        <a:effectLst/>
                      </a:endParaRPr>
                    </a:p>
                    <a:p>
                      <a:pPr marL="342900" marR="0" lvl="0" indent="-342900" algn="r" rtl="1">
                        <a:lnSpc>
                          <a:spcPct val="115000"/>
                        </a:lnSpc>
                        <a:spcBef>
                          <a:spcPts val="0"/>
                        </a:spcBef>
                        <a:spcAft>
                          <a:spcPts val="0"/>
                        </a:spcAft>
                        <a:buFont typeface="+mj-lt"/>
                        <a:buAutoNum type="arabicPeriod"/>
                        <a:tabLst>
                          <a:tab pos="607060" algn="l"/>
                        </a:tabLst>
                      </a:pPr>
                      <a:r>
                        <a:rPr lang="ar-SA" sz="1100" dirty="0">
                          <a:effectLst/>
                        </a:rPr>
                        <a:t>ويجوز حذف الحرف في نحو :  مرَّ زيدًا ،  أو قول الشاعر:</a:t>
                      </a:r>
                      <a:endParaRPr lang="en-US" sz="900" dirty="0">
                        <a:effectLst/>
                      </a:endParaRPr>
                    </a:p>
                    <a:p>
                      <a:pPr marL="607060" marR="0" indent="-378460" algn="ctr" rtl="1">
                        <a:lnSpc>
                          <a:spcPct val="115000"/>
                        </a:lnSpc>
                        <a:spcBef>
                          <a:spcPts val="0"/>
                        </a:spcBef>
                        <a:spcAft>
                          <a:spcPts val="0"/>
                        </a:spcAft>
                        <a:tabLst>
                          <a:tab pos="607060" algn="l"/>
                        </a:tabLst>
                      </a:pPr>
                      <a:r>
                        <a:rPr lang="ar-SA" sz="1100" dirty="0">
                          <a:effectLst/>
                        </a:rPr>
                        <a:t>تمرون الديار ولم تعودوا    ::    كلامكم على إذن حرامُ</a:t>
                      </a:r>
                      <a:endParaRPr lang="en-US" sz="900" dirty="0">
                        <a:effectLst/>
                      </a:endParaRPr>
                    </a:p>
                    <a:p>
                      <a:pPr marL="342900" marR="0" lvl="0" indent="-342900" algn="r" rtl="1">
                        <a:lnSpc>
                          <a:spcPct val="115000"/>
                        </a:lnSpc>
                        <a:spcBef>
                          <a:spcPts val="0"/>
                        </a:spcBef>
                        <a:spcAft>
                          <a:spcPts val="0"/>
                        </a:spcAft>
                        <a:buFont typeface="+mj-lt"/>
                        <a:buAutoNum type="arabicPeriod"/>
                        <a:tabLst>
                          <a:tab pos="607060" algn="l"/>
                        </a:tabLst>
                      </a:pPr>
                      <a:r>
                        <a:rPr lang="ar-SA" sz="1100" dirty="0">
                          <a:effectLst/>
                        </a:rPr>
                        <a:t>ويكون حذف حرف الجر ويضاف ما بعد الفعل قياسًا كثيراً إذا كان الاسم المنصوب مصدرًا مؤولاً من الحروف المصدرية الثلاثة الآتية:-</a:t>
                      </a:r>
                      <a:endParaRPr lang="en-US" sz="900" dirty="0">
                        <a:effectLst/>
                      </a:endParaRPr>
                    </a:p>
                    <a:p>
                      <a:pPr marL="342900" marR="0" lvl="0" indent="-342900" algn="r" rtl="1">
                        <a:lnSpc>
                          <a:spcPct val="115000"/>
                        </a:lnSpc>
                        <a:spcBef>
                          <a:spcPts val="0"/>
                        </a:spcBef>
                        <a:spcAft>
                          <a:spcPts val="0"/>
                        </a:spcAft>
                        <a:buFont typeface="Times New Roman"/>
                        <a:buChar char="-"/>
                      </a:pPr>
                      <a:r>
                        <a:rPr lang="ar-SA" sz="1100" dirty="0">
                          <a:effectLst/>
                        </a:rPr>
                        <a:t>(أنْ) كقوله تعالى:( وعجبوا أن جاءَهم ذكر من ربهم) والأصل: وعجبوا من أن جاءهم.</a:t>
                      </a:r>
                      <a:endParaRPr lang="en-US" sz="900" dirty="0">
                        <a:effectLst/>
                      </a:endParaRPr>
                    </a:p>
                    <a:p>
                      <a:pPr marL="342900" marR="0" lvl="0" indent="-342900" algn="r" rtl="1">
                        <a:lnSpc>
                          <a:spcPct val="115000"/>
                        </a:lnSpc>
                        <a:spcBef>
                          <a:spcPts val="0"/>
                        </a:spcBef>
                        <a:spcAft>
                          <a:spcPts val="0"/>
                        </a:spcAft>
                        <a:buFont typeface="Times New Roman"/>
                        <a:buChar char="-"/>
                      </a:pPr>
                      <a:r>
                        <a:rPr lang="ar-SA" sz="1100" dirty="0">
                          <a:effectLst/>
                        </a:rPr>
                        <a:t>(كي)  كقوله تعالى:( كيلا يكون دولة بين الأغنياء ) الأصل:  لكيلا .</a:t>
                      </a:r>
                      <a:endParaRPr lang="en-US" sz="900" dirty="0">
                        <a:effectLst/>
                      </a:endParaRPr>
                    </a:p>
                    <a:p>
                      <a:pPr marL="342900" marR="0" lvl="0" indent="-342900" algn="r" rtl="1">
                        <a:lnSpc>
                          <a:spcPct val="115000"/>
                        </a:lnSpc>
                        <a:spcBef>
                          <a:spcPts val="0"/>
                        </a:spcBef>
                        <a:spcAft>
                          <a:spcPts val="0"/>
                        </a:spcAft>
                        <a:buFont typeface="Times New Roman"/>
                        <a:buChar char="-"/>
                      </a:pPr>
                      <a:r>
                        <a:rPr lang="ar-SA" sz="1100" dirty="0">
                          <a:effectLst/>
                        </a:rPr>
                        <a:t>(أنّ)  كقوله تعالى: ( شهد الله انه لا اله إلا هو ) أي:  بأنه.</a:t>
                      </a:r>
                      <a:endParaRPr lang="en-US" sz="900" dirty="0">
                        <a:effectLst/>
                        <a:latin typeface="Times New Roman"/>
                        <a:ea typeface="SimSun"/>
                        <a:cs typeface="Traditional Arabic"/>
                      </a:endParaRPr>
                    </a:p>
                  </a:txBody>
                  <a:tcPr marL="52709" marR="52709" marT="0" marB="0"/>
                </a:tc>
              </a:tr>
            </a:tbl>
          </a:graphicData>
        </a:graphic>
      </p:graphicFrame>
    </p:spTree>
    <p:extLst>
      <p:ext uri="{BB962C8B-B14F-4D97-AF65-F5344CB8AC3E}">
        <p14:creationId xmlns:p14="http://schemas.microsoft.com/office/powerpoint/2010/main" val="19527389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43490" y="548680"/>
            <a:ext cx="7024744" cy="3744416"/>
          </a:xfrm>
        </p:spPr>
        <p:txBody>
          <a:bodyPr>
            <a:normAutofit/>
          </a:bodyPr>
          <a:lstStyle/>
          <a:p>
            <a:pPr algn="ctr"/>
            <a:r>
              <a:rPr lang="ar-IQ" sz="4800" dirty="0" smtClean="0"/>
              <a:t>المحاضرة الرابعة</a:t>
            </a:r>
            <a:r>
              <a:rPr lang="ar-IQ" sz="4800" dirty="0"/>
              <a:t/>
            </a:r>
            <a:br>
              <a:rPr lang="ar-IQ" sz="4800" dirty="0"/>
            </a:br>
            <a:r>
              <a:rPr lang="ar-IQ" sz="4800" dirty="0"/>
              <a:t>الأفعال التي تنصب مفعولين</a:t>
            </a:r>
            <a:br>
              <a:rPr lang="ar-IQ" sz="4800" dirty="0"/>
            </a:br>
            <a:endParaRPr lang="ar-IQ" sz="4800" dirty="0"/>
          </a:p>
        </p:txBody>
      </p:sp>
    </p:spTree>
    <p:extLst>
      <p:ext uri="{BB962C8B-B14F-4D97-AF65-F5344CB8AC3E}">
        <p14:creationId xmlns:p14="http://schemas.microsoft.com/office/powerpoint/2010/main" val="26300767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3369901212"/>
              </p:ext>
            </p:extLst>
          </p:nvPr>
        </p:nvGraphicFramePr>
        <p:xfrm>
          <a:off x="1731086" y="1593565"/>
          <a:ext cx="5681829" cy="4802124"/>
        </p:xfrm>
        <a:graphic>
          <a:graphicData uri="http://schemas.openxmlformats.org/drawingml/2006/table">
            <a:tbl>
              <a:tblPr rtl="1" firstRow="1" firstCol="1" lastRow="1" lastCol="1" bandRow="1" bandCol="1">
                <a:tableStyleId>{5C22544A-7EE6-4342-B048-85BDC9FD1C3A}</a:tableStyleId>
              </a:tblPr>
              <a:tblGrid>
                <a:gridCol w="341897"/>
                <a:gridCol w="5339932"/>
              </a:tblGrid>
              <a:tr h="262121">
                <a:tc gridSpan="2">
                  <a:txBody>
                    <a:bodyPr/>
                    <a:lstStyle/>
                    <a:p>
                      <a:pPr marL="0" marR="0" algn="ctr" rtl="1">
                        <a:lnSpc>
                          <a:spcPct val="115000"/>
                        </a:lnSpc>
                        <a:spcBef>
                          <a:spcPts val="0"/>
                        </a:spcBef>
                        <a:spcAft>
                          <a:spcPts val="0"/>
                        </a:spcAft>
                      </a:pPr>
                      <a:r>
                        <a:rPr lang="ar-SA" sz="1500">
                          <a:effectLst/>
                        </a:rPr>
                        <a:t>الأفعال التي تنصب مفعولين أصلهما المبتدأ والخبر ...</a:t>
                      </a:r>
                      <a:endParaRPr lang="en-US" sz="1200">
                        <a:effectLst/>
                        <a:latin typeface="Times New Roman"/>
                        <a:ea typeface="SimSun"/>
                        <a:cs typeface="Arial"/>
                      </a:endParaRPr>
                    </a:p>
                  </a:txBody>
                  <a:tcPr marL="68379" marR="68379" marT="0" marB="0"/>
                </a:tc>
                <a:tc hMerge="1">
                  <a:txBody>
                    <a:bodyPr/>
                    <a:lstStyle/>
                    <a:p>
                      <a:endParaRPr lang="en-US"/>
                    </a:p>
                  </a:txBody>
                  <a:tcPr/>
                </a:tc>
              </a:tr>
              <a:tr h="262121">
                <a:tc gridSpan="2">
                  <a:txBody>
                    <a:bodyPr/>
                    <a:lstStyle/>
                    <a:p>
                      <a:pPr marL="0" marR="0" algn="ctr" rtl="1">
                        <a:lnSpc>
                          <a:spcPct val="115000"/>
                        </a:lnSpc>
                        <a:spcBef>
                          <a:spcPts val="0"/>
                        </a:spcBef>
                        <a:spcAft>
                          <a:spcPts val="0"/>
                        </a:spcAft>
                      </a:pPr>
                      <a:r>
                        <a:rPr lang="ar-SA" sz="1500">
                          <a:effectLst/>
                        </a:rPr>
                        <a:t>وهي (ظن وأخواتها ) أو (أفعال القلوب) وهي من حيث جهة ثبوت الخبر أربعة أقسام :</a:t>
                      </a:r>
                      <a:endParaRPr lang="en-US" sz="1200">
                        <a:effectLst/>
                        <a:latin typeface="Times New Roman"/>
                        <a:ea typeface="SimSun"/>
                        <a:cs typeface="Arial"/>
                      </a:endParaRPr>
                    </a:p>
                  </a:txBody>
                  <a:tcPr marL="68379" marR="68379" marT="0" marB="0"/>
                </a:tc>
                <a:tc hMerge="1">
                  <a:txBody>
                    <a:bodyPr/>
                    <a:lstStyle/>
                    <a:p>
                      <a:endParaRPr lang="en-US"/>
                    </a:p>
                  </a:txBody>
                  <a:tcPr/>
                </a:tc>
              </a:tr>
              <a:tr h="262121">
                <a:tc>
                  <a:txBody>
                    <a:bodyPr/>
                    <a:lstStyle/>
                    <a:p>
                      <a:pPr marL="0" marR="0" algn="ctr" rtl="1">
                        <a:lnSpc>
                          <a:spcPct val="115000"/>
                        </a:lnSpc>
                        <a:spcBef>
                          <a:spcPts val="0"/>
                        </a:spcBef>
                        <a:spcAft>
                          <a:spcPts val="0"/>
                        </a:spcAft>
                      </a:pPr>
                      <a:r>
                        <a:rPr lang="ar-SA" sz="1500">
                          <a:effectLst/>
                        </a:rPr>
                        <a:t> </a:t>
                      </a:r>
                      <a:endParaRPr lang="en-US" sz="1200">
                        <a:effectLst/>
                        <a:latin typeface="Times New Roman"/>
                        <a:ea typeface="SimSun"/>
                        <a:cs typeface="Arial"/>
                      </a:endParaRPr>
                    </a:p>
                  </a:txBody>
                  <a:tcPr marL="68379" marR="68379" marT="0" marB="0"/>
                </a:tc>
                <a:tc>
                  <a:txBody>
                    <a:bodyPr/>
                    <a:lstStyle/>
                    <a:p>
                      <a:pPr marL="0" marR="0" algn="ctr" rtl="1">
                        <a:lnSpc>
                          <a:spcPct val="115000"/>
                        </a:lnSpc>
                        <a:spcBef>
                          <a:spcPts val="0"/>
                        </a:spcBef>
                        <a:spcAft>
                          <a:spcPts val="0"/>
                        </a:spcAft>
                      </a:pPr>
                      <a:r>
                        <a:rPr lang="ar-SA" sz="1500">
                          <a:effectLst/>
                        </a:rPr>
                        <a:t>1ـ الأفعال التي تفيد يقين الخبر وهي: </a:t>
                      </a:r>
                      <a:r>
                        <a:rPr lang="ar-SA" sz="1500" u="sng">
                          <a:effectLst/>
                        </a:rPr>
                        <a:t>( وجد ، ألفى ، َتَعلَّم</a:t>
                      </a:r>
                      <a:r>
                        <a:rPr lang="ar-SA" sz="1500">
                          <a:effectLst/>
                        </a:rPr>
                        <a:t> (التي بمعنى اعلم) </a:t>
                      </a:r>
                      <a:r>
                        <a:rPr lang="ar-SA" sz="1500" u="sng">
                          <a:effectLst/>
                        </a:rPr>
                        <a:t>درى )</a:t>
                      </a:r>
                      <a:r>
                        <a:rPr lang="ar-SA" sz="1500">
                          <a:effectLst/>
                        </a:rPr>
                        <a:t> .</a:t>
                      </a:r>
                      <a:endParaRPr lang="en-US" sz="1200">
                        <a:effectLst/>
                        <a:latin typeface="Times New Roman"/>
                        <a:ea typeface="SimSun"/>
                        <a:cs typeface="Arial"/>
                      </a:endParaRPr>
                    </a:p>
                  </a:txBody>
                  <a:tcPr marL="68379" marR="68379" marT="0" marB="0"/>
                </a:tc>
              </a:tr>
              <a:tr h="262121">
                <a:tc>
                  <a:txBody>
                    <a:bodyPr/>
                    <a:lstStyle/>
                    <a:p>
                      <a:pPr marL="0" marR="0" algn="ctr" rtl="1">
                        <a:lnSpc>
                          <a:spcPct val="115000"/>
                        </a:lnSpc>
                        <a:spcBef>
                          <a:spcPts val="0"/>
                        </a:spcBef>
                        <a:spcAft>
                          <a:spcPts val="0"/>
                        </a:spcAft>
                      </a:pPr>
                      <a:r>
                        <a:rPr lang="ar-SA" sz="1500">
                          <a:effectLst/>
                        </a:rPr>
                        <a:t> </a:t>
                      </a:r>
                      <a:endParaRPr lang="en-US" sz="1200">
                        <a:effectLst/>
                        <a:latin typeface="Times New Roman"/>
                        <a:ea typeface="SimSun"/>
                        <a:cs typeface="Arial"/>
                      </a:endParaRPr>
                    </a:p>
                  </a:txBody>
                  <a:tcPr marL="68379" marR="68379" marT="0" marB="0"/>
                </a:tc>
                <a:tc>
                  <a:txBody>
                    <a:bodyPr/>
                    <a:lstStyle/>
                    <a:p>
                      <a:pPr marL="0" marR="0" algn="ctr" rtl="1">
                        <a:lnSpc>
                          <a:spcPct val="115000"/>
                        </a:lnSpc>
                        <a:spcBef>
                          <a:spcPts val="0"/>
                        </a:spcBef>
                        <a:spcAft>
                          <a:spcPts val="0"/>
                        </a:spcAft>
                      </a:pPr>
                      <a:r>
                        <a:rPr lang="ar-SA" sz="1500">
                          <a:effectLst/>
                        </a:rPr>
                        <a:t>2ـ الأفعال التي تفيد رجحان الخبر ومنها (وجد )ومنه قول الله تعالى: (تجدوه عند الله هو خيرٌ).</a:t>
                      </a:r>
                      <a:endParaRPr lang="en-US" sz="1200">
                        <a:effectLst/>
                        <a:latin typeface="Times New Roman"/>
                        <a:ea typeface="SimSun"/>
                        <a:cs typeface="Arial"/>
                      </a:endParaRPr>
                    </a:p>
                  </a:txBody>
                  <a:tcPr marL="68379" marR="68379" marT="0" marB="0"/>
                </a:tc>
              </a:tr>
              <a:tr h="524243">
                <a:tc>
                  <a:txBody>
                    <a:bodyPr/>
                    <a:lstStyle/>
                    <a:p>
                      <a:pPr marL="0" marR="0" algn="ctr" rtl="1">
                        <a:lnSpc>
                          <a:spcPct val="115000"/>
                        </a:lnSpc>
                        <a:spcBef>
                          <a:spcPts val="0"/>
                        </a:spcBef>
                        <a:spcAft>
                          <a:spcPts val="0"/>
                        </a:spcAft>
                      </a:pPr>
                      <a:r>
                        <a:rPr lang="ar-SA" sz="1500">
                          <a:effectLst/>
                        </a:rPr>
                        <a:t> </a:t>
                      </a:r>
                      <a:endParaRPr lang="en-US" sz="1200">
                        <a:effectLst/>
                        <a:latin typeface="Times New Roman"/>
                        <a:ea typeface="SimSun"/>
                        <a:cs typeface="Arial"/>
                      </a:endParaRPr>
                    </a:p>
                  </a:txBody>
                  <a:tcPr marL="68379" marR="68379" marT="0" marB="0"/>
                </a:tc>
                <a:tc>
                  <a:txBody>
                    <a:bodyPr/>
                    <a:lstStyle/>
                    <a:p>
                      <a:pPr marL="0" marR="0" algn="ctr" rtl="1">
                        <a:lnSpc>
                          <a:spcPct val="115000"/>
                        </a:lnSpc>
                        <a:spcBef>
                          <a:spcPts val="0"/>
                        </a:spcBef>
                        <a:spcAft>
                          <a:spcPts val="0"/>
                        </a:spcAft>
                      </a:pPr>
                      <a:r>
                        <a:rPr lang="ar-SA" sz="1500">
                          <a:effectLst/>
                        </a:rPr>
                        <a:t>3ـ الأفعال التي تفيد اليقين والرجحان واليقين أغلب ومنها (ألفى)</a:t>
                      </a:r>
                      <a:endParaRPr lang="en-US" sz="1200">
                        <a:effectLst/>
                      </a:endParaRPr>
                    </a:p>
                    <a:p>
                      <a:pPr marL="0" marR="0" algn="ctr" rtl="1">
                        <a:lnSpc>
                          <a:spcPct val="115000"/>
                        </a:lnSpc>
                        <a:spcBef>
                          <a:spcPts val="0"/>
                        </a:spcBef>
                        <a:spcAft>
                          <a:spcPts val="0"/>
                        </a:spcAft>
                      </a:pPr>
                      <a:r>
                        <a:rPr lang="ar-SA" sz="1500">
                          <a:effectLst/>
                        </a:rPr>
                        <a:t>ومن قول الله تعالى: (إنهم ألفوا آباءهم ضالين) . ألفيت زيداً كريماً ..</a:t>
                      </a:r>
                      <a:endParaRPr lang="en-US" sz="1200">
                        <a:effectLst/>
                        <a:latin typeface="Times New Roman"/>
                        <a:ea typeface="SimSun"/>
                        <a:cs typeface="Arial"/>
                      </a:endParaRPr>
                    </a:p>
                  </a:txBody>
                  <a:tcPr marL="68379" marR="68379" marT="0" marB="0"/>
                </a:tc>
              </a:tr>
              <a:tr h="262121">
                <a:tc>
                  <a:txBody>
                    <a:bodyPr/>
                    <a:lstStyle/>
                    <a:p>
                      <a:pPr marL="0" marR="0" algn="ctr" rtl="1">
                        <a:lnSpc>
                          <a:spcPct val="115000"/>
                        </a:lnSpc>
                        <a:spcBef>
                          <a:spcPts val="0"/>
                        </a:spcBef>
                        <a:spcAft>
                          <a:spcPts val="0"/>
                        </a:spcAft>
                      </a:pPr>
                      <a:r>
                        <a:rPr lang="ar-SA" sz="1500">
                          <a:effectLst/>
                        </a:rPr>
                        <a:t> </a:t>
                      </a:r>
                      <a:endParaRPr lang="en-US" sz="1200">
                        <a:effectLst/>
                        <a:latin typeface="Times New Roman"/>
                        <a:ea typeface="SimSun"/>
                        <a:cs typeface="Arial"/>
                      </a:endParaRPr>
                    </a:p>
                  </a:txBody>
                  <a:tcPr marL="68379" marR="68379" marT="0" marB="0"/>
                </a:tc>
                <a:tc>
                  <a:txBody>
                    <a:bodyPr/>
                    <a:lstStyle/>
                    <a:p>
                      <a:pPr marL="0" marR="0" algn="ctr" rtl="1">
                        <a:lnSpc>
                          <a:spcPct val="115000"/>
                        </a:lnSpc>
                        <a:spcBef>
                          <a:spcPts val="0"/>
                        </a:spcBef>
                        <a:spcAft>
                          <a:spcPts val="0"/>
                        </a:spcAft>
                      </a:pPr>
                      <a:r>
                        <a:rPr lang="ar-SA" sz="1500">
                          <a:effectLst/>
                        </a:rPr>
                        <a:t>4ـ الأفعال التي تفيد اليقين والرجحان والرجحان أغلب(تعلَّم) ومنه قول الشاعر:</a:t>
                      </a:r>
                      <a:endParaRPr lang="en-US" sz="1200">
                        <a:effectLst/>
                        <a:latin typeface="Times New Roman"/>
                        <a:ea typeface="SimSun"/>
                        <a:cs typeface="Arial"/>
                      </a:endParaRPr>
                    </a:p>
                  </a:txBody>
                  <a:tcPr marL="68379" marR="68379" marT="0" marB="0"/>
                </a:tc>
              </a:tr>
              <a:tr h="1450405">
                <a:tc gridSpan="2">
                  <a:txBody>
                    <a:bodyPr/>
                    <a:lstStyle/>
                    <a:p>
                      <a:pPr marL="0" marR="0" algn="ctr" rtl="1">
                        <a:lnSpc>
                          <a:spcPct val="115000"/>
                        </a:lnSpc>
                        <a:spcBef>
                          <a:spcPts val="0"/>
                        </a:spcBef>
                        <a:spcAft>
                          <a:spcPts val="0"/>
                        </a:spcAft>
                      </a:pPr>
                      <a:r>
                        <a:rPr lang="ar-SA" sz="1200">
                          <a:effectLst/>
                        </a:rPr>
                        <a:t>شاهد نحوي رقم (19):</a:t>
                      </a:r>
                      <a:endParaRPr lang="en-US" sz="1200">
                        <a:effectLst/>
                      </a:endParaRPr>
                    </a:p>
                    <a:p>
                      <a:pPr marL="228600" marR="0" algn="ctr" rtl="1">
                        <a:lnSpc>
                          <a:spcPct val="115000"/>
                        </a:lnSpc>
                        <a:spcBef>
                          <a:spcPts val="0"/>
                        </a:spcBef>
                        <a:spcAft>
                          <a:spcPts val="0"/>
                        </a:spcAft>
                      </a:pPr>
                      <a:r>
                        <a:rPr lang="ar-SA" sz="1500">
                          <a:effectLst/>
                        </a:rPr>
                        <a:t>قال الشاعر: </a:t>
                      </a:r>
                      <a:r>
                        <a:rPr lang="ar-SA" sz="1500" u="sng">
                          <a:effectLst/>
                        </a:rPr>
                        <a:t>  </a:t>
                      </a:r>
                      <a:r>
                        <a:rPr lang="ar-SA" sz="1100" u="sng">
                          <a:effectLst/>
                        </a:rPr>
                        <a:t>تعلَّم شفاء</a:t>
                      </a:r>
                      <a:r>
                        <a:rPr lang="ar-SA" sz="1100">
                          <a:effectLst/>
                        </a:rPr>
                        <a:t> النفس </a:t>
                      </a:r>
                      <a:r>
                        <a:rPr lang="ar-SA" sz="1100" u="sng">
                          <a:effectLst/>
                        </a:rPr>
                        <a:t>قهرَ</a:t>
                      </a:r>
                      <a:r>
                        <a:rPr lang="ar-SA" sz="1100">
                          <a:effectLst/>
                        </a:rPr>
                        <a:t> عدوها      ::       وبالغ بلطفٍ في التحيل والمكرِ</a:t>
                      </a:r>
                      <a:endParaRPr lang="en-US" sz="1100">
                        <a:effectLst/>
                      </a:endParaRPr>
                    </a:p>
                    <a:p>
                      <a:pPr marL="0" marR="0" algn="ctr" rtl="1">
                        <a:lnSpc>
                          <a:spcPct val="115000"/>
                        </a:lnSpc>
                        <a:spcBef>
                          <a:spcPts val="0"/>
                        </a:spcBef>
                        <a:spcAft>
                          <a:spcPts val="0"/>
                        </a:spcAft>
                      </a:pPr>
                      <a:r>
                        <a:rPr lang="ar-SA" sz="1400">
                          <a:effectLst/>
                        </a:rPr>
                        <a:t>الشاهــد هنا:  تعلم شفاء ..... قهرَ .</a:t>
                      </a:r>
                      <a:endParaRPr lang="en-US" sz="1200">
                        <a:effectLst/>
                      </a:endParaRPr>
                    </a:p>
                    <a:p>
                      <a:pPr marL="0" marR="0" algn="ctr" rtl="1">
                        <a:lnSpc>
                          <a:spcPct val="115000"/>
                        </a:lnSpc>
                        <a:spcBef>
                          <a:spcPts val="0"/>
                        </a:spcBef>
                        <a:spcAft>
                          <a:spcPts val="0"/>
                        </a:spcAft>
                      </a:pPr>
                      <a:r>
                        <a:rPr lang="ar-SA" sz="1400">
                          <a:effectLst/>
                        </a:rPr>
                        <a:t>وجه الاستشهاد:  حيث جاءت تعلَّم بمعنى اعلم ونصبت مفعولين.</a:t>
                      </a:r>
                      <a:endParaRPr lang="en-US" sz="1200">
                        <a:effectLst/>
                      </a:endParaRPr>
                    </a:p>
                    <a:p>
                      <a:pPr marL="0" marR="0" algn="ctr" rtl="1">
                        <a:lnSpc>
                          <a:spcPct val="115000"/>
                        </a:lnSpc>
                        <a:spcBef>
                          <a:spcPts val="0"/>
                        </a:spcBef>
                        <a:spcAft>
                          <a:spcPts val="0"/>
                        </a:spcAft>
                      </a:pPr>
                      <a:r>
                        <a:rPr lang="ar-SA" sz="1400">
                          <a:effectLst/>
                        </a:rPr>
                        <a:t>الإعــراب:  تعلم : فعل أمر قلبي  بمعنى اعلم . وفاعله ضمير مستتر تقديره أنت . شفاء: مفعول به أول . قهر: مفعول به ثان .</a:t>
                      </a:r>
                      <a:endParaRPr lang="en-US" sz="1200">
                        <a:effectLst/>
                        <a:latin typeface="Times New Roman"/>
                        <a:ea typeface="SimSun"/>
                        <a:cs typeface="Arial"/>
                      </a:endParaRPr>
                    </a:p>
                  </a:txBody>
                  <a:tcPr marL="68379" marR="68379" marT="0" marB="0"/>
                </a:tc>
                <a:tc hMerge="1">
                  <a:txBody>
                    <a:bodyPr/>
                    <a:lstStyle/>
                    <a:p>
                      <a:endParaRPr lang="en-US"/>
                    </a:p>
                  </a:txBody>
                  <a:tcPr/>
                </a:tc>
              </a:tr>
              <a:tr h="1240708">
                <a:tc gridSpan="2">
                  <a:txBody>
                    <a:bodyPr/>
                    <a:lstStyle/>
                    <a:p>
                      <a:pPr marL="0" marR="0" algn="ctr" rtl="1">
                        <a:lnSpc>
                          <a:spcPct val="115000"/>
                        </a:lnSpc>
                        <a:spcBef>
                          <a:spcPts val="0"/>
                        </a:spcBef>
                        <a:spcAft>
                          <a:spcPts val="0"/>
                        </a:spcAft>
                      </a:pPr>
                      <a:r>
                        <a:rPr lang="ar-SA" sz="1200" dirty="0">
                          <a:effectLst/>
                        </a:rPr>
                        <a:t>شاهد نحوي رقم (20):</a:t>
                      </a:r>
                      <a:endParaRPr lang="en-US" sz="1200" dirty="0">
                        <a:effectLst/>
                      </a:endParaRPr>
                    </a:p>
                    <a:p>
                      <a:pPr marL="228600" marR="0" algn="ctr" rtl="1">
                        <a:lnSpc>
                          <a:spcPct val="115000"/>
                        </a:lnSpc>
                        <a:spcBef>
                          <a:spcPts val="0"/>
                        </a:spcBef>
                        <a:spcAft>
                          <a:spcPts val="0"/>
                        </a:spcAft>
                      </a:pPr>
                      <a:r>
                        <a:rPr lang="ar-SA" sz="1100" dirty="0">
                          <a:effectLst/>
                        </a:rPr>
                        <a:t>قال الشاعر:   فقلت </a:t>
                      </a:r>
                      <a:r>
                        <a:rPr lang="ar-SA" sz="1100" u="sng" dirty="0">
                          <a:effectLst/>
                        </a:rPr>
                        <a:t>تَعَلَّم أنَّ للصيدِ غِرَّةً</a:t>
                      </a:r>
                      <a:r>
                        <a:rPr lang="ar-SA" sz="1100" dirty="0">
                          <a:effectLst/>
                        </a:rPr>
                        <a:t>         وإلاَّ تضيعها فإنك قاتله</a:t>
                      </a:r>
                      <a:endParaRPr lang="en-US" sz="1100" dirty="0">
                        <a:effectLst/>
                      </a:endParaRPr>
                    </a:p>
                    <a:p>
                      <a:pPr marL="845820" marR="0" indent="-845820" algn="ctr" rtl="1">
                        <a:lnSpc>
                          <a:spcPct val="115000"/>
                        </a:lnSpc>
                        <a:spcBef>
                          <a:spcPts val="0"/>
                        </a:spcBef>
                        <a:spcAft>
                          <a:spcPts val="0"/>
                        </a:spcAft>
                      </a:pPr>
                      <a:r>
                        <a:rPr lang="ar-SA" sz="1600" dirty="0">
                          <a:effectLst/>
                        </a:rPr>
                        <a:t>الشاهــد هنا:  تعلم أنَّ للصيد غِرة</a:t>
                      </a:r>
                      <a:endParaRPr lang="en-US" sz="1200" dirty="0">
                        <a:effectLst/>
                      </a:endParaRPr>
                    </a:p>
                    <a:p>
                      <a:pPr marL="845820" marR="0" indent="-845820" algn="ctr" rtl="1">
                        <a:lnSpc>
                          <a:spcPct val="115000"/>
                        </a:lnSpc>
                        <a:spcBef>
                          <a:spcPts val="0"/>
                        </a:spcBef>
                        <a:spcAft>
                          <a:spcPts val="0"/>
                        </a:spcAft>
                      </a:pPr>
                      <a:r>
                        <a:rPr lang="ar-SA" sz="1600" dirty="0">
                          <a:effectLst/>
                        </a:rPr>
                        <a:t>وجه الاستشهاد:  حيث جاء بتعلم بمعنى اعلم  وتعدت إلى مفعولين بواسطة أنَّ المؤكدة المفتوحة وصلتها .( أن وما دخلت عليه سدت مسد المفعولين ).</a:t>
                      </a:r>
                      <a:endParaRPr lang="en-US" sz="1200" dirty="0">
                        <a:effectLst/>
                        <a:latin typeface="Times New Roman"/>
                        <a:ea typeface="SimSun"/>
                        <a:cs typeface="Arial"/>
                      </a:endParaRPr>
                    </a:p>
                  </a:txBody>
                  <a:tcPr marL="68379" marR="68379" marT="0" marB="0"/>
                </a:tc>
                <a:tc hMerge="1">
                  <a:txBody>
                    <a:bodyPr/>
                    <a:lstStyle/>
                    <a:p>
                      <a:endParaRPr lang="en-US"/>
                    </a:p>
                  </a:txBody>
                  <a:tcPr/>
                </a:tc>
              </a:tr>
            </a:tbl>
          </a:graphicData>
        </a:graphic>
      </p:graphicFrame>
      <p:sp>
        <p:nvSpPr>
          <p:cNvPr id="3" name="Rectangle 1"/>
          <p:cNvSpPr>
            <a:spLocks noChangeArrowheads="1"/>
          </p:cNvSpPr>
          <p:nvPr/>
        </p:nvSpPr>
        <p:spPr bwMode="auto">
          <a:xfrm>
            <a:off x="1730375" y="15938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228528" bIns="0" numCol="1" anchor="ctr" anchorCtr="0" compatLnSpc="1">
            <a:prstTxWarp prst="textNoShape">
              <a:avLst/>
            </a:prstTxWarp>
            <a:spAutoFit/>
          </a:bodyPr>
          <a:lstStyle/>
          <a:p>
            <a:pPr algn="l" fontAlgn="base">
              <a:spcBef>
                <a:spcPct val="0"/>
              </a:spcBef>
              <a:spcAft>
                <a:spcPct val="0"/>
              </a:spcAft>
              <a:tabLst>
                <a:tab pos="579438" algn="l"/>
              </a:tabLst>
            </a:pPr>
            <a:r>
              <a:rPr lang="ar-SA" altLang="zh-CN" sz="1400" smtClean="0">
                <a:solidFill>
                  <a:prstClr val="black"/>
                </a:solidFill>
                <a:latin typeface="Times New Roman" pitchFamily="18" charset="0"/>
                <a:cs typeface="PT Bold Dusky" pitchFamily="2" charset="-78"/>
              </a:rPr>
              <a:t>ظن وأخواتها  (أفعال القلوب)</a:t>
            </a:r>
            <a:endParaRPr lang="en-US" altLang="zh-CN" sz="800" smtClean="0">
              <a:solidFill>
                <a:prstClr val="black"/>
              </a:solidFill>
              <a:latin typeface="Arial" pitchFamily="34" charset="0"/>
              <a:cs typeface="Arial" pitchFamily="34" charset="0"/>
            </a:endParaRPr>
          </a:p>
          <a:p>
            <a:pPr algn="l" eaLnBrk="0" fontAlgn="base" hangingPunct="0">
              <a:spcBef>
                <a:spcPct val="0"/>
              </a:spcBef>
              <a:spcAft>
                <a:spcPct val="0"/>
              </a:spcAft>
              <a:tabLst>
                <a:tab pos="579438" algn="l"/>
              </a:tabLst>
            </a:pPr>
            <a:r>
              <a:rPr lang="ar-SA" altLang="zh-CN" sz="1400" smtClean="0">
                <a:solidFill>
                  <a:prstClr val="black"/>
                </a:solidFill>
                <a:latin typeface="Times New Roman" pitchFamily="18" charset="0"/>
                <a:cs typeface="PT Bold Dusky" pitchFamily="2" charset="-78"/>
              </a:rPr>
              <a:t>	</a:t>
            </a:r>
            <a:endParaRPr lang="en-US" altLang="zh-CN" sz="800" smtClean="0">
              <a:solidFill>
                <a:prstClr val="black"/>
              </a:solidFill>
              <a:latin typeface="Arial" pitchFamily="34" charset="0"/>
              <a:cs typeface="Arial" pitchFamily="34" charset="0"/>
            </a:endParaRPr>
          </a:p>
          <a:p>
            <a:pPr algn="l" rtl="0" eaLnBrk="0" fontAlgn="base" hangingPunct="0">
              <a:spcBef>
                <a:spcPct val="0"/>
              </a:spcBef>
              <a:spcAft>
                <a:spcPct val="0"/>
              </a:spcAft>
              <a:tabLst>
                <a:tab pos="579438" algn="l"/>
              </a:tabLst>
            </a:pPr>
            <a:endParaRPr lang="en-US" altLang="zh-CN" smtClean="0">
              <a:solidFill>
                <a:prstClr val="black"/>
              </a:solidFill>
              <a:latin typeface="Arial" pitchFamily="34" charset="0"/>
              <a:cs typeface="Arial" pitchFamily="34" charset="0"/>
            </a:endParaRPr>
          </a:p>
        </p:txBody>
      </p:sp>
      <p:graphicFrame>
        <p:nvGraphicFramePr>
          <p:cNvPr id="4" name="جدول 3"/>
          <p:cNvGraphicFramePr>
            <a:graphicFrameLocks noGrp="1"/>
          </p:cNvGraphicFramePr>
          <p:nvPr>
            <p:extLst>
              <p:ext uri="{D42A27DB-BD31-4B8C-83A1-F6EECF244321}">
                <p14:modId xmlns:p14="http://schemas.microsoft.com/office/powerpoint/2010/main" val="1534294324"/>
              </p:ext>
            </p:extLst>
          </p:nvPr>
        </p:nvGraphicFramePr>
        <p:xfrm>
          <a:off x="125288" y="489250"/>
          <a:ext cx="8911208" cy="6252119"/>
        </p:xfrm>
        <a:graphic>
          <a:graphicData uri="http://schemas.openxmlformats.org/drawingml/2006/table">
            <a:tbl>
              <a:tblPr rtl="1" firstRow="1" firstCol="1" lastRow="1" lastCol="1" bandRow="1" bandCol="1">
                <a:tableStyleId>{5C22544A-7EE6-4342-B048-85BDC9FD1C3A}</a:tableStyleId>
              </a:tblPr>
              <a:tblGrid>
                <a:gridCol w="418067"/>
                <a:gridCol w="8493141"/>
              </a:tblGrid>
              <a:tr h="343690">
                <a:tc gridSpan="2">
                  <a:txBody>
                    <a:bodyPr/>
                    <a:lstStyle/>
                    <a:p>
                      <a:pPr marL="0" marR="0" algn="ctr" rtl="1">
                        <a:lnSpc>
                          <a:spcPct val="115000"/>
                        </a:lnSpc>
                        <a:spcBef>
                          <a:spcPts val="0"/>
                        </a:spcBef>
                        <a:spcAft>
                          <a:spcPts val="0"/>
                        </a:spcAft>
                      </a:pPr>
                      <a:r>
                        <a:rPr lang="ar-SA" sz="1500" dirty="0">
                          <a:effectLst/>
                        </a:rPr>
                        <a:t>الأفعال التي تنصب مفعولين أصلهما المبتدأ والخبر ...</a:t>
                      </a:r>
                      <a:endParaRPr lang="en-US" sz="1200" dirty="0">
                        <a:effectLst/>
                        <a:latin typeface="Times New Roman"/>
                        <a:ea typeface="SimSun"/>
                        <a:cs typeface="Arial"/>
                      </a:endParaRPr>
                    </a:p>
                  </a:txBody>
                  <a:tcPr marL="68379" marR="68379" marT="0" marB="0"/>
                </a:tc>
                <a:tc hMerge="1">
                  <a:txBody>
                    <a:bodyPr/>
                    <a:lstStyle/>
                    <a:p>
                      <a:endParaRPr lang="en-US"/>
                    </a:p>
                  </a:txBody>
                  <a:tcPr/>
                </a:tc>
              </a:tr>
              <a:tr h="343690">
                <a:tc gridSpan="2">
                  <a:txBody>
                    <a:bodyPr/>
                    <a:lstStyle/>
                    <a:p>
                      <a:pPr marL="0" marR="0" algn="ctr" rtl="1">
                        <a:lnSpc>
                          <a:spcPct val="115000"/>
                        </a:lnSpc>
                        <a:spcBef>
                          <a:spcPts val="0"/>
                        </a:spcBef>
                        <a:spcAft>
                          <a:spcPts val="0"/>
                        </a:spcAft>
                      </a:pPr>
                      <a:r>
                        <a:rPr lang="ar-SA" sz="1500">
                          <a:effectLst/>
                        </a:rPr>
                        <a:t>وهي (ظن وأخواتها ) أو (أفعال القلوب) وهي من حيث جهة ثبوت الخبر أربعة أقسام :</a:t>
                      </a:r>
                      <a:endParaRPr lang="en-US" sz="1200">
                        <a:effectLst/>
                        <a:latin typeface="Times New Roman"/>
                        <a:ea typeface="SimSun"/>
                        <a:cs typeface="Arial"/>
                      </a:endParaRPr>
                    </a:p>
                  </a:txBody>
                  <a:tcPr marL="68379" marR="68379" marT="0" marB="0"/>
                </a:tc>
                <a:tc hMerge="1">
                  <a:txBody>
                    <a:bodyPr/>
                    <a:lstStyle/>
                    <a:p>
                      <a:endParaRPr lang="en-US"/>
                    </a:p>
                  </a:txBody>
                  <a:tcPr/>
                </a:tc>
              </a:tr>
              <a:tr h="343690">
                <a:tc>
                  <a:txBody>
                    <a:bodyPr/>
                    <a:lstStyle/>
                    <a:p>
                      <a:pPr marL="0" marR="0" algn="ctr" rtl="1">
                        <a:lnSpc>
                          <a:spcPct val="115000"/>
                        </a:lnSpc>
                        <a:spcBef>
                          <a:spcPts val="0"/>
                        </a:spcBef>
                        <a:spcAft>
                          <a:spcPts val="0"/>
                        </a:spcAft>
                      </a:pPr>
                      <a:r>
                        <a:rPr lang="ar-SA" sz="1500">
                          <a:effectLst/>
                        </a:rPr>
                        <a:t> </a:t>
                      </a:r>
                      <a:endParaRPr lang="en-US" sz="1200">
                        <a:effectLst/>
                        <a:latin typeface="Times New Roman"/>
                        <a:ea typeface="SimSun"/>
                        <a:cs typeface="Arial"/>
                      </a:endParaRPr>
                    </a:p>
                  </a:txBody>
                  <a:tcPr marL="68379" marR="68379" marT="0" marB="0"/>
                </a:tc>
                <a:tc>
                  <a:txBody>
                    <a:bodyPr/>
                    <a:lstStyle/>
                    <a:p>
                      <a:pPr marL="0" marR="0" algn="ctr" rtl="1">
                        <a:lnSpc>
                          <a:spcPct val="115000"/>
                        </a:lnSpc>
                        <a:spcBef>
                          <a:spcPts val="0"/>
                        </a:spcBef>
                        <a:spcAft>
                          <a:spcPts val="0"/>
                        </a:spcAft>
                      </a:pPr>
                      <a:r>
                        <a:rPr lang="ar-SA" sz="1500">
                          <a:effectLst/>
                        </a:rPr>
                        <a:t>1ـ الأفعال التي تفيد يقين الخبر وهي: </a:t>
                      </a:r>
                      <a:r>
                        <a:rPr lang="ar-SA" sz="1500" u="sng">
                          <a:effectLst/>
                        </a:rPr>
                        <a:t>( وجد ، ألفى ، َتَعلَّم</a:t>
                      </a:r>
                      <a:r>
                        <a:rPr lang="ar-SA" sz="1500">
                          <a:effectLst/>
                        </a:rPr>
                        <a:t> (التي بمعنى اعلم) </a:t>
                      </a:r>
                      <a:r>
                        <a:rPr lang="ar-SA" sz="1500" u="sng">
                          <a:effectLst/>
                        </a:rPr>
                        <a:t>درى )</a:t>
                      </a:r>
                      <a:r>
                        <a:rPr lang="ar-SA" sz="1500">
                          <a:effectLst/>
                        </a:rPr>
                        <a:t> .</a:t>
                      </a:r>
                      <a:endParaRPr lang="en-US" sz="1200">
                        <a:effectLst/>
                        <a:latin typeface="Times New Roman"/>
                        <a:ea typeface="SimSun"/>
                        <a:cs typeface="Arial"/>
                      </a:endParaRPr>
                    </a:p>
                  </a:txBody>
                  <a:tcPr marL="68379" marR="68379" marT="0" marB="0"/>
                </a:tc>
              </a:tr>
              <a:tr h="661421">
                <a:tc>
                  <a:txBody>
                    <a:bodyPr/>
                    <a:lstStyle/>
                    <a:p>
                      <a:pPr marL="0" marR="0" algn="ctr" rtl="1">
                        <a:lnSpc>
                          <a:spcPct val="115000"/>
                        </a:lnSpc>
                        <a:spcBef>
                          <a:spcPts val="0"/>
                        </a:spcBef>
                        <a:spcAft>
                          <a:spcPts val="0"/>
                        </a:spcAft>
                      </a:pPr>
                      <a:r>
                        <a:rPr lang="ar-SA" sz="1500">
                          <a:effectLst/>
                        </a:rPr>
                        <a:t> </a:t>
                      </a:r>
                      <a:endParaRPr lang="en-US" sz="1200">
                        <a:effectLst/>
                        <a:latin typeface="Times New Roman"/>
                        <a:ea typeface="SimSun"/>
                        <a:cs typeface="Arial"/>
                      </a:endParaRPr>
                    </a:p>
                  </a:txBody>
                  <a:tcPr marL="68379" marR="68379" marT="0" marB="0"/>
                </a:tc>
                <a:tc>
                  <a:txBody>
                    <a:bodyPr/>
                    <a:lstStyle/>
                    <a:p>
                      <a:pPr marL="0" marR="0" algn="ctr" rtl="1">
                        <a:lnSpc>
                          <a:spcPct val="115000"/>
                        </a:lnSpc>
                        <a:spcBef>
                          <a:spcPts val="0"/>
                        </a:spcBef>
                        <a:spcAft>
                          <a:spcPts val="0"/>
                        </a:spcAft>
                      </a:pPr>
                      <a:r>
                        <a:rPr lang="ar-SA" sz="1500">
                          <a:effectLst/>
                        </a:rPr>
                        <a:t>2ـ الأفعال التي تفيد رجحان الخبر ومنها (وجد )ومنه قول الله تعالى: (تجدوه عند الله هو خيرٌ).</a:t>
                      </a:r>
                      <a:endParaRPr lang="en-US" sz="1200">
                        <a:effectLst/>
                        <a:latin typeface="Times New Roman"/>
                        <a:ea typeface="SimSun"/>
                        <a:cs typeface="Arial"/>
                      </a:endParaRPr>
                    </a:p>
                  </a:txBody>
                  <a:tcPr marL="68379" marR="68379" marT="0" marB="0"/>
                </a:tc>
              </a:tr>
              <a:tr h="687382">
                <a:tc>
                  <a:txBody>
                    <a:bodyPr/>
                    <a:lstStyle/>
                    <a:p>
                      <a:pPr marL="0" marR="0" algn="ctr" rtl="1">
                        <a:lnSpc>
                          <a:spcPct val="115000"/>
                        </a:lnSpc>
                        <a:spcBef>
                          <a:spcPts val="0"/>
                        </a:spcBef>
                        <a:spcAft>
                          <a:spcPts val="0"/>
                        </a:spcAft>
                      </a:pPr>
                      <a:r>
                        <a:rPr lang="ar-SA" sz="1500">
                          <a:effectLst/>
                        </a:rPr>
                        <a:t> </a:t>
                      </a:r>
                      <a:endParaRPr lang="en-US" sz="1200">
                        <a:effectLst/>
                        <a:latin typeface="Times New Roman"/>
                        <a:ea typeface="SimSun"/>
                        <a:cs typeface="Arial"/>
                      </a:endParaRPr>
                    </a:p>
                  </a:txBody>
                  <a:tcPr marL="68379" marR="68379" marT="0" marB="0"/>
                </a:tc>
                <a:tc>
                  <a:txBody>
                    <a:bodyPr/>
                    <a:lstStyle/>
                    <a:p>
                      <a:pPr marL="0" marR="0" algn="ctr" rtl="1">
                        <a:lnSpc>
                          <a:spcPct val="115000"/>
                        </a:lnSpc>
                        <a:spcBef>
                          <a:spcPts val="0"/>
                        </a:spcBef>
                        <a:spcAft>
                          <a:spcPts val="0"/>
                        </a:spcAft>
                      </a:pPr>
                      <a:r>
                        <a:rPr lang="ar-SA" sz="1500">
                          <a:effectLst/>
                        </a:rPr>
                        <a:t>3ـ الأفعال التي تفيد اليقين والرجحان واليقين أغلب ومنها (ألفى)</a:t>
                      </a:r>
                      <a:endParaRPr lang="en-US" sz="1200">
                        <a:effectLst/>
                      </a:endParaRPr>
                    </a:p>
                    <a:p>
                      <a:pPr marL="0" marR="0" algn="ctr" rtl="1">
                        <a:lnSpc>
                          <a:spcPct val="115000"/>
                        </a:lnSpc>
                        <a:spcBef>
                          <a:spcPts val="0"/>
                        </a:spcBef>
                        <a:spcAft>
                          <a:spcPts val="0"/>
                        </a:spcAft>
                      </a:pPr>
                      <a:r>
                        <a:rPr lang="ar-SA" sz="1500">
                          <a:effectLst/>
                        </a:rPr>
                        <a:t>ومن قول الله تعالى: (إنهم ألفوا آباءهم ضالين) . ألفيت زيداً كريماً ..</a:t>
                      </a:r>
                      <a:endParaRPr lang="en-US" sz="1200">
                        <a:effectLst/>
                        <a:latin typeface="Times New Roman"/>
                        <a:ea typeface="SimSun"/>
                        <a:cs typeface="Arial"/>
                      </a:endParaRPr>
                    </a:p>
                  </a:txBody>
                  <a:tcPr marL="68379" marR="68379" marT="0" marB="0"/>
                </a:tc>
              </a:tr>
              <a:tr h="343690">
                <a:tc>
                  <a:txBody>
                    <a:bodyPr/>
                    <a:lstStyle/>
                    <a:p>
                      <a:pPr marL="0" marR="0" algn="ctr" rtl="1">
                        <a:lnSpc>
                          <a:spcPct val="115000"/>
                        </a:lnSpc>
                        <a:spcBef>
                          <a:spcPts val="0"/>
                        </a:spcBef>
                        <a:spcAft>
                          <a:spcPts val="0"/>
                        </a:spcAft>
                      </a:pPr>
                      <a:r>
                        <a:rPr lang="ar-SA" sz="1500">
                          <a:effectLst/>
                        </a:rPr>
                        <a:t> </a:t>
                      </a:r>
                      <a:endParaRPr lang="en-US" sz="1200">
                        <a:effectLst/>
                        <a:latin typeface="Times New Roman"/>
                        <a:ea typeface="SimSun"/>
                        <a:cs typeface="Arial"/>
                      </a:endParaRPr>
                    </a:p>
                  </a:txBody>
                  <a:tcPr marL="68379" marR="68379" marT="0" marB="0"/>
                </a:tc>
                <a:tc>
                  <a:txBody>
                    <a:bodyPr/>
                    <a:lstStyle/>
                    <a:p>
                      <a:pPr marL="0" marR="0" algn="ctr" rtl="1">
                        <a:lnSpc>
                          <a:spcPct val="115000"/>
                        </a:lnSpc>
                        <a:spcBef>
                          <a:spcPts val="0"/>
                        </a:spcBef>
                        <a:spcAft>
                          <a:spcPts val="0"/>
                        </a:spcAft>
                      </a:pPr>
                      <a:r>
                        <a:rPr lang="ar-SA" sz="1500">
                          <a:effectLst/>
                        </a:rPr>
                        <a:t>4ـ الأفعال التي تفيد اليقين والرجحان والرجحان أغلب(تعلَّم) ومنه قول الشاعر:</a:t>
                      </a:r>
                      <a:endParaRPr lang="en-US" sz="1200">
                        <a:effectLst/>
                        <a:latin typeface="Times New Roman"/>
                        <a:ea typeface="SimSun"/>
                        <a:cs typeface="Arial"/>
                      </a:endParaRPr>
                    </a:p>
                  </a:txBody>
                  <a:tcPr marL="68379" marR="68379" marT="0" marB="0"/>
                </a:tc>
              </a:tr>
              <a:tr h="1901754">
                <a:tc gridSpan="2">
                  <a:txBody>
                    <a:bodyPr/>
                    <a:lstStyle/>
                    <a:p>
                      <a:pPr marL="0" marR="0" algn="ctr" rtl="1">
                        <a:lnSpc>
                          <a:spcPct val="115000"/>
                        </a:lnSpc>
                        <a:spcBef>
                          <a:spcPts val="0"/>
                        </a:spcBef>
                        <a:spcAft>
                          <a:spcPts val="0"/>
                        </a:spcAft>
                      </a:pPr>
                      <a:r>
                        <a:rPr lang="ar-SA" sz="1200">
                          <a:effectLst/>
                        </a:rPr>
                        <a:t>شاهد نحوي رقم (19):</a:t>
                      </a:r>
                      <a:endParaRPr lang="en-US" sz="1200">
                        <a:effectLst/>
                      </a:endParaRPr>
                    </a:p>
                    <a:p>
                      <a:pPr marL="228600" marR="0" algn="ctr" rtl="1">
                        <a:lnSpc>
                          <a:spcPct val="115000"/>
                        </a:lnSpc>
                        <a:spcBef>
                          <a:spcPts val="0"/>
                        </a:spcBef>
                        <a:spcAft>
                          <a:spcPts val="0"/>
                        </a:spcAft>
                      </a:pPr>
                      <a:r>
                        <a:rPr lang="ar-SA" sz="1500">
                          <a:effectLst/>
                        </a:rPr>
                        <a:t>قال الشاعر: </a:t>
                      </a:r>
                      <a:r>
                        <a:rPr lang="ar-SA" sz="1500" u="sng">
                          <a:effectLst/>
                        </a:rPr>
                        <a:t>  </a:t>
                      </a:r>
                      <a:r>
                        <a:rPr lang="ar-SA" sz="1100" u="sng">
                          <a:effectLst/>
                        </a:rPr>
                        <a:t>تعلَّم شفاء</a:t>
                      </a:r>
                      <a:r>
                        <a:rPr lang="ar-SA" sz="1100">
                          <a:effectLst/>
                        </a:rPr>
                        <a:t> النفس </a:t>
                      </a:r>
                      <a:r>
                        <a:rPr lang="ar-SA" sz="1100" u="sng">
                          <a:effectLst/>
                        </a:rPr>
                        <a:t>قهرَ</a:t>
                      </a:r>
                      <a:r>
                        <a:rPr lang="ar-SA" sz="1100">
                          <a:effectLst/>
                        </a:rPr>
                        <a:t> عدوها      ::       وبالغ بلطفٍ في التحيل والمكرِ</a:t>
                      </a:r>
                      <a:endParaRPr lang="en-US" sz="1100">
                        <a:effectLst/>
                      </a:endParaRPr>
                    </a:p>
                    <a:p>
                      <a:pPr marL="0" marR="0" algn="ctr" rtl="1">
                        <a:lnSpc>
                          <a:spcPct val="115000"/>
                        </a:lnSpc>
                        <a:spcBef>
                          <a:spcPts val="0"/>
                        </a:spcBef>
                        <a:spcAft>
                          <a:spcPts val="0"/>
                        </a:spcAft>
                      </a:pPr>
                      <a:r>
                        <a:rPr lang="ar-SA" sz="1400">
                          <a:effectLst/>
                        </a:rPr>
                        <a:t>الشاهــد هنا:  تعلم شفاء ..... قهرَ .</a:t>
                      </a:r>
                      <a:endParaRPr lang="en-US" sz="1200">
                        <a:effectLst/>
                      </a:endParaRPr>
                    </a:p>
                    <a:p>
                      <a:pPr marL="0" marR="0" algn="ctr" rtl="1">
                        <a:lnSpc>
                          <a:spcPct val="115000"/>
                        </a:lnSpc>
                        <a:spcBef>
                          <a:spcPts val="0"/>
                        </a:spcBef>
                        <a:spcAft>
                          <a:spcPts val="0"/>
                        </a:spcAft>
                      </a:pPr>
                      <a:r>
                        <a:rPr lang="ar-SA" sz="1400">
                          <a:effectLst/>
                        </a:rPr>
                        <a:t>وجه الاستشهاد:  حيث جاءت تعلَّم بمعنى اعلم ونصبت مفعولين.</a:t>
                      </a:r>
                      <a:endParaRPr lang="en-US" sz="1200">
                        <a:effectLst/>
                      </a:endParaRPr>
                    </a:p>
                    <a:p>
                      <a:pPr marL="0" marR="0" algn="ctr" rtl="1">
                        <a:lnSpc>
                          <a:spcPct val="115000"/>
                        </a:lnSpc>
                        <a:spcBef>
                          <a:spcPts val="0"/>
                        </a:spcBef>
                        <a:spcAft>
                          <a:spcPts val="0"/>
                        </a:spcAft>
                      </a:pPr>
                      <a:r>
                        <a:rPr lang="ar-SA" sz="1400">
                          <a:effectLst/>
                        </a:rPr>
                        <a:t>الإعــراب:  تعلم : فعل أمر قلبي  بمعنى اعلم . وفاعله ضمير مستتر تقديره أنت . شفاء: مفعول به أول . قهر: مفعول به ثان .</a:t>
                      </a:r>
                      <a:endParaRPr lang="en-US" sz="1200">
                        <a:effectLst/>
                        <a:latin typeface="Times New Roman"/>
                        <a:ea typeface="SimSun"/>
                        <a:cs typeface="Arial"/>
                      </a:endParaRPr>
                    </a:p>
                  </a:txBody>
                  <a:tcPr marL="68379" marR="68379" marT="0" marB="0"/>
                </a:tc>
                <a:tc hMerge="1">
                  <a:txBody>
                    <a:bodyPr/>
                    <a:lstStyle/>
                    <a:p>
                      <a:endParaRPr lang="en-US"/>
                    </a:p>
                  </a:txBody>
                  <a:tcPr/>
                </a:tc>
              </a:tr>
              <a:tr h="1626802">
                <a:tc gridSpan="2">
                  <a:txBody>
                    <a:bodyPr/>
                    <a:lstStyle/>
                    <a:p>
                      <a:pPr marL="0" marR="0" algn="ctr" rtl="1">
                        <a:lnSpc>
                          <a:spcPct val="115000"/>
                        </a:lnSpc>
                        <a:spcBef>
                          <a:spcPts val="0"/>
                        </a:spcBef>
                        <a:spcAft>
                          <a:spcPts val="0"/>
                        </a:spcAft>
                      </a:pPr>
                      <a:r>
                        <a:rPr lang="ar-SA" sz="1200" dirty="0">
                          <a:effectLst/>
                        </a:rPr>
                        <a:t>شاهد نحوي رقم (20):</a:t>
                      </a:r>
                      <a:endParaRPr lang="en-US" sz="1200" dirty="0">
                        <a:effectLst/>
                      </a:endParaRPr>
                    </a:p>
                    <a:p>
                      <a:pPr marL="228600" marR="0" algn="ctr" rtl="1">
                        <a:lnSpc>
                          <a:spcPct val="115000"/>
                        </a:lnSpc>
                        <a:spcBef>
                          <a:spcPts val="0"/>
                        </a:spcBef>
                        <a:spcAft>
                          <a:spcPts val="0"/>
                        </a:spcAft>
                      </a:pPr>
                      <a:r>
                        <a:rPr lang="ar-SA" sz="1100" dirty="0">
                          <a:effectLst/>
                        </a:rPr>
                        <a:t>قال الشاعر:   فقلت </a:t>
                      </a:r>
                      <a:r>
                        <a:rPr lang="ar-SA" sz="1100" u="sng" dirty="0">
                          <a:effectLst/>
                        </a:rPr>
                        <a:t>تَعَلَّم أنَّ للصيدِ غِرَّةً</a:t>
                      </a:r>
                      <a:r>
                        <a:rPr lang="ar-SA" sz="1100" dirty="0">
                          <a:effectLst/>
                        </a:rPr>
                        <a:t>         وإلاَّ تضيعها فإنك قاتله</a:t>
                      </a:r>
                      <a:endParaRPr lang="en-US" sz="1100" dirty="0">
                        <a:effectLst/>
                      </a:endParaRPr>
                    </a:p>
                    <a:p>
                      <a:pPr marL="845820" marR="0" indent="-845820" algn="ctr" rtl="1">
                        <a:lnSpc>
                          <a:spcPct val="115000"/>
                        </a:lnSpc>
                        <a:spcBef>
                          <a:spcPts val="0"/>
                        </a:spcBef>
                        <a:spcAft>
                          <a:spcPts val="0"/>
                        </a:spcAft>
                      </a:pPr>
                      <a:r>
                        <a:rPr lang="ar-SA" sz="1600" dirty="0">
                          <a:effectLst/>
                        </a:rPr>
                        <a:t>الشاهــد هنا:  تعلم أنَّ للصيد غِرة</a:t>
                      </a:r>
                      <a:endParaRPr lang="en-US" sz="1200" dirty="0">
                        <a:effectLst/>
                      </a:endParaRPr>
                    </a:p>
                    <a:p>
                      <a:pPr marL="845820" marR="0" indent="-845820" algn="ctr" rtl="1">
                        <a:lnSpc>
                          <a:spcPct val="115000"/>
                        </a:lnSpc>
                        <a:spcBef>
                          <a:spcPts val="0"/>
                        </a:spcBef>
                        <a:spcAft>
                          <a:spcPts val="0"/>
                        </a:spcAft>
                      </a:pPr>
                      <a:r>
                        <a:rPr lang="ar-SA" sz="1600" dirty="0">
                          <a:effectLst/>
                        </a:rPr>
                        <a:t>وجه الاستشهاد:  حيث جاء بتعلم بمعنى اعلم  وتعدت إلى مفعولين بواسطة أنَّ المؤكدة المفتوحة وصلتها .( أن وما دخلت عليه سدت مسد المفعولين ).</a:t>
                      </a:r>
                      <a:endParaRPr lang="en-US" sz="1200" dirty="0">
                        <a:effectLst/>
                        <a:latin typeface="Times New Roman"/>
                        <a:ea typeface="SimSun"/>
                        <a:cs typeface="Arial"/>
                      </a:endParaRPr>
                    </a:p>
                  </a:txBody>
                  <a:tcPr marL="68379" marR="68379" marT="0" marB="0"/>
                </a:tc>
                <a:tc hMerge="1">
                  <a:txBody>
                    <a:bodyPr/>
                    <a:lstStyle/>
                    <a:p>
                      <a:endParaRPr lang="en-US"/>
                    </a:p>
                  </a:txBody>
                  <a:tcPr/>
                </a:tc>
              </a:tr>
            </a:tbl>
          </a:graphicData>
        </a:graphic>
      </p:graphicFrame>
      <p:sp>
        <p:nvSpPr>
          <p:cNvPr id="5" name="Rectangle 2"/>
          <p:cNvSpPr>
            <a:spLocks noChangeArrowheads="1"/>
          </p:cNvSpPr>
          <p:nvPr/>
        </p:nvSpPr>
        <p:spPr bwMode="auto">
          <a:xfrm>
            <a:off x="3852009" y="135305"/>
            <a:ext cx="2087037"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228528" bIns="0" numCol="1" anchor="ctr" anchorCtr="0" compatLnSpc="1">
            <a:prstTxWarp prst="textNoShape">
              <a:avLst/>
            </a:prstTxWarp>
            <a:spAutoFit/>
          </a:bodyPr>
          <a:lstStyle/>
          <a:p>
            <a:pPr algn="ctr" fontAlgn="base">
              <a:spcBef>
                <a:spcPct val="0"/>
              </a:spcBef>
              <a:spcAft>
                <a:spcPct val="0"/>
              </a:spcAft>
              <a:tabLst>
                <a:tab pos="579438" algn="l"/>
              </a:tabLst>
            </a:pPr>
            <a:r>
              <a:rPr lang="ar-SA" altLang="zh-CN" sz="1400" dirty="0" smtClean="0">
                <a:solidFill>
                  <a:prstClr val="black"/>
                </a:solidFill>
                <a:latin typeface="Times New Roman" pitchFamily="18" charset="0"/>
                <a:cs typeface="PT Bold Dusky" pitchFamily="2" charset="-78"/>
              </a:rPr>
              <a:t>ظن وأخواتها  (أفعال القلوب)</a:t>
            </a:r>
            <a:endParaRPr lang="en-US" altLang="zh-CN" sz="800" dirty="0" smtClean="0">
              <a:solidFill>
                <a:prstClr val="black"/>
              </a:solidFill>
              <a:latin typeface="Arial" pitchFamily="34" charset="0"/>
              <a:cs typeface="Arial" pitchFamily="34" charset="0"/>
            </a:endParaRPr>
          </a:p>
          <a:p>
            <a:pPr algn="ctr" eaLnBrk="0" fontAlgn="base" hangingPunct="0">
              <a:spcBef>
                <a:spcPct val="0"/>
              </a:spcBef>
              <a:spcAft>
                <a:spcPct val="0"/>
              </a:spcAft>
              <a:tabLst>
                <a:tab pos="579438" algn="l"/>
              </a:tabLst>
            </a:pPr>
            <a:r>
              <a:rPr lang="ar-SA" altLang="zh-CN" sz="1400" dirty="0" smtClean="0">
                <a:solidFill>
                  <a:prstClr val="black"/>
                </a:solidFill>
                <a:latin typeface="Times New Roman" pitchFamily="18" charset="0"/>
                <a:cs typeface="PT Bold Dusky" pitchFamily="2" charset="-78"/>
              </a:rPr>
              <a:t>	</a:t>
            </a:r>
            <a:endParaRPr lang="en-US" altLang="zh-CN" sz="800" dirty="0" smtClean="0">
              <a:solidFill>
                <a:prstClr val="black"/>
              </a:solidFill>
              <a:latin typeface="Arial" pitchFamily="34" charset="0"/>
              <a:cs typeface="Arial" pitchFamily="34" charset="0"/>
            </a:endParaRPr>
          </a:p>
          <a:p>
            <a:pPr algn="ctr" rtl="0" eaLnBrk="0" fontAlgn="base" hangingPunct="0">
              <a:spcBef>
                <a:spcPct val="0"/>
              </a:spcBef>
              <a:spcAft>
                <a:spcPct val="0"/>
              </a:spcAft>
              <a:tabLst>
                <a:tab pos="579438" algn="l"/>
              </a:tabLst>
            </a:pPr>
            <a:endParaRPr lang="en-US" altLang="zh-CN" dirty="0" smtClean="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9930841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43000"/>
            <a:ext cx="8229600" cy="4086200"/>
          </a:xfrm>
        </p:spPr>
        <p:txBody>
          <a:bodyPr>
            <a:noAutofit/>
          </a:bodyPr>
          <a:lstStyle/>
          <a:p>
            <a:pPr algn="ctr"/>
            <a:r>
              <a:rPr lang="ar-IQ" sz="6600" dirty="0" smtClean="0"/>
              <a:t>المحاضرة الاولى </a:t>
            </a:r>
            <a:br>
              <a:rPr lang="ar-IQ" sz="6600" dirty="0" smtClean="0"/>
            </a:br>
            <a:r>
              <a:rPr lang="ar-IQ" sz="6600" dirty="0" smtClean="0"/>
              <a:t/>
            </a:r>
            <a:br>
              <a:rPr lang="ar-IQ" sz="6600" dirty="0" smtClean="0"/>
            </a:br>
            <a:r>
              <a:rPr lang="ar-IQ" sz="6600" dirty="0" smtClean="0"/>
              <a:t>الفاعل </a:t>
            </a:r>
            <a:endParaRPr lang="ar-IQ" sz="6600" dirty="0"/>
          </a:p>
        </p:txBody>
      </p:sp>
    </p:spTree>
    <p:extLst>
      <p:ext uri="{BB962C8B-B14F-4D97-AF65-F5344CB8AC3E}">
        <p14:creationId xmlns:p14="http://schemas.microsoft.com/office/powerpoint/2010/main" val="31806522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nvGraphicFramePr>
        <p:xfrm>
          <a:off x="1722755" y="2531205"/>
          <a:ext cx="5698490" cy="2663952"/>
        </p:xfrm>
        <a:graphic>
          <a:graphicData uri="http://schemas.openxmlformats.org/drawingml/2006/table">
            <a:tbl>
              <a:tblPr rtl="1" firstRow="1" firstCol="1" lastRow="1" lastCol="1" bandRow="1" bandCol="1">
                <a:tableStyleId>{5C22544A-7EE6-4342-B048-85BDC9FD1C3A}</a:tableStyleId>
              </a:tblPr>
              <a:tblGrid>
                <a:gridCol w="4000500"/>
                <a:gridCol w="1697990"/>
              </a:tblGrid>
              <a:tr h="270510">
                <a:tc gridSpan="2">
                  <a:txBody>
                    <a:bodyPr/>
                    <a:lstStyle/>
                    <a:p>
                      <a:pPr marL="0" marR="0" algn="ctr" rtl="1">
                        <a:lnSpc>
                          <a:spcPct val="115000"/>
                        </a:lnSpc>
                        <a:spcBef>
                          <a:spcPts val="0"/>
                        </a:spcBef>
                        <a:spcAft>
                          <a:spcPts val="0"/>
                        </a:spcAft>
                      </a:pPr>
                      <a:r>
                        <a:rPr lang="ar-SA" sz="1200">
                          <a:effectLst/>
                        </a:rPr>
                        <a:t>شاهد نحوي رقم (20):</a:t>
                      </a:r>
                      <a:endParaRPr lang="en-US" sz="1200">
                        <a:effectLst/>
                      </a:endParaRPr>
                    </a:p>
                    <a:p>
                      <a:pPr marL="228600" marR="0" algn="ctr" rtl="1">
                        <a:lnSpc>
                          <a:spcPct val="115000"/>
                        </a:lnSpc>
                        <a:spcBef>
                          <a:spcPts val="0"/>
                        </a:spcBef>
                        <a:spcAft>
                          <a:spcPts val="0"/>
                        </a:spcAft>
                      </a:pPr>
                      <a:r>
                        <a:rPr lang="ar-SA" sz="1100">
                          <a:effectLst/>
                        </a:rPr>
                        <a:t>قال الشاعر:   فقلت </a:t>
                      </a:r>
                      <a:r>
                        <a:rPr lang="ar-SA" sz="1100" u="sng">
                          <a:effectLst/>
                        </a:rPr>
                        <a:t>تَعَلَّم أنَّ للصيدِ غِرَّةً</a:t>
                      </a:r>
                      <a:r>
                        <a:rPr lang="ar-SA" sz="1100">
                          <a:effectLst/>
                        </a:rPr>
                        <a:t>         وإلاَّ تضيعها فإنك قاتله</a:t>
                      </a:r>
                      <a:endParaRPr lang="en-US" sz="1100">
                        <a:effectLst/>
                      </a:endParaRPr>
                    </a:p>
                    <a:p>
                      <a:pPr marL="845820" marR="0" indent="-845820" algn="ctr" rtl="1">
                        <a:lnSpc>
                          <a:spcPct val="115000"/>
                        </a:lnSpc>
                        <a:spcBef>
                          <a:spcPts val="0"/>
                        </a:spcBef>
                        <a:spcAft>
                          <a:spcPts val="0"/>
                        </a:spcAft>
                      </a:pPr>
                      <a:r>
                        <a:rPr lang="ar-SA" sz="1600">
                          <a:effectLst/>
                        </a:rPr>
                        <a:t>الشاهــد هنا:  تعلم أنَّ للصيد غِرة</a:t>
                      </a:r>
                      <a:endParaRPr lang="en-US" sz="1200">
                        <a:effectLst/>
                      </a:endParaRPr>
                    </a:p>
                    <a:p>
                      <a:pPr marL="845820" marR="0" indent="-845820" algn="ctr" rtl="1">
                        <a:lnSpc>
                          <a:spcPct val="115000"/>
                        </a:lnSpc>
                        <a:spcBef>
                          <a:spcPts val="0"/>
                        </a:spcBef>
                        <a:spcAft>
                          <a:spcPts val="0"/>
                        </a:spcAft>
                      </a:pPr>
                      <a:r>
                        <a:rPr lang="ar-SA" sz="1600">
                          <a:effectLst/>
                        </a:rPr>
                        <a:t>وجه الاستشهاد:  حيث جاء بتعلم بمعنى اعلم  وتعدت إلى مفعولين بواسطة أنَّ المؤكدة المفتوحة وصلتها .( أن وما دخلت عليه سدت مسد المفعولين ).</a:t>
                      </a:r>
                      <a:endParaRPr lang="en-US" sz="1200">
                        <a:effectLst/>
                        <a:latin typeface="Times New Roman"/>
                        <a:ea typeface="SimSun"/>
                        <a:cs typeface="Arial"/>
                      </a:endParaRPr>
                    </a:p>
                  </a:txBody>
                  <a:tcPr marL="68580" marR="68580" marT="0" marB="0"/>
                </a:tc>
                <a:tc hMerge="1">
                  <a:txBody>
                    <a:bodyPr/>
                    <a:lstStyle/>
                    <a:p>
                      <a:endParaRPr lang="en-US"/>
                    </a:p>
                  </a:txBody>
                  <a:tcPr/>
                </a:tc>
              </a:tr>
              <a:tr h="0">
                <a:tc>
                  <a:txBody>
                    <a:bodyPr/>
                    <a:lstStyle/>
                    <a:p>
                      <a:pPr marL="0" marR="0" algn="ctr" rtl="1">
                        <a:lnSpc>
                          <a:spcPct val="115000"/>
                        </a:lnSpc>
                        <a:spcBef>
                          <a:spcPts val="0"/>
                        </a:spcBef>
                        <a:spcAft>
                          <a:spcPts val="0"/>
                        </a:spcAft>
                      </a:pPr>
                      <a:r>
                        <a:rPr lang="ar-SA" sz="1600">
                          <a:effectLst/>
                        </a:rPr>
                        <a:t>4-  (درى )</a:t>
                      </a:r>
                      <a:endParaRPr lang="en-US" sz="1200">
                        <a:effectLst/>
                        <a:latin typeface="Times New Roman"/>
                        <a:ea typeface="SimSun"/>
                        <a:cs typeface="Arial"/>
                      </a:endParaRPr>
                    </a:p>
                  </a:txBody>
                  <a:tcPr marL="68580" marR="68580" marT="0" marB="0"/>
                </a:tc>
                <a:tc>
                  <a:txBody>
                    <a:bodyPr/>
                    <a:lstStyle/>
                    <a:p>
                      <a:pPr marL="0" marR="0" algn="ctr" rtl="1">
                        <a:lnSpc>
                          <a:spcPct val="115000"/>
                        </a:lnSpc>
                        <a:spcBef>
                          <a:spcPts val="0"/>
                        </a:spcBef>
                        <a:spcAft>
                          <a:spcPts val="0"/>
                        </a:spcAft>
                      </a:pPr>
                      <a:r>
                        <a:rPr lang="ar-SA" sz="1600">
                          <a:effectLst/>
                        </a:rPr>
                        <a:t>دريت زيداً شجاعاً</a:t>
                      </a:r>
                      <a:endParaRPr lang="en-US" sz="1200">
                        <a:effectLst/>
                        <a:latin typeface="Times New Roman"/>
                        <a:ea typeface="SimSun"/>
                        <a:cs typeface="Arial"/>
                      </a:endParaRPr>
                    </a:p>
                  </a:txBody>
                  <a:tcPr marL="68580" marR="68580" marT="0" marB="0" anchor="ctr"/>
                </a:tc>
              </a:tr>
              <a:tr h="0">
                <a:tc gridSpan="2">
                  <a:txBody>
                    <a:bodyPr/>
                    <a:lstStyle/>
                    <a:p>
                      <a:pPr marL="0" marR="0" algn="ctr" rtl="1">
                        <a:lnSpc>
                          <a:spcPct val="115000"/>
                        </a:lnSpc>
                        <a:spcBef>
                          <a:spcPts val="0"/>
                        </a:spcBef>
                        <a:spcAft>
                          <a:spcPts val="0"/>
                        </a:spcAft>
                      </a:pPr>
                      <a:r>
                        <a:rPr lang="ar-SA" sz="1200">
                          <a:effectLst/>
                        </a:rPr>
                        <a:t>شاهد نحوي رقم (21):</a:t>
                      </a:r>
                      <a:endParaRPr lang="en-US" sz="1200">
                        <a:effectLst/>
                      </a:endParaRPr>
                    </a:p>
                    <a:p>
                      <a:pPr marL="228600" marR="0" algn="ctr" rtl="1">
                        <a:lnSpc>
                          <a:spcPct val="115000"/>
                        </a:lnSpc>
                        <a:spcBef>
                          <a:spcPts val="0"/>
                        </a:spcBef>
                        <a:spcAft>
                          <a:spcPts val="0"/>
                        </a:spcAft>
                      </a:pPr>
                      <a:r>
                        <a:rPr lang="ar-SA" sz="1100">
                          <a:effectLst/>
                        </a:rPr>
                        <a:t>قال الشاعر:   دُرِي</a:t>
                      </a:r>
                      <a:r>
                        <a:rPr lang="ar-SA" sz="1100" u="sng">
                          <a:effectLst/>
                        </a:rPr>
                        <a:t>ت</a:t>
                      </a:r>
                      <a:r>
                        <a:rPr lang="ar-SA" sz="1100">
                          <a:effectLst/>
                        </a:rPr>
                        <a:t> </a:t>
                      </a:r>
                      <a:r>
                        <a:rPr lang="ar-SA" sz="1100" u="sng">
                          <a:effectLst/>
                        </a:rPr>
                        <a:t>الوفيَّ</a:t>
                      </a:r>
                      <a:r>
                        <a:rPr lang="ar-SA" sz="1100">
                          <a:effectLst/>
                        </a:rPr>
                        <a:t> العهد ياعروَ فاغتبط           فإن اغتباطاً بالوفاءِ حميدُ</a:t>
                      </a:r>
                      <a:endParaRPr lang="en-US" sz="1100">
                        <a:effectLst/>
                      </a:endParaRPr>
                    </a:p>
                    <a:p>
                      <a:pPr marL="0" marR="0" algn="ctr" rtl="1">
                        <a:lnSpc>
                          <a:spcPct val="115000"/>
                        </a:lnSpc>
                        <a:spcBef>
                          <a:spcPts val="0"/>
                        </a:spcBef>
                        <a:spcAft>
                          <a:spcPts val="0"/>
                        </a:spcAft>
                      </a:pPr>
                      <a:r>
                        <a:rPr lang="ar-SA" sz="1400">
                          <a:effectLst/>
                        </a:rPr>
                        <a:t>الشاهــد هنا:  دُ رِيت الوفَّي</a:t>
                      </a:r>
                      <a:endParaRPr lang="en-US" sz="1200">
                        <a:effectLst/>
                      </a:endParaRPr>
                    </a:p>
                    <a:p>
                      <a:pPr marL="0" marR="0" algn="ctr" rtl="1">
                        <a:lnSpc>
                          <a:spcPct val="115000"/>
                        </a:lnSpc>
                        <a:spcBef>
                          <a:spcPts val="0"/>
                        </a:spcBef>
                        <a:spcAft>
                          <a:spcPts val="0"/>
                        </a:spcAft>
                      </a:pPr>
                      <a:r>
                        <a:rPr lang="ar-SA" sz="1400">
                          <a:effectLst/>
                        </a:rPr>
                        <a:t>وجه الاستشهاد:  حيث جاء بدرى من أفعال اليقين وقد تعدت إلى مفعولين: التاء التي جاءت نائب فاعل والوفي: مفعول به ثانٍ .</a:t>
                      </a:r>
                      <a:endParaRPr lang="en-US" sz="1200">
                        <a:effectLst/>
                        <a:latin typeface="Times New Roman"/>
                        <a:ea typeface="SimSun"/>
                        <a:cs typeface="Arial"/>
                      </a:endParaRPr>
                    </a:p>
                  </a:txBody>
                  <a:tcPr marL="68580" marR="68580" marT="0" marB="0"/>
                </a:tc>
                <a:tc hMerge="1">
                  <a:txBody>
                    <a:bodyPr/>
                    <a:lstStyle/>
                    <a:p>
                      <a:endParaRPr lang="en-US"/>
                    </a:p>
                  </a:txBody>
                  <a:tcPr/>
                </a:tc>
              </a:tr>
            </a:tbl>
          </a:graphicData>
        </a:graphic>
      </p:graphicFrame>
      <p:graphicFrame>
        <p:nvGraphicFramePr>
          <p:cNvPr id="3" name="جدول 2"/>
          <p:cNvGraphicFramePr>
            <a:graphicFrameLocks noGrp="1"/>
          </p:cNvGraphicFramePr>
          <p:nvPr>
            <p:extLst>
              <p:ext uri="{D42A27DB-BD31-4B8C-83A1-F6EECF244321}">
                <p14:modId xmlns:p14="http://schemas.microsoft.com/office/powerpoint/2010/main" val="3540499115"/>
              </p:ext>
            </p:extLst>
          </p:nvPr>
        </p:nvGraphicFramePr>
        <p:xfrm>
          <a:off x="107504" y="188640"/>
          <a:ext cx="8928991" cy="6552728"/>
        </p:xfrm>
        <a:graphic>
          <a:graphicData uri="http://schemas.openxmlformats.org/drawingml/2006/table">
            <a:tbl>
              <a:tblPr rtl="1" firstRow="1" firstCol="1" lastRow="1" lastCol="1" bandRow="1" bandCol="1">
                <a:tableStyleId>{5C22544A-7EE6-4342-B048-85BDC9FD1C3A}</a:tableStyleId>
              </a:tblPr>
              <a:tblGrid>
                <a:gridCol w="1970070"/>
                <a:gridCol w="6958921"/>
              </a:tblGrid>
              <a:tr h="461272">
                <a:tc gridSpan="2">
                  <a:txBody>
                    <a:bodyPr/>
                    <a:lstStyle/>
                    <a:p>
                      <a:pPr marL="0" marR="0" algn="ctr" rtl="1">
                        <a:lnSpc>
                          <a:spcPct val="115000"/>
                        </a:lnSpc>
                        <a:spcBef>
                          <a:spcPts val="0"/>
                        </a:spcBef>
                        <a:spcAft>
                          <a:spcPts val="0"/>
                        </a:spcAft>
                      </a:pPr>
                      <a:r>
                        <a:rPr lang="ar-SA" sz="1600">
                          <a:effectLst/>
                        </a:rPr>
                        <a:t>**  الأفعال التي تفيد رجحان الخبر وهي: جعل ، حجا ، عدَّ ، هبْ ، زعم</a:t>
                      </a:r>
                      <a:endParaRPr lang="en-US" sz="1200">
                        <a:effectLst/>
                        <a:latin typeface="Times New Roman"/>
                        <a:ea typeface="SimSun"/>
                        <a:cs typeface="Arial"/>
                      </a:endParaRPr>
                    </a:p>
                  </a:txBody>
                  <a:tcPr marL="68580" marR="68580" marT="0" marB="0"/>
                </a:tc>
                <a:tc hMerge="1">
                  <a:txBody>
                    <a:bodyPr/>
                    <a:lstStyle/>
                    <a:p>
                      <a:endParaRPr lang="en-US"/>
                    </a:p>
                  </a:txBody>
                  <a:tcPr/>
                </a:tc>
              </a:tr>
              <a:tr h="847864">
                <a:tc>
                  <a:txBody>
                    <a:bodyPr/>
                    <a:lstStyle/>
                    <a:p>
                      <a:pPr marL="0" marR="0" algn="ctr" rtl="1">
                        <a:lnSpc>
                          <a:spcPct val="115000"/>
                        </a:lnSpc>
                        <a:spcBef>
                          <a:spcPts val="0"/>
                        </a:spcBef>
                        <a:spcAft>
                          <a:spcPts val="0"/>
                        </a:spcAft>
                      </a:pPr>
                      <a:r>
                        <a:rPr lang="ar-SA" sz="1600">
                          <a:effectLst/>
                        </a:rPr>
                        <a:t>1-  جعل</a:t>
                      </a:r>
                      <a:endParaRPr lang="en-US" sz="1200">
                        <a:effectLst/>
                        <a:latin typeface="Times New Roman"/>
                        <a:ea typeface="SimSun"/>
                        <a:cs typeface="Arial"/>
                      </a:endParaRPr>
                    </a:p>
                  </a:txBody>
                  <a:tcPr marL="68580" marR="68580" marT="0" marB="0"/>
                </a:tc>
                <a:tc>
                  <a:txBody>
                    <a:bodyPr/>
                    <a:lstStyle/>
                    <a:p>
                      <a:pPr marL="0" marR="0" algn="ctr" rtl="1">
                        <a:lnSpc>
                          <a:spcPct val="115000"/>
                        </a:lnSpc>
                        <a:spcBef>
                          <a:spcPts val="0"/>
                        </a:spcBef>
                        <a:spcAft>
                          <a:spcPts val="0"/>
                        </a:spcAft>
                      </a:pPr>
                      <a:r>
                        <a:rPr lang="ar-SA" sz="1600">
                          <a:effectLst/>
                        </a:rPr>
                        <a:t>وجعلوا</a:t>
                      </a:r>
                      <a:r>
                        <a:rPr lang="ar-SA" sz="1600" u="sng">
                          <a:effectLst/>
                        </a:rPr>
                        <a:t> الملائكة </a:t>
                      </a:r>
                      <a:r>
                        <a:rPr lang="ar-SA" sz="1600">
                          <a:effectLst/>
                        </a:rPr>
                        <a:t>الذين هم عباد الرحمن</a:t>
                      </a:r>
                      <a:r>
                        <a:rPr lang="ar-SA" sz="1600" u="sng">
                          <a:effectLst/>
                        </a:rPr>
                        <a:t> إناثاً </a:t>
                      </a:r>
                      <a:r>
                        <a:rPr lang="ar-SA" sz="1600">
                          <a:effectLst/>
                        </a:rPr>
                        <a:t>) </a:t>
                      </a:r>
                      <a:r>
                        <a:rPr lang="ar-SA" sz="1200">
                          <a:effectLst/>
                        </a:rPr>
                        <a:t>الملائكة: مفعول أول لجعل .   وإناثاً: مفعول ثانٍ لها</a:t>
                      </a:r>
                      <a:endParaRPr lang="en-US" sz="1200">
                        <a:effectLst/>
                        <a:latin typeface="Times New Roman"/>
                        <a:ea typeface="SimSun"/>
                        <a:cs typeface="Arial"/>
                      </a:endParaRPr>
                    </a:p>
                  </a:txBody>
                  <a:tcPr marL="68580" marR="68580" marT="0" marB="0"/>
                </a:tc>
              </a:tr>
              <a:tr h="461272">
                <a:tc>
                  <a:txBody>
                    <a:bodyPr/>
                    <a:lstStyle/>
                    <a:p>
                      <a:pPr marL="0" marR="0" algn="ctr" rtl="1">
                        <a:lnSpc>
                          <a:spcPct val="115000"/>
                        </a:lnSpc>
                        <a:spcBef>
                          <a:spcPts val="0"/>
                        </a:spcBef>
                        <a:spcAft>
                          <a:spcPts val="0"/>
                        </a:spcAft>
                      </a:pPr>
                      <a:r>
                        <a:rPr lang="ar-SA" sz="1600">
                          <a:effectLst/>
                        </a:rPr>
                        <a:t>2-  حجا</a:t>
                      </a:r>
                      <a:endParaRPr lang="en-US" sz="1200">
                        <a:effectLst/>
                        <a:latin typeface="Times New Roman"/>
                        <a:ea typeface="SimSun"/>
                        <a:cs typeface="Arial"/>
                      </a:endParaRPr>
                    </a:p>
                  </a:txBody>
                  <a:tcPr marL="68580" marR="68580" marT="0" marB="0"/>
                </a:tc>
                <a:tc>
                  <a:txBody>
                    <a:bodyPr/>
                    <a:lstStyle/>
                    <a:p>
                      <a:pPr marL="0" marR="0" algn="ctr" rtl="1">
                        <a:lnSpc>
                          <a:spcPct val="115000"/>
                        </a:lnSpc>
                        <a:spcBef>
                          <a:spcPts val="0"/>
                        </a:spcBef>
                        <a:spcAft>
                          <a:spcPts val="0"/>
                        </a:spcAft>
                      </a:pPr>
                      <a:r>
                        <a:rPr lang="ar-SA" sz="1600">
                          <a:effectLst/>
                        </a:rPr>
                        <a:t>حجوتُ زيداً شجاعاً</a:t>
                      </a:r>
                      <a:endParaRPr lang="en-US" sz="1200">
                        <a:effectLst/>
                        <a:latin typeface="Times New Roman"/>
                        <a:ea typeface="SimSun"/>
                        <a:cs typeface="Arial"/>
                      </a:endParaRPr>
                    </a:p>
                  </a:txBody>
                  <a:tcPr marL="68580" marR="68580" marT="0" marB="0"/>
                </a:tc>
              </a:tr>
              <a:tr h="2160524">
                <a:tc gridSpan="2">
                  <a:txBody>
                    <a:bodyPr/>
                    <a:lstStyle/>
                    <a:p>
                      <a:pPr marL="0" marR="0" algn="ctr" rtl="1">
                        <a:lnSpc>
                          <a:spcPct val="115000"/>
                        </a:lnSpc>
                        <a:spcBef>
                          <a:spcPts val="0"/>
                        </a:spcBef>
                        <a:spcAft>
                          <a:spcPts val="0"/>
                        </a:spcAft>
                      </a:pPr>
                      <a:r>
                        <a:rPr lang="ar-SA" sz="1200">
                          <a:effectLst/>
                        </a:rPr>
                        <a:t>شاهد نحوي رقم (22):</a:t>
                      </a:r>
                      <a:endParaRPr lang="en-US" sz="1200">
                        <a:effectLst/>
                      </a:endParaRPr>
                    </a:p>
                    <a:p>
                      <a:pPr marL="0" marR="0" algn="ctr" rtl="1">
                        <a:lnSpc>
                          <a:spcPct val="115000"/>
                        </a:lnSpc>
                        <a:spcBef>
                          <a:spcPts val="0"/>
                        </a:spcBef>
                        <a:spcAft>
                          <a:spcPts val="0"/>
                        </a:spcAft>
                      </a:pPr>
                      <a:r>
                        <a:rPr lang="ar-SA" sz="1600">
                          <a:effectLst/>
                        </a:rPr>
                        <a:t>قال الشاعر:   قد كنت أحجو </a:t>
                      </a:r>
                      <a:r>
                        <a:rPr lang="ar-SA" sz="1600" u="sng">
                          <a:effectLst/>
                        </a:rPr>
                        <a:t>أبا</a:t>
                      </a:r>
                      <a:r>
                        <a:rPr lang="ar-SA" sz="1600">
                          <a:effectLst/>
                        </a:rPr>
                        <a:t> عمرٍ </a:t>
                      </a:r>
                      <a:r>
                        <a:rPr lang="ar-SA" sz="1600" u="sng">
                          <a:effectLst/>
                        </a:rPr>
                        <a:t>أخا</a:t>
                      </a:r>
                      <a:r>
                        <a:rPr lang="ar-SA" sz="1600">
                          <a:effectLst/>
                        </a:rPr>
                        <a:t> ثقةٍ       حتى ألمَّت بنا يوماً ملماتُ</a:t>
                      </a:r>
                      <a:endParaRPr lang="en-US" sz="1200">
                        <a:effectLst/>
                      </a:endParaRPr>
                    </a:p>
                    <a:p>
                      <a:pPr marL="0" marR="0" algn="ctr" rtl="1">
                        <a:lnSpc>
                          <a:spcPct val="115000"/>
                        </a:lnSpc>
                        <a:spcBef>
                          <a:spcPts val="0"/>
                        </a:spcBef>
                        <a:spcAft>
                          <a:spcPts val="0"/>
                        </a:spcAft>
                      </a:pPr>
                      <a:r>
                        <a:rPr lang="ar-SA" sz="1400">
                          <a:effectLst/>
                        </a:rPr>
                        <a:t>الشاهــد هنا:  أحجو أبا عمرو أخا</a:t>
                      </a:r>
                      <a:endParaRPr lang="en-US" sz="1200">
                        <a:effectLst/>
                      </a:endParaRPr>
                    </a:p>
                    <a:p>
                      <a:pPr marL="0" marR="0" algn="ctr" rtl="1">
                        <a:lnSpc>
                          <a:spcPct val="115000"/>
                        </a:lnSpc>
                        <a:spcBef>
                          <a:spcPts val="0"/>
                        </a:spcBef>
                        <a:spcAft>
                          <a:spcPts val="0"/>
                        </a:spcAft>
                      </a:pPr>
                      <a:r>
                        <a:rPr lang="ar-SA" sz="1400">
                          <a:effectLst/>
                        </a:rPr>
                        <a:t>وجه الاستشهاد:  حيث جاءت أحجو بمعنى أظن ونصبت مفعولين هما: أبا، مفعول به أول وأخا ، مفعول به ثانٍ لها .</a:t>
                      </a:r>
                      <a:endParaRPr lang="en-US" sz="1200">
                        <a:effectLst/>
                        <a:latin typeface="Times New Roman"/>
                        <a:ea typeface="SimSun"/>
                        <a:cs typeface="Arial"/>
                      </a:endParaRPr>
                    </a:p>
                  </a:txBody>
                  <a:tcPr marL="68580" marR="68580" marT="0" marB="0"/>
                </a:tc>
                <a:tc hMerge="1">
                  <a:txBody>
                    <a:bodyPr/>
                    <a:lstStyle/>
                    <a:p>
                      <a:endParaRPr lang="en-US"/>
                    </a:p>
                  </a:txBody>
                  <a:tcPr/>
                </a:tc>
              </a:tr>
              <a:tr h="461272">
                <a:tc>
                  <a:txBody>
                    <a:bodyPr/>
                    <a:lstStyle/>
                    <a:p>
                      <a:pPr marL="0" marR="0" algn="ctr" rtl="1">
                        <a:lnSpc>
                          <a:spcPct val="115000"/>
                        </a:lnSpc>
                        <a:spcBef>
                          <a:spcPts val="0"/>
                        </a:spcBef>
                        <a:spcAft>
                          <a:spcPts val="0"/>
                        </a:spcAft>
                      </a:pPr>
                      <a:r>
                        <a:rPr lang="ar-SA" sz="1600">
                          <a:effectLst/>
                        </a:rPr>
                        <a:t>3-  عدَّ</a:t>
                      </a:r>
                      <a:endParaRPr lang="en-US" sz="1200">
                        <a:effectLst/>
                        <a:latin typeface="Times New Roman"/>
                        <a:ea typeface="SimSun"/>
                        <a:cs typeface="Arial"/>
                      </a:endParaRPr>
                    </a:p>
                  </a:txBody>
                  <a:tcPr marL="68580" marR="68580" marT="0" marB="0"/>
                </a:tc>
                <a:tc>
                  <a:txBody>
                    <a:bodyPr/>
                    <a:lstStyle/>
                    <a:p>
                      <a:pPr marL="0" marR="0" algn="ctr" rtl="1">
                        <a:lnSpc>
                          <a:spcPct val="115000"/>
                        </a:lnSpc>
                        <a:spcBef>
                          <a:spcPts val="0"/>
                        </a:spcBef>
                        <a:spcAft>
                          <a:spcPts val="0"/>
                        </a:spcAft>
                      </a:pPr>
                      <a:r>
                        <a:rPr lang="ar-SA" sz="1600">
                          <a:effectLst/>
                        </a:rPr>
                        <a:t>عددتُ زيداً أخاً كريماً</a:t>
                      </a:r>
                      <a:endParaRPr lang="en-US" sz="1200">
                        <a:effectLst/>
                        <a:latin typeface="Times New Roman"/>
                        <a:ea typeface="SimSun"/>
                        <a:cs typeface="Arial"/>
                      </a:endParaRPr>
                    </a:p>
                  </a:txBody>
                  <a:tcPr marL="68580" marR="68580" marT="0" marB="0"/>
                </a:tc>
              </a:tr>
              <a:tr h="2160524">
                <a:tc gridSpan="2">
                  <a:txBody>
                    <a:bodyPr/>
                    <a:lstStyle/>
                    <a:p>
                      <a:pPr marL="0" marR="0" algn="ctr" rtl="1">
                        <a:lnSpc>
                          <a:spcPct val="115000"/>
                        </a:lnSpc>
                        <a:spcBef>
                          <a:spcPts val="0"/>
                        </a:spcBef>
                        <a:spcAft>
                          <a:spcPts val="0"/>
                        </a:spcAft>
                      </a:pPr>
                      <a:r>
                        <a:rPr lang="ar-SA" sz="1200" dirty="0">
                          <a:effectLst/>
                        </a:rPr>
                        <a:t>شاهد نحوي رقم (23):</a:t>
                      </a:r>
                      <a:endParaRPr lang="en-US" sz="1200" dirty="0">
                        <a:effectLst/>
                      </a:endParaRPr>
                    </a:p>
                    <a:p>
                      <a:pPr marL="0" marR="0" algn="ctr" rtl="1">
                        <a:lnSpc>
                          <a:spcPct val="115000"/>
                        </a:lnSpc>
                        <a:spcBef>
                          <a:spcPts val="0"/>
                        </a:spcBef>
                        <a:spcAft>
                          <a:spcPts val="0"/>
                        </a:spcAft>
                      </a:pPr>
                      <a:r>
                        <a:rPr lang="ar-SA" sz="1600" dirty="0">
                          <a:effectLst/>
                        </a:rPr>
                        <a:t>قال الشاعر:   فلا تعدد</a:t>
                      </a:r>
                      <a:r>
                        <a:rPr lang="ar-SA" sz="1600" u="sng" dirty="0">
                          <a:effectLst/>
                        </a:rPr>
                        <a:t> المولى شريكك</a:t>
                      </a:r>
                      <a:r>
                        <a:rPr lang="ar-SA" sz="1600" dirty="0">
                          <a:effectLst/>
                        </a:rPr>
                        <a:t> في الغنى        ولكنَّما المولى شريكك في العُدم</a:t>
                      </a:r>
                      <a:endParaRPr lang="en-US" sz="1200" dirty="0">
                        <a:effectLst/>
                      </a:endParaRPr>
                    </a:p>
                    <a:p>
                      <a:pPr marL="0" marR="0" algn="ctr" rtl="1">
                        <a:lnSpc>
                          <a:spcPct val="115000"/>
                        </a:lnSpc>
                        <a:spcBef>
                          <a:spcPts val="0"/>
                        </a:spcBef>
                        <a:spcAft>
                          <a:spcPts val="0"/>
                        </a:spcAft>
                      </a:pPr>
                      <a:r>
                        <a:rPr lang="ar-SA" sz="1400" dirty="0">
                          <a:effectLst/>
                        </a:rPr>
                        <a:t>الشاهــد هنا:  تعدد المولى شريكك</a:t>
                      </a:r>
                      <a:endParaRPr lang="en-US" sz="1200" dirty="0">
                        <a:effectLst/>
                      </a:endParaRPr>
                    </a:p>
                    <a:p>
                      <a:pPr marL="0" marR="0" algn="ctr" rtl="1">
                        <a:lnSpc>
                          <a:spcPct val="115000"/>
                        </a:lnSpc>
                        <a:spcBef>
                          <a:spcPts val="0"/>
                        </a:spcBef>
                        <a:spcAft>
                          <a:spcPts val="0"/>
                        </a:spcAft>
                      </a:pPr>
                      <a:r>
                        <a:rPr lang="ar-SA" sz="1400" dirty="0">
                          <a:effectLst/>
                        </a:rPr>
                        <a:t>وجه الاستشهاد:  حيث جاءت َتعْدد من عدَّ بمعنى الظن وقد نصبت مفعولين (المولى مفعول به أول ، وشريكك مفعول به ثانٍ ) .</a:t>
                      </a:r>
                      <a:endParaRPr lang="en-US" sz="1200" dirty="0">
                        <a:effectLst/>
                        <a:latin typeface="Times New Roman"/>
                        <a:ea typeface="SimSun"/>
                        <a:cs typeface="Arial"/>
                      </a:endParaRPr>
                    </a:p>
                  </a:txBody>
                  <a:tcPr marL="68580" marR="68580" marT="0" marB="0"/>
                </a:tc>
                <a:tc hMerge="1">
                  <a:txBody>
                    <a:bodyPr/>
                    <a:lstStyle/>
                    <a:p>
                      <a:endParaRPr lang="en-US"/>
                    </a:p>
                  </a:txBody>
                  <a:tcPr/>
                </a:tc>
              </a:tr>
            </a:tbl>
          </a:graphicData>
        </a:graphic>
      </p:graphicFrame>
      <p:sp>
        <p:nvSpPr>
          <p:cNvPr id="4" name="Rectangle 1"/>
          <p:cNvSpPr>
            <a:spLocks noChangeArrowheads="1"/>
          </p:cNvSpPr>
          <p:nvPr/>
        </p:nvSpPr>
        <p:spPr bwMode="auto">
          <a:xfrm>
            <a:off x="1722438" y="20923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l" rtl="0" fontAlgn="base">
              <a:spcBef>
                <a:spcPct val="0"/>
              </a:spcBef>
              <a:spcAft>
                <a:spcPct val="0"/>
              </a:spcAft>
              <a:tabLst>
                <a:tab pos="4429125" algn="l"/>
              </a:tabLst>
            </a:pPr>
            <a:endParaRPr lang="en-US" smtClean="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5159754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4121337582"/>
              </p:ext>
            </p:extLst>
          </p:nvPr>
        </p:nvGraphicFramePr>
        <p:xfrm>
          <a:off x="1722755" y="1987899"/>
          <a:ext cx="5698490" cy="4171188"/>
        </p:xfrm>
        <a:graphic>
          <a:graphicData uri="http://schemas.openxmlformats.org/drawingml/2006/table">
            <a:tbl>
              <a:tblPr rtl="1" firstRow="1" firstCol="1" lastRow="1" lastCol="1" bandRow="1" bandCol="1">
                <a:tableStyleId>{5C22544A-7EE6-4342-B048-85BDC9FD1C3A}</a:tableStyleId>
              </a:tblPr>
              <a:tblGrid>
                <a:gridCol w="1257300"/>
                <a:gridCol w="4441190"/>
              </a:tblGrid>
              <a:tr h="0">
                <a:tc gridSpan="2">
                  <a:txBody>
                    <a:bodyPr/>
                    <a:lstStyle/>
                    <a:p>
                      <a:pPr marL="0" marR="0" algn="ctr" rtl="1">
                        <a:lnSpc>
                          <a:spcPct val="115000"/>
                        </a:lnSpc>
                        <a:spcBef>
                          <a:spcPts val="0"/>
                        </a:spcBef>
                        <a:spcAft>
                          <a:spcPts val="0"/>
                        </a:spcAft>
                      </a:pPr>
                      <a:r>
                        <a:rPr lang="ar-SA" sz="1200">
                          <a:effectLst/>
                        </a:rPr>
                        <a:t>شاهد نحوي رقم (23):</a:t>
                      </a:r>
                      <a:endParaRPr lang="en-US" sz="1200">
                        <a:effectLst/>
                      </a:endParaRPr>
                    </a:p>
                    <a:p>
                      <a:pPr marL="0" marR="0" algn="ctr" rtl="1">
                        <a:lnSpc>
                          <a:spcPct val="115000"/>
                        </a:lnSpc>
                        <a:spcBef>
                          <a:spcPts val="0"/>
                        </a:spcBef>
                        <a:spcAft>
                          <a:spcPts val="0"/>
                        </a:spcAft>
                      </a:pPr>
                      <a:r>
                        <a:rPr lang="ar-SA" sz="1600">
                          <a:effectLst/>
                        </a:rPr>
                        <a:t>قال الشاعر:   فلا تعدد</a:t>
                      </a:r>
                      <a:r>
                        <a:rPr lang="ar-SA" sz="1600" u="sng">
                          <a:effectLst/>
                        </a:rPr>
                        <a:t> المولى شريكك</a:t>
                      </a:r>
                      <a:r>
                        <a:rPr lang="ar-SA" sz="1600">
                          <a:effectLst/>
                        </a:rPr>
                        <a:t> في الغنى        ولكنَّما المولى شريكك في العُدم</a:t>
                      </a:r>
                      <a:endParaRPr lang="en-US" sz="1200">
                        <a:effectLst/>
                      </a:endParaRPr>
                    </a:p>
                    <a:p>
                      <a:pPr marL="0" marR="0" algn="ctr" rtl="1">
                        <a:lnSpc>
                          <a:spcPct val="115000"/>
                        </a:lnSpc>
                        <a:spcBef>
                          <a:spcPts val="0"/>
                        </a:spcBef>
                        <a:spcAft>
                          <a:spcPts val="0"/>
                        </a:spcAft>
                      </a:pPr>
                      <a:r>
                        <a:rPr lang="ar-SA" sz="1400">
                          <a:effectLst/>
                        </a:rPr>
                        <a:t>الشاهــد هنا:  تعدد المولى شريكك</a:t>
                      </a:r>
                      <a:endParaRPr lang="en-US" sz="1200">
                        <a:effectLst/>
                      </a:endParaRPr>
                    </a:p>
                    <a:p>
                      <a:pPr marL="0" marR="0" algn="ctr" rtl="1">
                        <a:lnSpc>
                          <a:spcPct val="115000"/>
                        </a:lnSpc>
                        <a:spcBef>
                          <a:spcPts val="0"/>
                        </a:spcBef>
                        <a:spcAft>
                          <a:spcPts val="0"/>
                        </a:spcAft>
                      </a:pPr>
                      <a:r>
                        <a:rPr lang="ar-SA" sz="1400">
                          <a:effectLst/>
                        </a:rPr>
                        <a:t>وجه الاستشهاد:  حيث جاءت َتعْدد من عدَّ بمعنى الظن وقد نصبت مفعولين (المولى مفعول به أول ، وشريكك مفعول به ثانٍ ) .</a:t>
                      </a:r>
                      <a:endParaRPr lang="en-US" sz="1200">
                        <a:effectLst/>
                        <a:latin typeface="Times New Roman"/>
                        <a:ea typeface="SimSun"/>
                        <a:cs typeface="Arial"/>
                      </a:endParaRPr>
                    </a:p>
                  </a:txBody>
                  <a:tcPr marL="68580" marR="68580" marT="0" marB="0"/>
                </a:tc>
                <a:tc hMerge="1">
                  <a:txBody>
                    <a:bodyPr/>
                    <a:lstStyle/>
                    <a:p>
                      <a:endParaRPr lang="en-US"/>
                    </a:p>
                  </a:txBody>
                  <a:tcPr/>
                </a:tc>
              </a:tr>
              <a:tr h="0">
                <a:tc>
                  <a:txBody>
                    <a:bodyPr/>
                    <a:lstStyle/>
                    <a:p>
                      <a:pPr marL="0" marR="0" algn="ctr" rtl="1">
                        <a:lnSpc>
                          <a:spcPct val="115000"/>
                        </a:lnSpc>
                        <a:spcBef>
                          <a:spcPts val="0"/>
                        </a:spcBef>
                        <a:spcAft>
                          <a:spcPts val="0"/>
                        </a:spcAft>
                      </a:pPr>
                      <a:r>
                        <a:rPr lang="ar-SA" sz="1600">
                          <a:effectLst/>
                        </a:rPr>
                        <a:t>4-  هبْ</a:t>
                      </a:r>
                      <a:endParaRPr lang="en-US" sz="1200">
                        <a:effectLst/>
                        <a:latin typeface="Times New Roman"/>
                        <a:ea typeface="SimSun"/>
                        <a:cs typeface="Arial"/>
                      </a:endParaRPr>
                    </a:p>
                  </a:txBody>
                  <a:tcPr marL="68580" marR="68580" marT="0" marB="0"/>
                </a:tc>
                <a:tc>
                  <a:txBody>
                    <a:bodyPr/>
                    <a:lstStyle/>
                    <a:p>
                      <a:pPr marL="0" marR="0" algn="ctr" rtl="1">
                        <a:lnSpc>
                          <a:spcPct val="115000"/>
                        </a:lnSpc>
                        <a:spcBef>
                          <a:spcPts val="0"/>
                        </a:spcBef>
                        <a:spcAft>
                          <a:spcPts val="0"/>
                        </a:spcAft>
                      </a:pPr>
                      <a:r>
                        <a:rPr lang="ar-SA" sz="1600">
                          <a:effectLst/>
                        </a:rPr>
                        <a:t> </a:t>
                      </a:r>
                      <a:endParaRPr lang="en-US" sz="1200">
                        <a:effectLst/>
                        <a:latin typeface="Times New Roman"/>
                        <a:ea typeface="SimSun"/>
                        <a:cs typeface="Arial"/>
                      </a:endParaRPr>
                    </a:p>
                  </a:txBody>
                  <a:tcPr marL="68580" marR="68580" marT="0" marB="0"/>
                </a:tc>
              </a:tr>
              <a:tr h="0">
                <a:tc gridSpan="2">
                  <a:txBody>
                    <a:bodyPr/>
                    <a:lstStyle/>
                    <a:p>
                      <a:pPr marL="0" marR="0" algn="ctr" rtl="1">
                        <a:lnSpc>
                          <a:spcPct val="115000"/>
                        </a:lnSpc>
                        <a:spcBef>
                          <a:spcPts val="0"/>
                        </a:spcBef>
                        <a:spcAft>
                          <a:spcPts val="0"/>
                        </a:spcAft>
                      </a:pPr>
                      <a:r>
                        <a:rPr lang="ar-SA" sz="1200">
                          <a:effectLst/>
                        </a:rPr>
                        <a:t>شاهد نحوي رقم (24):</a:t>
                      </a:r>
                      <a:endParaRPr lang="en-US" sz="1200">
                        <a:effectLst/>
                      </a:endParaRPr>
                    </a:p>
                    <a:p>
                      <a:pPr marL="0" marR="0" algn="ctr" rtl="1">
                        <a:lnSpc>
                          <a:spcPct val="115000"/>
                        </a:lnSpc>
                        <a:spcBef>
                          <a:spcPts val="0"/>
                        </a:spcBef>
                        <a:spcAft>
                          <a:spcPts val="0"/>
                        </a:spcAft>
                      </a:pPr>
                      <a:r>
                        <a:rPr lang="ar-SA" sz="1600">
                          <a:effectLst/>
                        </a:rPr>
                        <a:t>قال الشاعر:   فقلت : أجرني أبا ملك            وإلاَّ </a:t>
                      </a:r>
                      <a:r>
                        <a:rPr lang="ar-SA" sz="1600" u="sng">
                          <a:effectLst/>
                        </a:rPr>
                        <a:t>فهبني امرأً هالكاً</a:t>
                      </a:r>
                      <a:endParaRPr lang="en-US" sz="1200">
                        <a:effectLst/>
                      </a:endParaRPr>
                    </a:p>
                    <a:p>
                      <a:pPr marL="0" marR="0" algn="ctr" rtl="1">
                        <a:lnSpc>
                          <a:spcPct val="115000"/>
                        </a:lnSpc>
                        <a:spcBef>
                          <a:spcPts val="0"/>
                        </a:spcBef>
                        <a:spcAft>
                          <a:spcPts val="0"/>
                        </a:spcAft>
                      </a:pPr>
                      <a:r>
                        <a:rPr lang="ar-SA" sz="1400">
                          <a:effectLst/>
                        </a:rPr>
                        <a:t>الشاهــد هنا:  </a:t>
                      </a:r>
                      <a:r>
                        <a:rPr lang="ar-SA" sz="1200">
                          <a:effectLst/>
                        </a:rPr>
                        <a:t>فهبني امرأ</a:t>
                      </a:r>
                      <a:endParaRPr lang="en-US" sz="1200">
                        <a:effectLst/>
                      </a:endParaRPr>
                    </a:p>
                    <a:p>
                      <a:pPr marL="0" marR="0" algn="ctr" rtl="1">
                        <a:lnSpc>
                          <a:spcPct val="115000"/>
                        </a:lnSpc>
                        <a:spcBef>
                          <a:spcPts val="0"/>
                        </a:spcBef>
                        <a:spcAft>
                          <a:spcPts val="0"/>
                        </a:spcAft>
                      </a:pPr>
                      <a:r>
                        <a:rPr lang="ar-SA" sz="1400">
                          <a:effectLst/>
                        </a:rPr>
                        <a:t>وجه الاستشهاد:  </a:t>
                      </a:r>
                      <a:r>
                        <a:rPr lang="ar-SA" sz="1200">
                          <a:effectLst/>
                        </a:rPr>
                        <a:t>فإن (هب) هنا جاءت بمعنى ظن وقد نصبت مفعولين : ياء المتكلم مفعول به أول وامرأ مفعول به ثانٍ .</a:t>
                      </a:r>
                      <a:endParaRPr lang="en-US" sz="1200">
                        <a:effectLst/>
                        <a:latin typeface="Times New Roman"/>
                        <a:ea typeface="SimSun"/>
                        <a:cs typeface="Arial"/>
                      </a:endParaRPr>
                    </a:p>
                  </a:txBody>
                  <a:tcPr marL="68580" marR="68580" marT="0" marB="0"/>
                </a:tc>
                <a:tc hMerge="1">
                  <a:txBody>
                    <a:bodyPr/>
                    <a:lstStyle/>
                    <a:p>
                      <a:endParaRPr lang="en-US"/>
                    </a:p>
                  </a:txBody>
                  <a:tcPr/>
                </a:tc>
              </a:tr>
              <a:tr h="0">
                <a:tc>
                  <a:txBody>
                    <a:bodyPr/>
                    <a:lstStyle/>
                    <a:p>
                      <a:pPr marL="0" marR="0" algn="ctr" rtl="1">
                        <a:lnSpc>
                          <a:spcPct val="115000"/>
                        </a:lnSpc>
                        <a:spcBef>
                          <a:spcPts val="0"/>
                        </a:spcBef>
                        <a:spcAft>
                          <a:spcPts val="0"/>
                        </a:spcAft>
                      </a:pPr>
                      <a:r>
                        <a:rPr lang="ar-SA" sz="1600">
                          <a:effectLst/>
                        </a:rPr>
                        <a:t>5-  زعم</a:t>
                      </a:r>
                      <a:endParaRPr lang="en-US" sz="1200">
                        <a:effectLst/>
                        <a:latin typeface="Times New Roman"/>
                        <a:ea typeface="SimSun"/>
                        <a:cs typeface="Arial"/>
                      </a:endParaRPr>
                    </a:p>
                  </a:txBody>
                  <a:tcPr marL="68580" marR="68580" marT="0" marB="0"/>
                </a:tc>
                <a:tc>
                  <a:txBody>
                    <a:bodyPr/>
                    <a:lstStyle/>
                    <a:p>
                      <a:pPr marL="0" marR="0" algn="ctr" rtl="1">
                        <a:lnSpc>
                          <a:spcPct val="115000"/>
                        </a:lnSpc>
                        <a:spcBef>
                          <a:spcPts val="0"/>
                        </a:spcBef>
                        <a:spcAft>
                          <a:spcPts val="0"/>
                        </a:spcAft>
                      </a:pPr>
                      <a:r>
                        <a:rPr lang="ar-SA" sz="1600">
                          <a:effectLst/>
                        </a:rPr>
                        <a:t>زعمت علياً ناجحاً</a:t>
                      </a:r>
                      <a:endParaRPr lang="en-US" sz="1200">
                        <a:effectLst/>
                        <a:latin typeface="Times New Roman"/>
                        <a:ea typeface="SimSun"/>
                        <a:cs typeface="Arial"/>
                      </a:endParaRPr>
                    </a:p>
                  </a:txBody>
                  <a:tcPr marL="68580" marR="68580" marT="0" marB="0" anchor="ctr"/>
                </a:tc>
              </a:tr>
              <a:tr h="0">
                <a:tc gridSpan="2">
                  <a:txBody>
                    <a:bodyPr/>
                    <a:lstStyle/>
                    <a:p>
                      <a:pPr marL="0" marR="0" algn="ctr" rtl="1">
                        <a:lnSpc>
                          <a:spcPct val="115000"/>
                        </a:lnSpc>
                        <a:spcBef>
                          <a:spcPts val="0"/>
                        </a:spcBef>
                        <a:spcAft>
                          <a:spcPts val="0"/>
                        </a:spcAft>
                      </a:pPr>
                      <a:r>
                        <a:rPr lang="ar-SA" sz="1200" dirty="0">
                          <a:effectLst/>
                        </a:rPr>
                        <a:t>شاهد نحوي رقم (25):</a:t>
                      </a:r>
                      <a:endParaRPr lang="en-US" sz="1200" dirty="0">
                        <a:effectLst/>
                      </a:endParaRPr>
                    </a:p>
                    <a:p>
                      <a:pPr marL="0" marR="0" algn="ctr" rtl="1">
                        <a:lnSpc>
                          <a:spcPct val="115000"/>
                        </a:lnSpc>
                        <a:spcBef>
                          <a:spcPts val="0"/>
                        </a:spcBef>
                        <a:spcAft>
                          <a:spcPts val="0"/>
                        </a:spcAft>
                      </a:pPr>
                      <a:r>
                        <a:rPr lang="ar-SA" sz="1600" dirty="0">
                          <a:effectLst/>
                        </a:rPr>
                        <a:t>قال الشاعر:   </a:t>
                      </a:r>
                      <a:r>
                        <a:rPr lang="ar-SA" sz="1600" u="sng" dirty="0">
                          <a:effectLst/>
                        </a:rPr>
                        <a:t>زعمتني شيخاً</a:t>
                      </a:r>
                      <a:r>
                        <a:rPr lang="ar-SA" sz="1600" dirty="0">
                          <a:effectLst/>
                        </a:rPr>
                        <a:t> ولستُ بشيخٍ         إنما الشيخ من يدبُ دبيبا</a:t>
                      </a:r>
                      <a:endParaRPr lang="en-US" sz="1200" dirty="0">
                        <a:effectLst/>
                      </a:endParaRPr>
                    </a:p>
                    <a:p>
                      <a:pPr marL="0" marR="0" algn="ctr" rtl="1">
                        <a:lnSpc>
                          <a:spcPct val="115000"/>
                        </a:lnSpc>
                        <a:spcBef>
                          <a:spcPts val="0"/>
                        </a:spcBef>
                        <a:spcAft>
                          <a:spcPts val="0"/>
                        </a:spcAft>
                      </a:pPr>
                      <a:r>
                        <a:rPr lang="ar-SA" sz="1400" dirty="0">
                          <a:effectLst/>
                        </a:rPr>
                        <a:t>الشاهــد هنا:  زعمتني شيخًا</a:t>
                      </a:r>
                      <a:endParaRPr lang="en-US" sz="1200" dirty="0">
                        <a:effectLst/>
                      </a:endParaRPr>
                    </a:p>
                    <a:p>
                      <a:pPr marL="0" marR="0" algn="ctr" rtl="1">
                        <a:lnSpc>
                          <a:spcPct val="115000"/>
                        </a:lnSpc>
                        <a:spcBef>
                          <a:spcPts val="0"/>
                        </a:spcBef>
                        <a:spcAft>
                          <a:spcPts val="0"/>
                        </a:spcAft>
                      </a:pPr>
                      <a:r>
                        <a:rPr lang="ar-SA" sz="1400" dirty="0">
                          <a:effectLst/>
                        </a:rPr>
                        <a:t>وجه الاستشهاد:  </a:t>
                      </a:r>
                      <a:r>
                        <a:rPr lang="ar-SA" sz="1200" dirty="0">
                          <a:effectLst/>
                        </a:rPr>
                        <a:t>حيث جاءت زعم بمعنى ظن ونصبت مفعولين ياء المتكلم: مفعول به أول وشيخاً: مفعول به ثانٍ .</a:t>
                      </a:r>
                      <a:endParaRPr lang="en-US" sz="1200" dirty="0">
                        <a:effectLst/>
                        <a:latin typeface="Times New Roman"/>
                        <a:ea typeface="SimSun"/>
                        <a:cs typeface="Arial"/>
                      </a:endParaRPr>
                    </a:p>
                  </a:txBody>
                  <a:tcPr marL="68580" marR="68580" marT="0" marB="0"/>
                </a:tc>
                <a:tc hMerge="1">
                  <a:txBody>
                    <a:bodyPr/>
                    <a:lstStyle/>
                    <a:p>
                      <a:endParaRPr lang="en-US"/>
                    </a:p>
                  </a:txBody>
                  <a:tcPr/>
                </a:tc>
              </a:tr>
            </a:tbl>
          </a:graphicData>
        </a:graphic>
      </p:graphicFrame>
      <p:graphicFrame>
        <p:nvGraphicFramePr>
          <p:cNvPr id="3" name="جدول 2"/>
          <p:cNvGraphicFramePr>
            <a:graphicFrameLocks noGrp="1"/>
          </p:cNvGraphicFramePr>
          <p:nvPr>
            <p:extLst>
              <p:ext uri="{D42A27DB-BD31-4B8C-83A1-F6EECF244321}">
                <p14:modId xmlns:p14="http://schemas.microsoft.com/office/powerpoint/2010/main" val="529341816"/>
              </p:ext>
            </p:extLst>
          </p:nvPr>
        </p:nvGraphicFramePr>
        <p:xfrm>
          <a:off x="107504" y="188640"/>
          <a:ext cx="8856983" cy="6552727"/>
        </p:xfrm>
        <a:graphic>
          <a:graphicData uri="http://schemas.openxmlformats.org/drawingml/2006/table">
            <a:tbl>
              <a:tblPr rtl="1" firstRow="1" firstCol="1" lastRow="1" lastCol="1" bandRow="1" bandCol="1">
                <a:tableStyleId>{5C22544A-7EE6-4342-B048-85BDC9FD1C3A}</a:tableStyleId>
              </a:tblPr>
              <a:tblGrid>
                <a:gridCol w="1924781"/>
                <a:gridCol w="6932202"/>
              </a:tblGrid>
              <a:tr h="1942385">
                <a:tc gridSpan="2">
                  <a:txBody>
                    <a:bodyPr/>
                    <a:lstStyle/>
                    <a:p>
                      <a:pPr marL="0" marR="0" algn="ctr" rtl="1">
                        <a:lnSpc>
                          <a:spcPct val="115000"/>
                        </a:lnSpc>
                        <a:spcBef>
                          <a:spcPts val="0"/>
                        </a:spcBef>
                        <a:spcAft>
                          <a:spcPts val="0"/>
                        </a:spcAft>
                      </a:pPr>
                      <a:r>
                        <a:rPr lang="ar-SA" sz="1200" dirty="0">
                          <a:effectLst/>
                        </a:rPr>
                        <a:t>شاهد نحوي رقم (23):</a:t>
                      </a:r>
                      <a:endParaRPr lang="en-US" sz="1200" dirty="0">
                        <a:effectLst/>
                      </a:endParaRPr>
                    </a:p>
                    <a:p>
                      <a:pPr marL="0" marR="0" algn="ctr" rtl="1">
                        <a:lnSpc>
                          <a:spcPct val="115000"/>
                        </a:lnSpc>
                        <a:spcBef>
                          <a:spcPts val="0"/>
                        </a:spcBef>
                        <a:spcAft>
                          <a:spcPts val="0"/>
                        </a:spcAft>
                      </a:pPr>
                      <a:r>
                        <a:rPr lang="ar-SA" sz="1600" dirty="0">
                          <a:effectLst/>
                        </a:rPr>
                        <a:t>قال الشاعر:   فلا تعدد</a:t>
                      </a:r>
                      <a:r>
                        <a:rPr lang="ar-SA" sz="1600" u="sng" dirty="0">
                          <a:effectLst/>
                        </a:rPr>
                        <a:t> المولى شريكك</a:t>
                      </a:r>
                      <a:r>
                        <a:rPr lang="ar-SA" sz="1600" dirty="0">
                          <a:effectLst/>
                        </a:rPr>
                        <a:t> في الغنى        ولكنَّما المولى شريكك في العُدم</a:t>
                      </a:r>
                      <a:endParaRPr lang="en-US" sz="1200" dirty="0">
                        <a:effectLst/>
                      </a:endParaRPr>
                    </a:p>
                    <a:p>
                      <a:pPr marL="0" marR="0" algn="ctr" rtl="1">
                        <a:lnSpc>
                          <a:spcPct val="115000"/>
                        </a:lnSpc>
                        <a:spcBef>
                          <a:spcPts val="0"/>
                        </a:spcBef>
                        <a:spcAft>
                          <a:spcPts val="0"/>
                        </a:spcAft>
                      </a:pPr>
                      <a:r>
                        <a:rPr lang="ar-SA" sz="1400" dirty="0">
                          <a:effectLst/>
                        </a:rPr>
                        <a:t>الشاهــد هنا:  تعدد المولى شريكك</a:t>
                      </a:r>
                      <a:endParaRPr lang="en-US" sz="1200" dirty="0">
                        <a:effectLst/>
                      </a:endParaRPr>
                    </a:p>
                    <a:p>
                      <a:pPr marL="0" marR="0" algn="ctr" rtl="1">
                        <a:lnSpc>
                          <a:spcPct val="115000"/>
                        </a:lnSpc>
                        <a:spcBef>
                          <a:spcPts val="0"/>
                        </a:spcBef>
                        <a:spcAft>
                          <a:spcPts val="0"/>
                        </a:spcAft>
                      </a:pPr>
                      <a:r>
                        <a:rPr lang="ar-SA" sz="1400" dirty="0">
                          <a:effectLst/>
                        </a:rPr>
                        <a:t>وجه الاستشهاد:  حيث جاءت َتعْدد من عدَّ بمعنى الظن وقد نصبت مفعولين (المولى مفعول به أول ، وشريكك مفعول به ثانٍ ) .</a:t>
                      </a:r>
                      <a:endParaRPr lang="en-US" sz="1200" dirty="0">
                        <a:effectLst/>
                        <a:latin typeface="Times New Roman"/>
                        <a:ea typeface="SimSun"/>
                        <a:cs typeface="Arial"/>
                      </a:endParaRPr>
                    </a:p>
                  </a:txBody>
                  <a:tcPr marL="68580" marR="68580" marT="0" marB="0"/>
                </a:tc>
                <a:tc hMerge="1">
                  <a:txBody>
                    <a:bodyPr/>
                    <a:lstStyle/>
                    <a:p>
                      <a:endParaRPr lang="en-US"/>
                    </a:p>
                  </a:txBody>
                  <a:tcPr/>
                </a:tc>
              </a:tr>
              <a:tr h="414700">
                <a:tc>
                  <a:txBody>
                    <a:bodyPr/>
                    <a:lstStyle/>
                    <a:p>
                      <a:pPr marL="0" marR="0" algn="ctr" rtl="1">
                        <a:lnSpc>
                          <a:spcPct val="115000"/>
                        </a:lnSpc>
                        <a:spcBef>
                          <a:spcPts val="0"/>
                        </a:spcBef>
                        <a:spcAft>
                          <a:spcPts val="0"/>
                        </a:spcAft>
                      </a:pPr>
                      <a:r>
                        <a:rPr lang="ar-SA" sz="1600">
                          <a:effectLst/>
                        </a:rPr>
                        <a:t>4-  هبْ</a:t>
                      </a:r>
                      <a:endParaRPr lang="en-US" sz="1200">
                        <a:effectLst/>
                        <a:latin typeface="Times New Roman"/>
                        <a:ea typeface="SimSun"/>
                        <a:cs typeface="Arial"/>
                      </a:endParaRPr>
                    </a:p>
                  </a:txBody>
                  <a:tcPr marL="68580" marR="68580" marT="0" marB="0"/>
                </a:tc>
                <a:tc>
                  <a:txBody>
                    <a:bodyPr/>
                    <a:lstStyle/>
                    <a:p>
                      <a:pPr marL="0" marR="0" algn="ctr" rtl="1">
                        <a:lnSpc>
                          <a:spcPct val="115000"/>
                        </a:lnSpc>
                        <a:spcBef>
                          <a:spcPts val="0"/>
                        </a:spcBef>
                        <a:spcAft>
                          <a:spcPts val="0"/>
                        </a:spcAft>
                      </a:pPr>
                      <a:r>
                        <a:rPr lang="ar-SA" sz="1600">
                          <a:effectLst/>
                        </a:rPr>
                        <a:t> </a:t>
                      </a:r>
                      <a:endParaRPr lang="en-US" sz="1200">
                        <a:effectLst/>
                        <a:latin typeface="Times New Roman"/>
                        <a:ea typeface="SimSun"/>
                        <a:cs typeface="Arial"/>
                      </a:endParaRPr>
                    </a:p>
                  </a:txBody>
                  <a:tcPr marL="68580" marR="68580" marT="0" marB="0"/>
                </a:tc>
              </a:tr>
              <a:tr h="1890471">
                <a:tc gridSpan="2">
                  <a:txBody>
                    <a:bodyPr/>
                    <a:lstStyle/>
                    <a:p>
                      <a:pPr marL="0" marR="0" algn="ctr" rtl="1">
                        <a:lnSpc>
                          <a:spcPct val="115000"/>
                        </a:lnSpc>
                        <a:spcBef>
                          <a:spcPts val="0"/>
                        </a:spcBef>
                        <a:spcAft>
                          <a:spcPts val="0"/>
                        </a:spcAft>
                      </a:pPr>
                      <a:r>
                        <a:rPr lang="ar-SA" sz="1200" dirty="0">
                          <a:effectLst/>
                        </a:rPr>
                        <a:t>شاهد نحوي رقم (24):</a:t>
                      </a:r>
                      <a:endParaRPr lang="en-US" sz="1200" dirty="0">
                        <a:effectLst/>
                      </a:endParaRPr>
                    </a:p>
                    <a:p>
                      <a:pPr marL="0" marR="0" algn="ctr" rtl="1">
                        <a:lnSpc>
                          <a:spcPct val="115000"/>
                        </a:lnSpc>
                        <a:spcBef>
                          <a:spcPts val="0"/>
                        </a:spcBef>
                        <a:spcAft>
                          <a:spcPts val="0"/>
                        </a:spcAft>
                      </a:pPr>
                      <a:r>
                        <a:rPr lang="ar-SA" sz="1600" dirty="0">
                          <a:effectLst/>
                        </a:rPr>
                        <a:t>قال الشاعر:   فقلت : أجرني أبا ملك            وإلاَّ </a:t>
                      </a:r>
                      <a:r>
                        <a:rPr lang="ar-SA" sz="1600" u="sng" dirty="0">
                          <a:effectLst/>
                        </a:rPr>
                        <a:t>فهبني امرأً هالكاً</a:t>
                      </a:r>
                      <a:endParaRPr lang="en-US" sz="1200" dirty="0">
                        <a:effectLst/>
                      </a:endParaRPr>
                    </a:p>
                    <a:p>
                      <a:pPr marL="0" marR="0" algn="ctr" rtl="1">
                        <a:lnSpc>
                          <a:spcPct val="115000"/>
                        </a:lnSpc>
                        <a:spcBef>
                          <a:spcPts val="0"/>
                        </a:spcBef>
                        <a:spcAft>
                          <a:spcPts val="0"/>
                        </a:spcAft>
                      </a:pPr>
                      <a:r>
                        <a:rPr lang="ar-SA" sz="1400" dirty="0">
                          <a:effectLst/>
                        </a:rPr>
                        <a:t>الشاهــد هنا:  </a:t>
                      </a:r>
                      <a:r>
                        <a:rPr lang="ar-SA" sz="1200" dirty="0">
                          <a:effectLst/>
                        </a:rPr>
                        <a:t>فهبني امرأ</a:t>
                      </a:r>
                      <a:endParaRPr lang="en-US" sz="1200" dirty="0">
                        <a:effectLst/>
                      </a:endParaRPr>
                    </a:p>
                    <a:p>
                      <a:pPr marL="0" marR="0" algn="ctr" rtl="1">
                        <a:lnSpc>
                          <a:spcPct val="115000"/>
                        </a:lnSpc>
                        <a:spcBef>
                          <a:spcPts val="0"/>
                        </a:spcBef>
                        <a:spcAft>
                          <a:spcPts val="0"/>
                        </a:spcAft>
                      </a:pPr>
                      <a:r>
                        <a:rPr lang="ar-SA" sz="1400" dirty="0">
                          <a:effectLst/>
                        </a:rPr>
                        <a:t>وجه الاستشهاد:  </a:t>
                      </a:r>
                      <a:r>
                        <a:rPr lang="ar-SA" sz="1200" dirty="0">
                          <a:effectLst/>
                        </a:rPr>
                        <a:t>فإن (هب) هنا جاءت بمعنى ظن وقد نصبت مفعولين : ياء المتكلم مفعول به أول وامرأ مفعول به ثانٍ .</a:t>
                      </a:r>
                      <a:endParaRPr lang="en-US" sz="1200" dirty="0">
                        <a:effectLst/>
                        <a:latin typeface="Times New Roman"/>
                        <a:ea typeface="SimSun"/>
                        <a:cs typeface="Arial"/>
                      </a:endParaRPr>
                    </a:p>
                  </a:txBody>
                  <a:tcPr marL="68580" marR="68580" marT="0" marB="0"/>
                </a:tc>
                <a:tc hMerge="1">
                  <a:txBody>
                    <a:bodyPr/>
                    <a:lstStyle/>
                    <a:p>
                      <a:endParaRPr lang="en-US"/>
                    </a:p>
                  </a:txBody>
                  <a:tcPr/>
                </a:tc>
              </a:tr>
              <a:tr h="414700">
                <a:tc>
                  <a:txBody>
                    <a:bodyPr/>
                    <a:lstStyle/>
                    <a:p>
                      <a:pPr marL="0" marR="0" algn="ctr" rtl="1">
                        <a:lnSpc>
                          <a:spcPct val="115000"/>
                        </a:lnSpc>
                        <a:spcBef>
                          <a:spcPts val="0"/>
                        </a:spcBef>
                        <a:spcAft>
                          <a:spcPts val="0"/>
                        </a:spcAft>
                      </a:pPr>
                      <a:r>
                        <a:rPr lang="ar-SA" sz="1600">
                          <a:effectLst/>
                        </a:rPr>
                        <a:t>5-  زعم</a:t>
                      </a:r>
                      <a:endParaRPr lang="en-US" sz="1200">
                        <a:effectLst/>
                        <a:latin typeface="Times New Roman"/>
                        <a:ea typeface="SimSun"/>
                        <a:cs typeface="Arial"/>
                      </a:endParaRPr>
                    </a:p>
                  </a:txBody>
                  <a:tcPr marL="68580" marR="68580" marT="0" marB="0"/>
                </a:tc>
                <a:tc>
                  <a:txBody>
                    <a:bodyPr/>
                    <a:lstStyle/>
                    <a:p>
                      <a:pPr marL="0" marR="0" algn="ctr" rtl="1">
                        <a:lnSpc>
                          <a:spcPct val="115000"/>
                        </a:lnSpc>
                        <a:spcBef>
                          <a:spcPts val="0"/>
                        </a:spcBef>
                        <a:spcAft>
                          <a:spcPts val="0"/>
                        </a:spcAft>
                      </a:pPr>
                      <a:r>
                        <a:rPr lang="ar-SA" sz="1600">
                          <a:effectLst/>
                        </a:rPr>
                        <a:t>زعمت علياً ناجحاً</a:t>
                      </a:r>
                      <a:endParaRPr lang="en-US" sz="1200">
                        <a:effectLst/>
                        <a:latin typeface="Times New Roman"/>
                        <a:ea typeface="SimSun"/>
                        <a:cs typeface="Arial"/>
                      </a:endParaRPr>
                    </a:p>
                  </a:txBody>
                  <a:tcPr marL="68580" marR="68580" marT="0" marB="0" anchor="ctr"/>
                </a:tc>
              </a:tr>
              <a:tr h="1890471">
                <a:tc gridSpan="2">
                  <a:txBody>
                    <a:bodyPr/>
                    <a:lstStyle/>
                    <a:p>
                      <a:pPr marL="0" marR="0" algn="ctr" rtl="1">
                        <a:lnSpc>
                          <a:spcPct val="115000"/>
                        </a:lnSpc>
                        <a:spcBef>
                          <a:spcPts val="0"/>
                        </a:spcBef>
                        <a:spcAft>
                          <a:spcPts val="0"/>
                        </a:spcAft>
                      </a:pPr>
                      <a:r>
                        <a:rPr lang="ar-SA" sz="1200" dirty="0">
                          <a:effectLst/>
                        </a:rPr>
                        <a:t>شاهد نحوي رقم (25):</a:t>
                      </a:r>
                      <a:endParaRPr lang="en-US" sz="1200" dirty="0">
                        <a:effectLst/>
                      </a:endParaRPr>
                    </a:p>
                    <a:p>
                      <a:pPr marL="0" marR="0" algn="ctr" rtl="1">
                        <a:lnSpc>
                          <a:spcPct val="115000"/>
                        </a:lnSpc>
                        <a:spcBef>
                          <a:spcPts val="0"/>
                        </a:spcBef>
                        <a:spcAft>
                          <a:spcPts val="0"/>
                        </a:spcAft>
                      </a:pPr>
                      <a:r>
                        <a:rPr lang="ar-SA" sz="1600" dirty="0">
                          <a:effectLst/>
                        </a:rPr>
                        <a:t>قال الشاعر:   </a:t>
                      </a:r>
                      <a:r>
                        <a:rPr lang="ar-SA" sz="1600" u="sng" dirty="0">
                          <a:effectLst/>
                        </a:rPr>
                        <a:t>زعمتني شيخاً</a:t>
                      </a:r>
                      <a:r>
                        <a:rPr lang="ar-SA" sz="1600" dirty="0">
                          <a:effectLst/>
                        </a:rPr>
                        <a:t> ولستُ بشيخٍ         إنما الشيخ من يدبُ دبيبا</a:t>
                      </a:r>
                      <a:endParaRPr lang="en-US" sz="1200" dirty="0">
                        <a:effectLst/>
                      </a:endParaRPr>
                    </a:p>
                    <a:p>
                      <a:pPr marL="0" marR="0" algn="ctr" rtl="1">
                        <a:lnSpc>
                          <a:spcPct val="115000"/>
                        </a:lnSpc>
                        <a:spcBef>
                          <a:spcPts val="0"/>
                        </a:spcBef>
                        <a:spcAft>
                          <a:spcPts val="0"/>
                        </a:spcAft>
                      </a:pPr>
                      <a:r>
                        <a:rPr lang="ar-SA" sz="1400" dirty="0">
                          <a:effectLst/>
                        </a:rPr>
                        <a:t>الشاهــد هنا:  زعمتني شيخًا</a:t>
                      </a:r>
                      <a:endParaRPr lang="en-US" sz="1200" dirty="0">
                        <a:effectLst/>
                      </a:endParaRPr>
                    </a:p>
                    <a:p>
                      <a:pPr marL="0" marR="0" algn="ctr" rtl="1">
                        <a:lnSpc>
                          <a:spcPct val="115000"/>
                        </a:lnSpc>
                        <a:spcBef>
                          <a:spcPts val="0"/>
                        </a:spcBef>
                        <a:spcAft>
                          <a:spcPts val="0"/>
                        </a:spcAft>
                      </a:pPr>
                      <a:r>
                        <a:rPr lang="ar-SA" sz="1400" dirty="0">
                          <a:effectLst/>
                        </a:rPr>
                        <a:t>وجه الاستشهاد:  </a:t>
                      </a:r>
                      <a:r>
                        <a:rPr lang="ar-SA" sz="1200" dirty="0">
                          <a:effectLst/>
                        </a:rPr>
                        <a:t>حيث جاءت زعم بمعنى ظن ونصبت مفعولين ياء المتكلم: مفعول به أول وشيخاً: مفعول به ثانٍ .</a:t>
                      </a:r>
                      <a:endParaRPr lang="en-US" sz="1200" dirty="0">
                        <a:effectLst/>
                        <a:latin typeface="Times New Roman"/>
                        <a:ea typeface="SimSun"/>
                        <a:cs typeface="Arial"/>
                      </a:endParaRPr>
                    </a:p>
                  </a:txBody>
                  <a:tcPr marL="68580" marR="68580" marT="0" marB="0"/>
                </a:tc>
                <a:tc hMerge="1">
                  <a:txBody>
                    <a:bodyPr/>
                    <a:lstStyle/>
                    <a:p>
                      <a:endParaRPr lang="en-US"/>
                    </a:p>
                  </a:txBody>
                  <a:tcPr/>
                </a:tc>
              </a:tr>
            </a:tbl>
          </a:graphicData>
        </a:graphic>
      </p:graphicFrame>
    </p:spTree>
    <p:extLst>
      <p:ext uri="{BB962C8B-B14F-4D97-AF65-F5344CB8AC3E}">
        <p14:creationId xmlns:p14="http://schemas.microsoft.com/office/powerpoint/2010/main" val="23659629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nvGraphicFramePr>
        <p:xfrm>
          <a:off x="1722755" y="3021933"/>
          <a:ext cx="5698490" cy="1682496"/>
        </p:xfrm>
        <a:graphic>
          <a:graphicData uri="http://schemas.openxmlformats.org/drawingml/2006/table">
            <a:tbl>
              <a:tblPr rtl="1" firstRow="1" firstCol="1" lastRow="1" lastCol="1" bandRow="1" bandCol="1">
                <a:tableStyleId>{5C22544A-7EE6-4342-B048-85BDC9FD1C3A}</a:tableStyleId>
              </a:tblPr>
              <a:tblGrid>
                <a:gridCol w="914400"/>
                <a:gridCol w="4784090"/>
              </a:tblGrid>
              <a:tr h="0">
                <a:tc gridSpan="2">
                  <a:txBody>
                    <a:bodyPr/>
                    <a:lstStyle/>
                    <a:p>
                      <a:pPr marL="0" marR="0" algn="ctr" rtl="1">
                        <a:lnSpc>
                          <a:spcPct val="115000"/>
                        </a:lnSpc>
                        <a:spcBef>
                          <a:spcPts val="0"/>
                        </a:spcBef>
                        <a:spcAft>
                          <a:spcPts val="0"/>
                        </a:spcAft>
                      </a:pPr>
                      <a:r>
                        <a:rPr lang="ar-SA" sz="1600">
                          <a:effectLst/>
                        </a:rPr>
                        <a:t>**الأفعال التي تأتي بالوجهين(اليقين والرجحان) واليقين أكثر وهو اثنان: رأى ، علِمَ</a:t>
                      </a:r>
                      <a:endParaRPr lang="en-US" sz="1600">
                        <a:effectLst/>
                        <a:latin typeface="Times New Roman"/>
                        <a:ea typeface="SimSun"/>
                        <a:cs typeface="AL-Mohanad"/>
                      </a:endParaRPr>
                    </a:p>
                  </a:txBody>
                  <a:tcPr marL="68580" marR="68580" marT="0" marB="0"/>
                </a:tc>
                <a:tc hMerge="1">
                  <a:txBody>
                    <a:bodyPr/>
                    <a:lstStyle/>
                    <a:p>
                      <a:endParaRPr lang="en-US"/>
                    </a:p>
                  </a:txBody>
                  <a:tcPr/>
                </a:tc>
              </a:tr>
              <a:tr h="0">
                <a:tc>
                  <a:txBody>
                    <a:bodyPr/>
                    <a:lstStyle/>
                    <a:p>
                      <a:pPr marL="0" marR="0" algn="ctr" rtl="1">
                        <a:lnSpc>
                          <a:spcPct val="115000"/>
                        </a:lnSpc>
                        <a:spcBef>
                          <a:spcPts val="0"/>
                        </a:spcBef>
                        <a:spcAft>
                          <a:spcPts val="0"/>
                        </a:spcAft>
                      </a:pPr>
                      <a:r>
                        <a:rPr lang="ar-SA" sz="1600">
                          <a:effectLst/>
                        </a:rPr>
                        <a:t>1-  رأى</a:t>
                      </a:r>
                      <a:endParaRPr lang="en-US" sz="1200">
                        <a:effectLst/>
                        <a:latin typeface="Times New Roman"/>
                        <a:ea typeface="SimSun"/>
                        <a:cs typeface="Arial"/>
                      </a:endParaRPr>
                    </a:p>
                  </a:txBody>
                  <a:tcPr marL="68580" marR="68580" marT="0" marB="0"/>
                </a:tc>
                <a:tc>
                  <a:txBody>
                    <a:bodyPr/>
                    <a:lstStyle/>
                    <a:p>
                      <a:pPr marL="0" marR="0" algn="ctr" rtl="1">
                        <a:lnSpc>
                          <a:spcPct val="115000"/>
                        </a:lnSpc>
                        <a:spcBef>
                          <a:spcPts val="0"/>
                        </a:spcBef>
                        <a:spcAft>
                          <a:spcPts val="0"/>
                        </a:spcAft>
                      </a:pPr>
                      <a:r>
                        <a:rPr lang="ar-SA" sz="1600">
                          <a:effectLst/>
                        </a:rPr>
                        <a:t>ومنه قوله تعالى: (</a:t>
                      </a:r>
                      <a:r>
                        <a:rPr lang="ar-SA" sz="1600" u="sng">
                          <a:effectLst/>
                        </a:rPr>
                        <a:t>إنهم يرونه</a:t>
                      </a:r>
                      <a:r>
                        <a:rPr lang="ar-SA" sz="1600">
                          <a:effectLst/>
                        </a:rPr>
                        <a:t> بعيداً </a:t>
                      </a:r>
                      <a:r>
                        <a:rPr lang="ar-SA" sz="1600" u="sng">
                          <a:effectLst/>
                        </a:rPr>
                        <a:t>ونراه قريباً</a:t>
                      </a:r>
                      <a:r>
                        <a:rPr lang="ar-SA" sz="1600">
                          <a:effectLst/>
                        </a:rPr>
                        <a:t> ) الهاء مفعول به أول وقريباً مفعول به ثانٍ . فالأولى للرجحان والثانية لليقين .</a:t>
                      </a:r>
                      <a:endParaRPr lang="en-US" sz="1600">
                        <a:effectLst/>
                        <a:latin typeface="Times New Roman"/>
                        <a:ea typeface="SimSun"/>
                        <a:cs typeface="AL-Mohanad"/>
                      </a:endParaRPr>
                    </a:p>
                  </a:txBody>
                  <a:tcPr marL="68580" marR="68580" marT="0" marB="0"/>
                </a:tc>
              </a:tr>
              <a:tr h="0">
                <a:tc>
                  <a:txBody>
                    <a:bodyPr/>
                    <a:lstStyle/>
                    <a:p>
                      <a:pPr marL="0" marR="0" algn="ctr" rtl="1">
                        <a:lnSpc>
                          <a:spcPct val="115000"/>
                        </a:lnSpc>
                        <a:spcBef>
                          <a:spcPts val="0"/>
                        </a:spcBef>
                        <a:spcAft>
                          <a:spcPts val="0"/>
                        </a:spcAft>
                      </a:pPr>
                      <a:r>
                        <a:rPr lang="ar-SA" sz="1600">
                          <a:effectLst/>
                        </a:rPr>
                        <a:t>2-   علِمَ</a:t>
                      </a:r>
                      <a:endParaRPr lang="en-US" sz="1200">
                        <a:effectLst/>
                        <a:latin typeface="Times New Roman"/>
                        <a:ea typeface="SimSun"/>
                        <a:cs typeface="Arial"/>
                      </a:endParaRPr>
                    </a:p>
                  </a:txBody>
                  <a:tcPr marL="68580" marR="68580" marT="0" marB="0"/>
                </a:tc>
                <a:tc>
                  <a:txBody>
                    <a:bodyPr/>
                    <a:lstStyle/>
                    <a:p>
                      <a:pPr marL="0" marR="0" algn="ctr" rtl="1">
                        <a:lnSpc>
                          <a:spcPct val="115000"/>
                        </a:lnSpc>
                        <a:spcBef>
                          <a:spcPts val="0"/>
                        </a:spcBef>
                        <a:spcAft>
                          <a:spcPts val="0"/>
                        </a:spcAft>
                      </a:pPr>
                      <a:r>
                        <a:rPr lang="ar-SA" sz="1600">
                          <a:effectLst/>
                        </a:rPr>
                        <a:t>تأتي اليقين كقول الله تعالى(فا</a:t>
                      </a:r>
                      <a:r>
                        <a:rPr lang="ar-SA" sz="1600" u="sng">
                          <a:effectLst/>
                        </a:rPr>
                        <a:t>علم أنه لا </a:t>
                      </a:r>
                      <a:r>
                        <a:rPr lang="ar-SA" sz="1600">
                          <a:effectLst/>
                        </a:rPr>
                        <a:t>إله إلاَّ الله) أن وما دخلت عليه سدَّت مسد المفعولين وقد وتأتي للرجحان كقوله:(فإن علمتمو</a:t>
                      </a:r>
                      <a:r>
                        <a:rPr lang="ar-SA" sz="1600" u="sng">
                          <a:effectLst/>
                        </a:rPr>
                        <a:t>هن مؤمناتٍ</a:t>
                      </a:r>
                      <a:r>
                        <a:rPr lang="ar-SA" sz="1600">
                          <a:effectLst/>
                        </a:rPr>
                        <a:t>) الضمير مفعول به أول ومؤمناتٍ مفعول به ثانٍ.</a:t>
                      </a:r>
                      <a:endParaRPr lang="en-US" sz="1200">
                        <a:effectLst/>
                        <a:latin typeface="Times New Roman"/>
                        <a:ea typeface="SimSun"/>
                        <a:cs typeface="Arial"/>
                      </a:endParaRPr>
                    </a:p>
                  </a:txBody>
                  <a:tcPr marL="68580" marR="68580" marT="0" marB="0"/>
                </a:tc>
              </a:tr>
            </a:tbl>
          </a:graphicData>
        </a:graphic>
      </p:graphicFrame>
      <p:graphicFrame>
        <p:nvGraphicFramePr>
          <p:cNvPr id="3" name="جدول 2"/>
          <p:cNvGraphicFramePr>
            <a:graphicFrameLocks noGrp="1"/>
          </p:cNvGraphicFramePr>
          <p:nvPr>
            <p:extLst>
              <p:ext uri="{D42A27DB-BD31-4B8C-83A1-F6EECF244321}">
                <p14:modId xmlns:p14="http://schemas.microsoft.com/office/powerpoint/2010/main" val="3268677018"/>
              </p:ext>
            </p:extLst>
          </p:nvPr>
        </p:nvGraphicFramePr>
        <p:xfrm>
          <a:off x="1722755" y="1646142"/>
          <a:ext cx="5698490" cy="5205222"/>
        </p:xfrm>
        <a:graphic>
          <a:graphicData uri="http://schemas.openxmlformats.org/drawingml/2006/table">
            <a:tbl>
              <a:tblPr rtl="1" firstRow="1" firstCol="1" lastRow="1" lastCol="1" bandRow="1" bandCol="1">
                <a:tableStyleId>{5C22544A-7EE6-4342-B048-85BDC9FD1C3A}</a:tableStyleId>
              </a:tblPr>
              <a:tblGrid>
                <a:gridCol w="914400"/>
                <a:gridCol w="4784090"/>
              </a:tblGrid>
              <a:tr h="0">
                <a:tc gridSpan="2">
                  <a:txBody>
                    <a:bodyPr/>
                    <a:lstStyle/>
                    <a:p>
                      <a:pPr marL="0" marR="0" algn="ctr" rtl="1">
                        <a:lnSpc>
                          <a:spcPct val="115000"/>
                        </a:lnSpc>
                        <a:spcBef>
                          <a:spcPts val="0"/>
                        </a:spcBef>
                        <a:spcAft>
                          <a:spcPts val="0"/>
                        </a:spcAft>
                      </a:pPr>
                      <a:r>
                        <a:rPr lang="ar-SA" sz="1600">
                          <a:effectLst/>
                        </a:rPr>
                        <a:t>الأفعال التي تأتي بالوجهين (اليقين والرجحان) والرجحان أكثر وهي: ظن ، حسب ، خال</a:t>
                      </a:r>
                      <a:endParaRPr lang="en-US" sz="1600">
                        <a:effectLst/>
                        <a:latin typeface="Times New Roman"/>
                        <a:ea typeface="SimSun"/>
                        <a:cs typeface="AL-Mohanad"/>
                      </a:endParaRPr>
                    </a:p>
                  </a:txBody>
                  <a:tcPr marL="68580" marR="68580" marT="0" marB="0"/>
                </a:tc>
                <a:tc hMerge="1">
                  <a:txBody>
                    <a:bodyPr/>
                    <a:lstStyle/>
                    <a:p>
                      <a:endParaRPr lang="en-US"/>
                    </a:p>
                  </a:txBody>
                  <a:tcPr/>
                </a:tc>
              </a:tr>
              <a:tr h="0">
                <a:tc>
                  <a:txBody>
                    <a:bodyPr/>
                    <a:lstStyle/>
                    <a:p>
                      <a:pPr marL="0" marR="0" algn="ctr" rtl="1">
                        <a:lnSpc>
                          <a:spcPct val="115000"/>
                        </a:lnSpc>
                        <a:spcBef>
                          <a:spcPts val="0"/>
                        </a:spcBef>
                        <a:spcAft>
                          <a:spcPts val="0"/>
                        </a:spcAft>
                      </a:pPr>
                      <a:r>
                        <a:rPr lang="ar-SA" sz="1600">
                          <a:effectLst/>
                        </a:rPr>
                        <a:t>1-  ظن</a:t>
                      </a:r>
                      <a:endParaRPr lang="en-US" sz="1200">
                        <a:effectLst/>
                        <a:latin typeface="Times New Roman"/>
                        <a:ea typeface="SimSun"/>
                        <a:cs typeface="Arial"/>
                      </a:endParaRPr>
                    </a:p>
                  </a:txBody>
                  <a:tcPr marL="68580" marR="68580" marT="0" marB="0"/>
                </a:tc>
                <a:tc>
                  <a:txBody>
                    <a:bodyPr/>
                    <a:lstStyle/>
                    <a:p>
                      <a:pPr marL="0" marR="0" algn="ctr" rtl="1">
                        <a:lnSpc>
                          <a:spcPct val="115000"/>
                        </a:lnSpc>
                        <a:spcBef>
                          <a:spcPts val="0"/>
                        </a:spcBef>
                        <a:spcAft>
                          <a:spcPts val="0"/>
                        </a:spcAft>
                      </a:pPr>
                      <a:r>
                        <a:rPr lang="ar-SA" sz="1400">
                          <a:effectLst/>
                        </a:rPr>
                        <a:t>ظننت زيداً كريماً وتأتي لليقين كقوله تعالى:(الذين يظنون أنهم مُلاقوا ربهم) وتأتي للرجحان. كقول الشاعر ....</a:t>
                      </a:r>
                      <a:endParaRPr lang="en-US" sz="1600">
                        <a:effectLst/>
                        <a:latin typeface="Times New Roman"/>
                        <a:ea typeface="SimSun"/>
                        <a:cs typeface="AL-Mohanad"/>
                      </a:endParaRPr>
                    </a:p>
                  </a:txBody>
                  <a:tcPr marL="68580" marR="68580" marT="0" marB="0"/>
                </a:tc>
              </a:tr>
              <a:tr h="0">
                <a:tc gridSpan="2">
                  <a:txBody>
                    <a:bodyPr/>
                    <a:lstStyle/>
                    <a:p>
                      <a:pPr marL="0" marR="0" algn="ctr" rtl="1">
                        <a:lnSpc>
                          <a:spcPct val="115000"/>
                        </a:lnSpc>
                        <a:spcBef>
                          <a:spcPts val="0"/>
                        </a:spcBef>
                        <a:spcAft>
                          <a:spcPts val="0"/>
                        </a:spcAft>
                      </a:pPr>
                      <a:r>
                        <a:rPr lang="ar-SA" sz="1200">
                          <a:effectLst/>
                        </a:rPr>
                        <a:t>شاهد نحوي رقم (26):</a:t>
                      </a:r>
                      <a:endParaRPr lang="en-US" sz="1200">
                        <a:effectLst/>
                      </a:endParaRPr>
                    </a:p>
                    <a:p>
                      <a:pPr marL="0" marR="0" algn="ctr" rtl="1">
                        <a:lnSpc>
                          <a:spcPct val="115000"/>
                        </a:lnSpc>
                        <a:spcBef>
                          <a:spcPts val="0"/>
                        </a:spcBef>
                        <a:spcAft>
                          <a:spcPts val="0"/>
                        </a:spcAft>
                      </a:pPr>
                      <a:r>
                        <a:rPr lang="ar-SA" sz="1500">
                          <a:effectLst/>
                        </a:rPr>
                        <a:t>قال الشاعر:   </a:t>
                      </a:r>
                      <a:r>
                        <a:rPr lang="ar-SA" sz="1500" u="sng">
                          <a:effectLst/>
                        </a:rPr>
                        <a:t>ظننتك</a:t>
                      </a:r>
                      <a:r>
                        <a:rPr lang="ar-SA" sz="1500">
                          <a:effectLst/>
                        </a:rPr>
                        <a:t> إن شبت لظى الحرب </a:t>
                      </a:r>
                      <a:r>
                        <a:rPr lang="ar-SA" sz="1500" u="sng">
                          <a:effectLst/>
                        </a:rPr>
                        <a:t>صاليا</a:t>
                      </a:r>
                      <a:r>
                        <a:rPr lang="ar-SA" sz="1500">
                          <a:effectLst/>
                        </a:rPr>
                        <a:t>    ::    فعـردتَ فيمن كان عنها مُعـرِّدا</a:t>
                      </a:r>
                      <a:endParaRPr lang="en-US" sz="1200">
                        <a:effectLst/>
                      </a:endParaRPr>
                    </a:p>
                    <a:p>
                      <a:pPr marL="0" marR="0" algn="ctr" rtl="1">
                        <a:lnSpc>
                          <a:spcPct val="115000"/>
                        </a:lnSpc>
                        <a:spcBef>
                          <a:spcPts val="0"/>
                        </a:spcBef>
                        <a:spcAft>
                          <a:spcPts val="0"/>
                        </a:spcAft>
                        <a:tabLst>
                          <a:tab pos="3546475" algn="l"/>
                        </a:tabLst>
                      </a:pPr>
                      <a:r>
                        <a:rPr lang="ar-SA" sz="1400">
                          <a:effectLst/>
                        </a:rPr>
                        <a:t>الشاهــد هنا:  ظننتك .. صاليا</a:t>
                      </a:r>
                      <a:endParaRPr lang="en-US" sz="1200">
                        <a:effectLst/>
                      </a:endParaRPr>
                    </a:p>
                    <a:p>
                      <a:pPr marL="0" marR="0" algn="ctr" rtl="1">
                        <a:lnSpc>
                          <a:spcPct val="115000"/>
                        </a:lnSpc>
                        <a:spcBef>
                          <a:spcPts val="0"/>
                        </a:spcBef>
                        <a:spcAft>
                          <a:spcPts val="0"/>
                        </a:spcAft>
                      </a:pPr>
                      <a:r>
                        <a:rPr lang="ar-SA" sz="1400">
                          <a:effectLst/>
                        </a:rPr>
                        <a:t>وجه الاستشهاد:  حيث جاءت (ظن) بمعنى الرجحان ونصبت مفعولين أحدهما ضمير المخاطب (الكاف) والثاني (صالياً).</a:t>
                      </a:r>
                      <a:endParaRPr lang="en-US" sz="1600">
                        <a:effectLst/>
                        <a:latin typeface="Times New Roman"/>
                        <a:ea typeface="SimSun"/>
                        <a:cs typeface="AL-Mohanad"/>
                      </a:endParaRPr>
                    </a:p>
                  </a:txBody>
                  <a:tcPr marL="68580" marR="68580" marT="0" marB="0"/>
                </a:tc>
                <a:tc hMerge="1">
                  <a:txBody>
                    <a:bodyPr/>
                    <a:lstStyle/>
                    <a:p>
                      <a:endParaRPr lang="en-US"/>
                    </a:p>
                  </a:txBody>
                  <a:tcPr/>
                </a:tc>
              </a:tr>
              <a:tr h="0">
                <a:tc>
                  <a:txBody>
                    <a:bodyPr/>
                    <a:lstStyle/>
                    <a:p>
                      <a:pPr marL="0" marR="0" algn="ctr" rtl="1">
                        <a:lnSpc>
                          <a:spcPct val="115000"/>
                        </a:lnSpc>
                        <a:spcBef>
                          <a:spcPts val="0"/>
                        </a:spcBef>
                        <a:spcAft>
                          <a:spcPts val="0"/>
                        </a:spcAft>
                      </a:pPr>
                      <a:r>
                        <a:rPr lang="ar-SA" sz="1600">
                          <a:effectLst/>
                        </a:rPr>
                        <a:t>2- حسب</a:t>
                      </a:r>
                      <a:endParaRPr lang="en-US" sz="1200">
                        <a:effectLst/>
                        <a:latin typeface="Times New Roman"/>
                        <a:ea typeface="SimSun"/>
                        <a:cs typeface="Arial"/>
                      </a:endParaRPr>
                    </a:p>
                  </a:txBody>
                  <a:tcPr marL="68580" marR="68580" marT="0" marB="0"/>
                </a:tc>
                <a:tc>
                  <a:txBody>
                    <a:bodyPr/>
                    <a:lstStyle/>
                    <a:p>
                      <a:pPr marL="0" marR="0" algn="ctr" rtl="1">
                        <a:lnSpc>
                          <a:spcPct val="115000"/>
                        </a:lnSpc>
                        <a:spcBef>
                          <a:spcPts val="0"/>
                        </a:spcBef>
                        <a:spcAft>
                          <a:spcPts val="0"/>
                        </a:spcAft>
                      </a:pPr>
                      <a:r>
                        <a:rPr lang="ar-SA" sz="1600">
                          <a:effectLst/>
                        </a:rPr>
                        <a:t>ومنه قول الشاعر ...</a:t>
                      </a:r>
                      <a:endParaRPr lang="en-US" sz="1200">
                        <a:effectLst/>
                        <a:latin typeface="Times New Roman"/>
                        <a:ea typeface="SimSun"/>
                        <a:cs typeface="Arial"/>
                      </a:endParaRPr>
                    </a:p>
                  </a:txBody>
                  <a:tcPr marL="68580" marR="68580" marT="0" marB="0"/>
                </a:tc>
              </a:tr>
              <a:tr h="0">
                <a:tc gridSpan="2">
                  <a:txBody>
                    <a:bodyPr/>
                    <a:lstStyle/>
                    <a:p>
                      <a:pPr marL="0" marR="0" algn="ctr" rtl="1">
                        <a:lnSpc>
                          <a:spcPct val="115000"/>
                        </a:lnSpc>
                        <a:spcBef>
                          <a:spcPts val="0"/>
                        </a:spcBef>
                        <a:spcAft>
                          <a:spcPts val="0"/>
                        </a:spcAft>
                      </a:pPr>
                      <a:r>
                        <a:rPr lang="ar-SA" sz="1200">
                          <a:effectLst/>
                        </a:rPr>
                        <a:t>شاهد نحوي رقم (27):</a:t>
                      </a:r>
                      <a:endParaRPr lang="en-US" sz="1200">
                        <a:effectLst/>
                      </a:endParaRPr>
                    </a:p>
                    <a:p>
                      <a:pPr marL="0" marR="0" algn="ctr" rtl="1">
                        <a:lnSpc>
                          <a:spcPct val="115000"/>
                        </a:lnSpc>
                        <a:spcBef>
                          <a:spcPts val="0"/>
                        </a:spcBef>
                        <a:spcAft>
                          <a:spcPts val="0"/>
                        </a:spcAft>
                      </a:pPr>
                      <a:r>
                        <a:rPr lang="ar-SA" sz="1500">
                          <a:effectLst/>
                        </a:rPr>
                        <a:t>قال الشاعر:   وكنَّا حسِ</a:t>
                      </a:r>
                      <a:r>
                        <a:rPr lang="ar-SA" sz="1500" u="sng">
                          <a:effectLst/>
                        </a:rPr>
                        <a:t>بنا كل</a:t>
                      </a:r>
                      <a:r>
                        <a:rPr lang="ar-SA" sz="1500">
                          <a:effectLst/>
                        </a:rPr>
                        <a:t> بيضاء </a:t>
                      </a:r>
                      <a:r>
                        <a:rPr lang="ar-SA" sz="1500" u="sng">
                          <a:effectLst/>
                        </a:rPr>
                        <a:t>شحمةً</a:t>
                      </a:r>
                      <a:r>
                        <a:rPr lang="ar-SA" sz="1500">
                          <a:effectLst/>
                        </a:rPr>
                        <a:t>    ::     عشية لاقينا جُذامَ وحميرا</a:t>
                      </a:r>
                      <a:endParaRPr lang="en-US" sz="1200">
                        <a:effectLst/>
                      </a:endParaRPr>
                    </a:p>
                    <a:p>
                      <a:pPr marL="0" marR="0" algn="ctr" rtl="1">
                        <a:lnSpc>
                          <a:spcPct val="115000"/>
                        </a:lnSpc>
                        <a:spcBef>
                          <a:spcPts val="0"/>
                        </a:spcBef>
                        <a:spcAft>
                          <a:spcPts val="0"/>
                        </a:spcAft>
                        <a:tabLst>
                          <a:tab pos="3546475" algn="l"/>
                        </a:tabLst>
                      </a:pPr>
                      <a:r>
                        <a:rPr lang="ar-SA" sz="1400">
                          <a:effectLst/>
                        </a:rPr>
                        <a:t>الشاهــد هنا:  حسبنا كل بيضاء شحمةً</a:t>
                      </a:r>
                      <a:endParaRPr lang="en-US" sz="1200">
                        <a:effectLst/>
                      </a:endParaRPr>
                    </a:p>
                    <a:p>
                      <a:pPr marL="0" marR="0" algn="ctr" rtl="1">
                        <a:lnSpc>
                          <a:spcPct val="115000"/>
                        </a:lnSpc>
                        <a:spcBef>
                          <a:spcPts val="0"/>
                        </a:spcBef>
                        <a:spcAft>
                          <a:spcPts val="0"/>
                        </a:spcAft>
                      </a:pPr>
                      <a:r>
                        <a:rPr lang="ar-SA" sz="1400">
                          <a:effectLst/>
                        </a:rPr>
                        <a:t>وجه الاستشهاد:  جاءت حسب بمعنى الرجحان ونصبت مفعولين: (كل بيضاء ، وشحمة) .</a:t>
                      </a:r>
                      <a:endParaRPr lang="en-US" sz="1200">
                        <a:effectLst/>
                        <a:latin typeface="Times New Roman"/>
                        <a:ea typeface="SimSun"/>
                        <a:cs typeface="Arial"/>
                      </a:endParaRPr>
                    </a:p>
                  </a:txBody>
                  <a:tcPr marL="68580" marR="68580" marT="0" marB="0"/>
                </a:tc>
                <a:tc hMerge="1">
                  <a:txBody>
                    <a:bodyPr/>
                    <a:lstStyle/>
                    <a:p>
                      <a:endParaRPr lang="en-US"/>
                    </a:p>
                  </a:txBody>
                  <a:tcPr/>
                </a:tc>
              </a:tr>
              <a:tr h="0">
                <a:tc gridSpan="2">
                  <a:txBody>
                    <a:bodyPr/>
                    <a:lstStyle/>
                    <a:p>
                      <a:pPr marL="0" marR="0" algn="ctr" rtl="1">
                        <a:lnSpc>
                          <a:spcPct val="115000"/>
                        </a:lnSpc>
                        <a:spcBef>
                          <a:spcPts val="0"/>
                        </a:spcBef>
                        <a:spcAft>
                          <a:spcPts val="0"/>
                        </a:spcAft>
                      </a:pPr>
                      <a:r>
                        <a:rPr lang="ar-SA" sz="1600">
                          <a:effectLst/>
                        </a:rPr>
                        <a:t>وتأتي (حسب)  بمعنى اليقين :  كقول الشاعر ....</a:t>
                      </a:r>
                      <a:endParaRPr lang="en-US" sz="1200">
                        <a:effectLst/>
                        <a:latin typeface="Times New Roman"/>
                        <a:ea typeface="SimSun"/>
                        <a:cs typeface="Arial"/>
                      </a:endParaRPr>
                    </a:p>
                  </a:txBody>
                  <a:tcPr marL="68580" marR="68580" marT="0" marB="0"/>
                </a:tc>
                <a:tc hMerge="1">
                  <a:txBody>
                    <a:bodyPr/>
                    <a:lstStyle/>
                    <a:p>
                      <a:endParaRPr lang="en-US"/>
                    </a:p>
                  </a:txBody>
                  <a:tcPr/>
                </a:tc>
              </a:tr>
              <a:tr h="0">
                <a:tc gridSpan="2">
                  <a:txBody>
                    <a:bodyPr/>
                    <a:lstStyle/>
                    <a:p>
                      <a:pPr marL="0" marR="0" algn="ctr" rtl="1">
                        <a:lnSpc>
                          <a:spcPct val="115000"/>
                        </a:lnSpc>
                        <a:spcBef>
                          <a:spcPts val="0"/>
                        </a:spcBef>
                        <a:spcAft>
                          <a:spcPts val="0"/>
                        </a:spcAft>
                      </a:pPr>
                      <a:r>
                        <a:rPr lang="ar-SA" sz="1200">
                          <a:effectLst/>
                        </a:rPr>
                        <a:t>شاهد نحوي رقم (28):</a:t>
                      </a:r>
                      <a:endParaRPr lang="en-US" sz="1200">
                        <a:effectLst/>
                      </a:endParaRPr>
                    </a:p>
                    <a:p>
                      <a:pPr marL="0" marR="0" algn="ctr" rtl="1">
                        <a:lnSpc>
                          <a:spcPct val="115000"/>
                        </a:lnSpc>
                        <a:spcBef>
                          <a:spcPts val="0"/>
                        </a:spcBef>
                        <a:spcAft>
                          <a:spcPts val="0"/>
                        </a:spcAft>
                      </a:pPr>
                      <a:r>
                        <a:rPr lang="ar-SA" sz="1500">
                          <a:effectLst/>
                        </a:rPr>
                        <a:t>قال الشاعر:   </a:t>
                      </a:r>
                      <a:r>
                        <a:rPr lang="ar-SA" sz="1500" u="sng">
                          <a:effectLst/>
                        </a:rPr>
                        <a:t>حسبتُ التُّقى</a:t>
                      </a:r>
                      <a:r>
                        <a:rPr lang="ar-SA" sz="1500">
                          <a:effectLst/>
                        </a:rPr>
                        <a:t> والجُودَ </a:t>
                      </a:r>
                      <a:r>
                        <a:rPr lang="ar-SA" sz="1500" u="sng">
                          <a:effectLst/>
                        </a:rPr>
                        <a:t>خَيْرَ</a:t>
                      </a:r>
                      <a:r>
                        <a:rPr lang="ar-SA" sz="1500">
                          <a:effectLst/>
                        </a:rPr>
                        <a:t> تِجارةٍ       ::     رباحًا إذا ما المـرءُ أصبـحَ ثاقلا</a:t>
                      </a:r>
                      <a:endParaRPr lang="en-US" sz="1200">
                        <a:effectLst/>
                      </a:endParaRPr>
                    </a:p>
                    <a:p>
                      <a:pPr marL="0" marR="0" algn="ctr" rtl="1">
                        <a:lnSpc>
                          <a:spcPct val="115000"/>
                        </a:lnSpc>
                        <a:spcBef>
                          <a:spcPts val="0"/>
                        </a:spcBef>
                        <a:spcAft>
                          <a:spcPts val="0"/>
                        </a:spcAft>
                        <a:tabLst>
                          <a:tab pos="3546475" algn="l"/>
                        </a:tabLst>
                      </a:pPr>
                      <a:r>
                        <a:rPr lang="ar-SA" sz="1400">
                          <a:effectLst/>
                        </a:rPr>
                        <a:t>الشاهــد هنا:  حسبت التقي خير</a:t>
                      </a:r>
                      <a:endParaRPr lang="en-US" sz="1200">
                        <a:effectLst/>
                      </a:endParaRPr>
                    </a:p>
                    <a:p>
                      <a:pPr marL="0" marR="0" algn="ctr" rtl="1">
                        <a:lnSpc>
                          <a:spcPct val="115000"/>
                        </a:lnSpc>
                        <a:spcBef>
                          <a:spcPts val="0"/>
                        </a:spcBef>
                        <a:spcAft>
                          <a:spcPts val="0"/>
                        </a:spcAft>
                      </a:pPr>
                      <a:r>
                        <a:rPr lang="ar-SA" sz="1400">
                          <a:effectLst/>
                        </a:rPr>
                        <a:t>وجه الاستشهاد:  حيث جاءت (حسب) بمعنى علم ونصبت مفعولين  الأول:  التقى .. والثاني:  خير تجارة.</a:t>
                      </a:r>
                      <a:endParaRPr lang="en-US" sz="1200">
                        <a:effectLst/>
                        <a:latin typeface="Times New Roman"/>
                        <a:ea typeface="SimSun"/>
                        <a:cs typeface="Arial"/>
                      </a:endParaRPr>
                    </a:p>
                  </a:txBody>
                  <a:tcPr marL="68580" marR="68580" marT="0" marB="0"/>
                </a:tc>
                <a:tc hMerge="1">
                  <a:txBody>
                    <a:bodyPr/>
                    <a:lstStyle/>
                    <a:p>
                      <a:endParaRPr lang="en-US"/>
                    </a:p>
                  </a:txBody>
                  <a:tcPr/>
                </a:tc>
              </a:tr>
              <a:tr h="0">
                <a:tc>
                  <a:txBody>
                    <a:bodyPr/>
                    <a:lstStyle/>
                    <a:p>
                      <a:pPr marL="0" marR="0" algn="ctr" rtl="1">
                        <a:lnSpc>
                          <a:spcPct val="115000"/>
                        </a:lnSpc>
                        <a:spcBef>
                          <a:spcPts val="0"/>
                        </a:spcBef>
                        <a:spcAft>
                          <a:spcPts val="0"/>
                        </a:spcAft>
                      </a:pPr>
                      <a:r>
                        <a:rPr lang="ar-SA" sz="1200">
                          <a:effectLst/>
                        </a:rPr>
                        <a:t>3ـ (خال)</a:t>
                      </a:r>
                      <a:endParaRPr lang="en-US" sz="1200">
                        <a:effectLst/>
                        <a:latin typeface="Times New Roman"/>
                        <a:ea typeface="SimSun"/>
                        <a:cs typeface="Arial"/>
                      </a:endParaRPr>
                    </a:p>
                  </a:txBody>
                  <a:tcPr marL="68580" marR="68580" marT="0" marB="0"/>
                </a:tc>
                <a:tc>
                  <a:txBody>
                    <a:bodyPr/>
                    <a:lstStyle/>
                    <a:p>
                      <a:pPr marL="0" marR="0" algn="ctr" rtl="1">
                        <a:lnSpc>
                          <a:spcPct val="115000"/>
                        </a:lnSpc>
                        <a:spcBef>
                          <a:spcPts val="0"/>
                        </a:spcBef>
                        <a:spcAft>
                          <a:spcPts val="0"/>
                        </a:spcAft>
                      </a:pPr>
                      <a:r>
                        <a:rPr lang="ar-SA" sz="1200" dirty="0">
                          <a:effectLst/>
                        </a:rPr>
                        <a:t> </a:t>
                      </a:r>
                      <a:endParaRPr lang="en-US" sz="1200" dirty="0">
                        <a:effectLst/>
                        <a:latin typeface="Times New Roman"/>
                        <a:ea typeface="SimSun"/>
                        <a:cs typeface="Arial"/>
                      </a:endParaRPr>
                    </a:p>
                  </a:txBody>
                  <a:tcPr marL="68580" marR="68580" marT="0" marB="0"/>
                </a:tc>
              </a:tr>
            </a:tbl>
          </a:graphicData>
        </a:graphic>
      </p:graphicFrame>
      <p:sp>
        <p:nvSpPr>
          <p:cNvPr id="4" name="Rectangle 1"/>
          <p:cNvSpPr>
            <a:spLocks noChangeArrowheads="1"/>
          </p:cNvSpPr>
          <p:nvPr/>
        </p:nvSpPr>
        <p:spPr bwMode="auto">
          <a:xfrm>
            <a:off x="1722438" y="16462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l" rtl="0" fontAlgn="base">
              <a:spcBef>
                <a:spcPct val="0"/>
              </a:spcBef>
              <a:spcAft>
                <a:spcPct val="0"/>
              </a:spcAft>
              <a:tabLst>
                <a:tab pos="3546475" algn="l"/>
              </a:tabLst>
            </a:pPr>
            <a:endParaRPr lang="en-US" smtClean="0">
              <a:solidFill>
                <a:prstClr val="black"/>
              </a:solidFill>
              <a:latin typeface="Arial" pitchFamily="34" charset="0"/>
              <a:cs typeface="Arial" pitchFamily="34" charset="0"/>
            </a:endParaRPr>
          </a:p>
        </p:txBody>
      </p:sp>
      <p:graphicFrame>
        <p:nvGraphicFramePr>
          <p:cNvPr id="5" name="جدول 4"/>
          <p:cNvGraphicFramePr>
            <a:graphicFrameLocks noGrp="1"/>
          </p:cNvGraphicFramePr>
          <p:nvPr/>
        </p:nvGraphicFramePr>
        <p:xfrm>
          <a:off x="1722755" y="3021933"/>
          <a:ext cx="5698490" cy="1682496"/>
        </p:xfrm>
        <a:graphic>
          <a:graphicData uri="http://schemas.openxmlformats.org/drawingml/2006/table">
            <a:tbl>
              <a:tblPr rtl="1" firstRow="1" firstCol="1" lastRow="1" lastCol="1" bandRow="1" bandCol="1">
                <a:tableStyleId>{5C22544A-7EE6-4342-B048-85BDC9FD1C3A}</a:tableStyleId>
              </a:tblPr>
              <a:tblGrid>
                <a:gridCol w="914400"/>
                <a:gridCol w="4784090"/>
              </a:tblGrid>
              <a:tr h="0">
                <a:tc gridSpan="2">
                  <a:txBody>
                    <a:bodyPr/>
                    <a:lstStyle/>
                    <a:p>
                      <a:pPr marL="0" marR="0" algn="ctr" rtl="1">
                        <a:lnSpc>
                          <a:spcPct val="115000"/>
                        </a:lnSpc>
                        <a:spcBef>
                          <a:spcPts val="0"/>
                        </a:spcBef>
                        <a:spcAft>
                          <a:spcPts val="0"/>
                        </a:spcAft>
                      </a:pPr>
                      <a:r>
                        <a:rPr lang="ar-SA" sz="1600">
                          <a:effectLst/>
                        </a:rPr>
                        <a:t>**الأفعال التي تأتي بالوجهين(اليقين والرجحان) واليقين أكثر وهو اثنان: رأى ، علِمَ</a:t>
                      </a:r>
                      <a:endParaRPr lang="en-US" sz="1600">
                        <a:effectLst/>
                        <a:latin typeface="Times New Roman"/>
                        <a:ea typeface="SimSun"/>
                        <a:cs typeface="AL-Mohanad"/>
                      </a:endParaRPr>
                    </a:p>
                  </a:txBody>
                  <a:tcPr marL="68580" marR="68580" marT="0" marB="0"/>
                </a:tc>
                <a:tc hMerge="1">
                  <a:txBody>
                    <a:bodyPr/>
                    <a:lstStyle/>
                    <a:p>
                      <a:endParaRPr lang="en-US"/>
                    </a:p>
                  </a:txBody>
                  <a:tcPr/>
                </a:tc>
              </a:tr>
              <a:tr h="0">
                <a:tc>
                  <a:txBody>
                    <a:bodyPr/>
                    <a:lstStyle/>
                    <a:p>
                      <a:pPr marL="0" marR="0" algn="ctr" rtl="1">
                        <a:lnSpc>
                          <a:spcPct val="115000"/>
                        </a:lnSpc>
                        <a:spcBef>
                          <a:spcPts val="0"/>
                        </a:spcBef>
                        <a:spcAft>
                          <a:spcPts val="0"/>
                        </a:spcAft>
                      </a:pPr>
                      <a:r>
                        <a:rPr lang="ar-SA" sz="1600">
                          <a:effectLst/>
                        </a:rPr>
                        <a:t>1-  رأى</a:t>
                      </a:r>
                      <a:endParaRPr lang="en-US" sz="1200">
                        <a:effectLst/>
                        <a:latin typeface="Times New Roman"/>
                        <a:ea typeface="SimSun"/>
                        <a:cs typeface="Arial"/>
                      </a:endParaRPr>
                    </a:p>
                  </a:txBody>
                  <a:tcPr marL="68580" marR="68580" marT="0" marB="0"/>
                </a:tc>
                <a:tc>
                  <a:txBody>
                    <a:bodyPr/>
                    <a:lstStyle/>
                    <a:p>
                      <a:pPr marL="0" marR="0" algn="ctr" rtl="1">
                        <a:lnSpc>
                          <a:spcPct val="115000"/>
                        </a:lnSpc>
                        <a:spcBef>
                          <a:spcPts val="0"/>
                        </a:spcBef>
                        <a:spcAft>
                          <a:spcPts val="0"/>
                        </a:spcAft>
                      </a:pPr>
                      <a:r>
                        <a:rPr lang="ar-SA" sz="1600">
                          <a:effectLst/>
                        </a:rPr>
                        <a:t>ومنه قوله تعالى: (</a:t>
                      </a:r>
                      <a:r>
                        <a:rPr lang="ar-SA" sz="1600" u="sng">
                          <a:effectLst/>
                        </a:rPr>
                        <a:t>إنهم يرونه</a:t>
                      </a:r>
                      <a:r>
                        <a:rPr lang="ar-SA" sz="1600">
                          <a:effectLst/>
                        </a:rPr>
                        <a:t> بعيداً </a:t>
                      </a:r>
                      <a:r>
                        <a:rPr lang="ar-SA" sz="1600" u="sng">
                          <a:effectLst/>
                        </a:rPr>
                        <a:t>ونراه قريباً</a:t>
                      </a:r>
                      <a:r>
                        <a:rPr lang="ar-SA" sz="1600">
                          <a:effectLst/>
                        </a:rPr>
                        <a:t> ) الهاء مفعول به أول وقريباً مفعول به ثانٍ . فالأولى للرجحان والثانية لليقين .</a:t>
                      </a:r>
                      <a:endParaRPr lang="en-US" sz="1600">
                        <a:effectLst/>
                        <a:latin typeface="Times New Roman"/>
                        <a:ea typeface="SimSun"/>
                        <a:cs typeface="AL-Mohanad"/>
                      </a:endParaRPr>
                    </a:p>
                  </a:txBody>
                  <a:tcPr marL="68580" marR="68580" marT="0" marB="0"/>
                </a:tc>
              </a:tr>
              <a:tr h="0">
                <a:tc>
                  <a:txBody>
                    <a:bodyPr/>
                    <a:lstStyle/>
                    <a:p>
                      <a:pPr marL="0" marR="0" algn="ctr" rtl="1">
                        <a:lnSpc>
                          <a:spcPct val="115000"/>
                        </a:lnSpc>
                        <a:spcBef>
                          <a:spcPts val="0"/>
                        </a:spcBef>
                        <a:spcAft>
                          <a:spcPts val="0"/>
                        </a:spcAft>
                      </a:pPr>
                      <a:r>
                        <a:rPr lang="ar-SA" sz="1600">
                          <a:effectLst/>
                        </a:rPr>
                        <a:t>2-   علِمَ</a:t>
                      </a:r>
                      <a:endParaRPr lang="en-US" sz="1200">
                        <a:effectLst/>
                        <a:latin typeface="Times New Roman"/>
                        <a:ea typeface="SimSun"/>
                        <a:cs typeface="Arial"/>
                      </a:endParaRPr>
                    </a:p>
                  </a:txBody>
                  <a:tcPr marL="68580" marR="68580" marT="0" marB="0"/>
                </a:tc>
                <a:tc>
                  <a:txBody>
                    <a:bodyPr/>
                    <a:lstStyle/>
                    <a:p>
                      <a:pPr marL="0" marR="0" algn="ctr" rtl="1">
                        <a:lnSpc>
                          <a:spcPct val="115000"/>
                        </a:lnSpc>
                        <a:spcBef>
                          <a:spcPts val="0"/>
                        </a:spcBef>
                        <a:spcAft>
                          <a:spcPts val="0"/>
                        </a:spcAft>
                      </a:pPr>
                      <a:r>
                        <a:rPr lang="ar-SA" sz="1600">
                          <a:effectLst/>
                        </a:rPr>
                        <a:t>تأتي اليقين كقول الله تعالى(فا</a:t>
                      </a:r>
                      <a:r>
                        <a:rPr lang="ar-SA" sz="1600" u="sng">
                          <a:effectLst/>
                        </a:rPr>
                        <a:t>علم أنه لا </a:t>
                      </a:r>
                      <a:r>
                        <a:rPr lang="ar-SA" sz="1600">
                          <a:effectLst/>
                        </a:rPr>
                        <a:t>إله إلاَّ الله) أن وما دخلت عليه سدَّت مسد المفعولين وقد وتأتي للرجحان كقوله:(فإن علمتمو</a:t>
                      </a:r>
                      <a:r>
                        <a:rPr lang="ar-SA" sz="1600" u="sng">
                          <a:effectLst/>
                        </a:rPr>
                        <a:t>هن مؤمناتٍ</a:t>
                      </a:r>
                      <a:r>
                        <a:rPr lang="ar-SA" sz="1600">
                          <a:effectLst/>
                        </a:rPr>
                        <a:t>) الضمير مفعول به أول ومؤمناتٍ مفعول به ثانٍ.</a:t>
                      </a:r>
                      <a:endParaRPr lang="en-US" sz="1200">
                        <a:effectLst/>
                        <a:latin typeface="Times New Roman"/>
                        <a:ea typeface="SimSun"/>
                        <a:cs typeface="Arial"/>
                      </a:endParaRPr>
                    </a:p>
                  </a:txBody>
                  <a:tcPr marL="68580" marR="68580" marT="0" marB="0"/>
                </a:tc>
              </a:tr>
            </a:tbl>
          </a:graphicData>
        </a:graphic>
      </p:graphicFrame>
      <p:graphicFrame>
        <p:nvGraphicFramePr>
          <p:cNvPr id="6" name="جدول 5"/>
          <p:cNvGraphicFramePr>
            <a:graphicFrameLocks noGrp="1"/>
          </p:cNvGraphicFramePr>
          <p:nvPr>
            <p:extLst>
              <p:ext uri="{D42A27DB-BD31-4B8C-83A1-F6EECF244321}">
                <p14:modId xmlns:p14="http://schemas.microsoft.com/office/powerpoint/2010/main" val="260761508"/>
              </p:ext>
            </p:extLst>
          </p:nvPr>
        </p:nvGraphicFramePr>
        <p:xfrm>
          <a:off x="179512" y="116634"/>
          <a:ext cx="8712968" cy="6569950"/>
        </p:xfrm>
        <a:graphic>
          <a:graphicData uri="http://schemas.openxmlformats.org/drawingml/2006/table">
            <a:tbl>
              <a:tblPr rtl="1" firstRow="1" firstCol="1" lastRow="1" lastCol="1" bandRow="1" bandCol="1">
                <a:tableStyleId>{5C22544A-7EE6-4342-B048-85BDC9FD1C3A}</a:tableStyleId>
              </a:tblPr>
              <a:tblGrid>
                <a:gridCol w="2696700"/>
                <a:gridCol w="6016268"/>
              </a:tblGrid>
              <a:tr h="701384">
                <a:tc gridSpan="2">
                  <a:txBody>
                    <a:bodyPr/>
                    <a:lstStyle/>
                    <a:p>
                      <a:pPr marL="0" marR="0" algn="ctr" rtl="1">
                        <a:lnSpc>
                          <a:spcPct val="115000"/>
                        </a:lnSpc>
                        <a:spcBef>
                          <a:spcPts val="0"/>
                        </a:spcBef>
                        <a:spcAft>
                          <a:spcPts val="0"/>
                        </a:spcAft>
                      </a:pPr>
                      <a:r>
                        <a:rPr lang="ar-SA" sz="1600" dirty="0">
                          <a:effectLst/>
                        </a:rPr>
                        <a:t>الأفعال التي تأتي بالوجهين (اليقين والرجحان) والرجحان أكثر وهي: ظن ، حسب ، خال</a:t>
                      </a:r>
                      <a:endParaRPr lang="en-US" sz="1600" dirty="0">
                        <a:effectLst/>
                        <a:latin typeface="Times New Roman"/>
                        <a:ea typeface="SimSun"/>
                        <a:cs typeface="AL-Mohanad"/>
                      </a:endParaRPr>
                    </a:p>
                  </a:txBody>
                  <a:tcPr marL="68580" marR="68580" marT="0" marB="0"/>
                </a:tc>
                <a:tc hMerge="1">
                  <a:txBody>
                    <a:bodyPr/>
                    <a:lstStyle/>
                    <a:p>
                      <a:endParaRPr lang="en-US"/>
                    </a:p>
                  </a:txBody>
                  <a:tcPr/>
                </a:tc>
              </a:tr>
              <a:tr h="613732">
                <a:tc>
                  <a:txBody>
                    <a:bodyPr/>
                    <a:lstStyle/>
                    <a:p>
                      <a:pPr marL="0" marR="0" algn="ctr" rtl="1">
                        <a:lnSpc>
                          <a:spcPct val="115000"/>
                        </a:lnSpc>
                        <a:spcBef>
                          <a:spcPts val="0"/>
                        </a:spcBef>
                        <a:spcAft>
                          <a:spcPts val="0"/>
                        </a:spcAft>
                      </a:pPr>
                      <a:r>
                        <a:rPr lang="ar-SA" sz="1600">
                          <a:effectLst/>
                        </a:rPr>
                        <a:t>1-  ظن</a:t>
                      </a:r>
                      <a:endParaRPr lang="en-US" sz="1200">
                        <a:effectLst/>
                        <a:latin typeface="Times New Roman"/>
                        <a:ea typeface="SimSun"/>
                        <a:cs typeface="Arial"/>
                      </a:endParaRPr>
                    </a:p>
                  </a:txBody>
                  <a:tcPr marL="68580" marR="68580" marT="0" marB="0"/>
                </a:tc>
                <a:tc>
                  <a:txBody>
                    <a:bodyPr/>
                    <a:lstStyle/>
                    <a:p>
                      <a:pPr marL="0" marR="0" algn="ctr" rtl="1">
                        <a:lnSpc>
                          <a:spcPct val="115000"/>
                        </a:lnSpc>
                        <a:spcBef>
                          <a:spcPts val="0"/>
                        </a:spcBef>
                        <a:spcAft>
                          <a:spcPts val="0"/>
                        </a:spcAft>
                      </a:pPr>
                      <a:r>
                        <a:rPr lang="ar-SA" sz="1400">
                          <a:effectLst/>
                        </a:rPr>
                        <a:t>ظننت زيداً كريماً وتأتي لليقين كقوله تعالى:(الذين يظنون أنهم مُلاقوا ربهم) وتأتي للرجحان. كقول الشاعر ....</a:t>
                      </a:r>
                      <a:endParaRPr lang="en-US" sz="1600">
                        <a:effectLst/>
                        <a:latin typeface="Times New Roman"/>
                        <a:ea typeface="SimSun"/>
                        <a:cs typeface="AL-Mohanad"/>
                      </a:endParaRPr>
                    </a:p>
                  </a:txBody>
                  <a:tcPr marL="68580" marR="68580" marT="0" marB="0"/>
                </a:tc>
              </a:tr>
              <a:tr h="1550345">
                <a:tc gridSpan="2">
                  <a:txBody>
                    <a:bodyPr/>
                    <a:lstStyle/>
                    <a:p>
                      <a:pPr marL="0" marR="0" algn="ctr" rtl="1">
                        <a:lnSpc>
                          <a:spcPct val="115000"/>
                        </a:lnSpc>
                        <a:spcBef>
                          <a:spcPts val="0"/>
                        </a:spcBef>
                        <a:spcAft>
                          <a:spcPts val="0"/>
                        </a:spcAft>
                      </a:pPr>
                      <a:r>
                        <a:rPr lang="ar-SA" sz="1200">
                          <a:effectLst/>
                        </a:rPr>
                        <a:t>شاهد نحوي رقم (26):</a:t>
                      </a:r>
                      <a:endParaRPr lang="en-US" sz="1200">
                        <a:effectLst/>
                      </a:endParaRPr>
                    </a:p>
                    <a:p>
                      <a:pPr marL="0" marR="0" algn="ctr" rtl="1">
                        <a:lnSpc>
                          <a:spcPct val="115000"/>
                        </a:lnSpc>
                        <a:spcBef>
                          <a:spcPts val="0"/>
                        </a:spcBef>
                        <a:spcAft>
                          <a:spcPts val="0"/>
                        </a:spcAft>
                      </a:pPr>
                      <a:r>
                        <a:rPr lang="ar-SA" sz="1500">
                          <a:effectLst/>
                        </a:rPr>
                        <a:t>قال الشاعر:   </a:t>
                      </a:r>
                      <a:r>
                        <a:rPr lang="ar-SA" sz="1500" u="sng">
                          <a:effectLst/>
                        </a:rPr>
                        <a:t>ظننتك</a:t>
                      </a:r>
                      <a:r>
                        <a:rPr lang="ar-SA" sz="1500">
                          <a:effectLst/>
                        </a:rPr>
                        <a:t> إن شبت لظى الحرب </a:t>
                      </a:r>
                      <a:r>
                        <a:rPr lang="ar-SA" sz="1500" u="sng">
                          <a:effectLst/>
                        </a:rPr>
                        <a:t>صاليا</a:t>
                      </a:r>
                      <a:r>
                        <a:rPr lang="ar-SA" sz="1500">
                          <a:effectLst/>
                        </a:rPr>
                        <a:t>    ::    فعـردتَ فيمن كان عنها مُعـرِّدا</a:t>
                      </a:r>
                      <a:endParaRPr lang="en-US" sz="1200">
                        <a:effectLst/>
                      </a:endParaRPr>
                    </a:p>
                    <a:p>
                      <a:pPr marL="0" marR="0" algn="ctr" rtl="1">
                        <a:lnSpc>
                          <a:spcPct val="115000"/>
                        </a:lnSpc>
                        <a:spcBef>
                          <a:spcPts val="0"/>
                        </a:spcBef>
                        <a:spcAft>
                          <a:spcPts val="0"/>
                        </a:spcAft>
                        <a:tabLst>
                          <a:tab pos="3546475" algn="l"/>
                        </a:tabLst>
                      </a:pPr>
                      <a:r>
                        <a:rPr lang="ar-SA" sz="1400">
                          <a:effectLst/>
                        </a:rPr>
                        <a:t>الشاهــد هنا:  ظننتك .. صاليا</a:t>
                      </a:r>
                      <a:endParaRPr lang="en-US" sz="1200">
                        <a:effectLst/>
                      </a:endParaRPr>
                    </a:p>
                    <a:p>
                      <a:pPr marL="0" marR="0" algn="ctr" rtl="1">
                        <a:lnSpc>
                          <a:spcPct val="115000"/>
                        </a:lnSpc>
                        <a:spcBef>
                          <a:spcPts val="0"/>
                        </a:spcBef>
                        <a:spcAft>
                          <a:spcPts val="0"/>
                        </a:spcAft>
                      </a:pPr>
                      <a:r>
                        <a:rPr lang="ar-SA" sz="1400">
                          <a:effectLst/>
                        </a:rPr>
                        <a:t>وجه الاستشهاد:  حيث جاءت (ظن) بمعنى الرجحان ونصبت مفعولين أحدهما ضمير المخاطب (الكاف) والثاني (صالياً).</a:t>
                      </a:r>
                      <a:endParaRPr lang="en-US" sz="1600">
                        <a:effectLst/>
                        <a:latin typeface="Times New Roman"/>
                        <a:ea typeface="SimSun"/>
                        <a:cs typeface="AL-Mohanad"/>
                      </a:endParaRPr>
                    </a:p>
                  </a:txBody>
                  <a:tcPr marL="68580" marR="68580" marT="0" marB="0"/>
                </a:tc>
                <a:tc hMerge="1">
                  <a:txBody>
                    <a:bodyPr/>
                    <a:lstStyle/>
                    <a:p>
                      <a:endParaRPr lang="en-US"/>
                    </a:p>
                  </a:txBody>
                  <a:tcPr/>
                </a:tc>
              </a:tr>
              <a:tr h="335876">
                <a:tc>
                  <a:txBody>
                    <a:bodyPr/>
                    <a:lstStyle/>
                    <a:p>
                      <a:pPr marL="0" marR="0" algn="ctr" rtl="1">
                        <a:lnSpc>
                          <a:spcPct val="115000"/>
                        </a:lnSpc>
                        <a:spcBef>
                          <a:spcPts val="0"/>
                        </a:spcBef>
                        <a:spcAft>
                          <a:spcPts val="0"/>
                        </a:spcAft>
                      </a:pPr>
                      <a:r>
                        <a:rPr lang="ar-SA" sz="1600">
                          <a:effectLst/>
                        </a:rPr>
                        <a:t>2- حسب</a:t>
                      </a:r>
                      <a:endParaRPr lang="en-US" sz="1200">
                        <a:effectLst/>
                        <a:latin typeface="Times New Roman"/>
                        <a:ea typeface="SimSun"/>
                        <a:cs typeface="Arial"/>
                      </a:endParaRPr>
                    </a:p>
                  </a:txBody>
                  <a:tcPr marL="68580" marR="68580" marT="0" marB="0"/>
                </a:tc>
                <a:tc>
                  <a:txBody>
                    <a:bodyPr/>
                    <a:lstStyle/>
                    <a:p>
                      <a:pPr marL="0" marR="0" algn="ctr" rtl="1">
                        <a:lnSpc>
                          <a:spcPct val="115000"/>
                        </a:lnSpc>
                        <a:spcBef>
                          <a:spcPts val="0"/>
                        </a:spcBef>
                        <a:spcAft>
                          <a:spcPts val="0"/>
                        </a:spcAft>
                      </a:pPr>
                      <a:r>
                        <a:rPr lang="ar-SA" sz="1600">
                          <a:effectLst/>
                        </a:rPr>
                        <a:t>ومنه قول الشاعر ...</a:t>
                      </a:r>
                      <a:endParaRPr lang="en-US" sz="1200">
                        <a:effectLst/>
                        <a:latin typeface="Times New Roman"/>
                        <a:ea typeface="SimSun"/>
                        <a:cs typeface="Arial"/>
                      </a:endParaRPr>
                    </a:p>
                  </a:txBody>
                  <a:tcPr marL="68580" marR="68580" marT="0" marB="0"/>
                </a:tc>
              </a:tr>
              <a:tr h="1230526">
                <a:tc gridSpan="2">
                  <a:txBody>
                    <a:bodyPr/>
                    <a:lstStyle/>
                    <a:p>
                      <a:pPr marL="0" marR="0" algn="ctr" rtl="1">
                        <a:lnSpc>
                          <a:spcPct val="115000"/>
                        </a:lnSpc>
                        <a:spcBef>
                          <a:spcPts val="0"/>
                        </a:spcBef>
                        <a:spcAft>
                          <a:spcPts val="0"/>
                        </a:spcAft>
                      </a:pPr>
                      <a:r>
                        <a:rPr lang="ar-SA" sz="1200" dirty="0">
                          <a:effectLst/>
                        </a:rPr>
                        <a:t>شاهد نحوي رقم (27):</a:t>
                      </a:r>
                      <a:endParaRPr lang="en-US" sz="1200" dirty="0">
                        <a:effectLst/>
                      </a:endParaRPr>
                    </a:p>
                    <a:p>
                      <a:pPr marL="0" marR="0" algn="ctr" rtl="1">
                        <a:lnSpc>
                          <a:spcPct val="115000"/>
                        </a:lnSpc>
                        <a:spcBef>
                          <a:spcPts val="0"/>
                        </a:spcBef>
                        <a:spcAft>
                          <a:spcPts val="0"/>
                        </a:spcAft>
                      </a:pPr>
                      <a:r>
                        <a:rPr lang="ar-SA" sz="1500" dirty="0">
                          <a:effectLst/>
                        </a:rPr>
                        <a:t>قال الشاعر:   وكنَّا حسِ</a:t>
                      </a:r>
                      <a:r>
                        <a:rPr lang="ar-SA" sz="1500" u="sng" dirty="0">
                          <a:effectLst/>
                        </a:rPr>
                        <a:t>بنا كل</a:t>
                      </a:r>
                      <a:r>
                        <a:rPr lang="ar-SA" sz="1500" dirty="0">
                          <a:effectLst/>
                        </a:rPr>
                        <a:t> بيضاء </a:t>
                      </a:r>
                      <a:r>
                        <a:rPr lang="ar-SA" sz="1500" u="sng" dirty="0">
                          <a:effectLst/>
                        </a:rPr>
                        <a:t>شحمةً</a:t>
                      </a:r>
                      <a:r>
                        <a:rPr lang="ar-SA" sz="1500" dirty="0">
                          <a:effectLst/>
                        </a:rPr>
                        <a:t>    ::     عشية لاقينا جُذامَ وحميرا</a:t>
                      </a:r>
                      <a:endParaRPr lang="en-US" sz="1200" dirty="0">
                        <a:effectLst/>
                      </a:endParaRPr>
                    </a:p>
                    <a:p>
                      <a:pPr marL="0" marR="0" algn="ctr" rtl="1">
                        <a:lnSpc>
                          <a:spcPct val="115000"/>
                        </a:lnSpc>
                        <a:spcBef>
                          <a:spcPts val="0"/>
                        </a:spcBef>
                        <a:spcAft>
                          <a:spcPts val="0"/>
                        </a:spcAft>
                        <a:tabLst>
                          <a:tab pos="3546475" algn="l"/>
                        </a:tabLst>
                      </a:pPr>
                      <a:r>
                        <a:rPr lang="ar-SA" sz="1400" dirty="0">
                          <a:effectLst/>
                        </a:rPr>
                        <a:t>الشاهــد هنا:  حسبنا كل بيضاء شحمةً</a:t>
                      </a:r>
                      <a:endParaRPr lang="en-US" sz="1200" dirty="0">
                        <a:effectLst/>
                      </a:endParaRPr>
                    </a:p>
                    <a:p>
                      <a:pPr marL="0" marR="0" algn="ctr" rtl="1">
                        <a:lnSpc>
                          <a:spcPct val="115000"/>
                        </a:lnSpc>
                        <a:spcBef>
                          <a:spcPts val="0"/>
                        </a:spcBef>
                        <a:spcAft>
                          <a:spcPts val="0"/>
                        </a:spcAft>
                      </a:pPr>
                      <a:r>
                        <a:rPr lang="ar-SA" sz="1400" dirty="0">
                          <a:effectLst/>
                        </a:rPr>
                        <a:t>وجه الاستشهاد:  جاءت حسب بمعنى الرجحان ونصبت مفعولين: (كل بيضاء ، وشحمة) .</a:t>
                      </a:r>
                      <a:endParaRPr lang="en-US" sz="1200" dirty="0">
                        <a:effectLst/>
                        <a:latin typeface="Times New Roman"/>
                        <a:ea typeface="SimSun"/>
                        <a:cs typeface="Arial"/>
                      </a:endParaRPr>
                    </a:p>
                  </a:txBody>
                  <a:tcPr marL="68580" marR="68580" marT="0" marB="0"/>
                </a:tc>
                <a:tc hMerge="1">
                  <a:txBody>
                    <a:bodyPr/>
                    <a:lstStyle/>
                    <a:p>
                      <a:endParaRPr lang="en-US"/>
                    </a:p>
                  </a:txBody>
                  <a:tcPr/>
                </a:tc>
              </a:tr>
              <a:tr h="335876">
                <a:tc gridSpan="2">
                  <a:txBody>
                    <a:bodyPr/>
                    <a:lstStyle/>
                    <a:p>
                      <a:pPr marL="0" marR="0" algn="ctr" rtl="1">
                        <a:lnSpc>
                          <a:spcPct val="115000"/>
                        </a:lnSpc>
                        <a:spcBef>
                          <a:spcPts val="0"/>
                        </a:spcBef>
                        <a:spcAft>
                          <a:spcPts val="0"/>
                        </a:spcAft>
                      </a:pPr>
                      <a:r>
                        <a:rPr lang="ar-SA" sz="1600">
                          <a:effectLst/>
                        </a:rPr>
                        <a:t>وتأتي (حسب)  بمعنى اليقين :  كقول الشاعر ....</a:t>
                      </a:r>
                      <a:endParaRPr lang="en-US" sz="1200">
                        <a:effectLst/>
                        <a:latin typeface="Times New Roman"/>
                        <a:ea typeface="SimSun"/>
                        <a:cs typeface="Arial"/>
                      </a:endParaRPr>
                    </a:p>
                  </a:txBody>
                  <a:tcPr marL="68580" marR="68580" marT="0" marB="0"/>
                </a:tc>
                <a:tc hMerge="1">
                  <a:txBody>
                    <a:bodyPr/>
                    <a:lstStyle/>
                    <a:p>
                      <a:endParaRPr lang="en-US"/>
                    </a:p>
                  </a:txBody>
                  <a:tcPr/>
                </a:tc>
              </a:tr>
              <a:tr h="1550345">
                <a:tc gridSpan="2">
                  <a:txBody>
                    <a:bodyPr/>
                    <a:lstStyle/>
                    <a:p>
                      <a:pPr marL="0" marR="0" algn="ctr" rtl="1">
                        <a:lnSpc>
                          <a:spcPct val="115000"/>
                        </a:lnSpc>
                        <a:spcBef>
                          <a:spcPts val="0"/>
                        </a:spcBef>
                        <a:spcAft>
                          <a:spcPts val="0"/>
                        </a:spcAft>
                      </a:pPr>
                      <a:r>
                        <a:rPr lang="ar-SA" sz="1200">
                          <a:effectLst/>
                        </a:rPr>
                        <a:t>شاهد نحوي رقم (28):</a:t>
                      </a:r>
                      <a:endParaRPr lang="en-US" sz="1200">
                        <a:effectLst/>
                      </a:endParaRPr>
                    </a:p>
                    <a:p>
                      <a:pPr marL="0" marR="0" algn="ctr" rtl="1">
                        <a:lnSpc>
                          <a:spcPct val="115000"/>
                        </a:lnSpc>
                        <a:spcBef>
                          <a:spcPts val="0"/>
                        </a:spcBef>
                        <a:spcAft>
                          <a:spcPts val="0"/>
                        </a:spcAft>
                      </a:pPr>
                      <a:r>
                        <a:rPr lang="ar-SA" sz="1500">
                          <a:effectLst/>
                        </a:rPr>
                        <a:t>قال الشاعر:   </a:t>
                      </a:r>
                      <a:r>
                        <a:rPr lang="ar-SA" sz="1500" u="sng">
                          <a:effectLst/>
                        </a:rPr>
                        <a:t>حسبتُ التُّقى</a:t>
                      </a:r>
                      <a:r>
                        <a:rPr lang="ar-SA" sz="1500">
                          <a:effectLst/>
                        </a:rPr>
                        <a:t> والجُودَ </a:t>
                      </a:r>
                      <a:r>
                        <a:rPr lang="ar-SA" sz="1500" u="sng">
                          <a:effectLst/>
                        </a:rPr>
                        <a:t>خَيْرَ</a:t>
                      </a:r>
                      <a:r>
                        <a:rPr lang="ar-SA" sz="1500">
                          <a:effectLst/>
                        </a:rPr>
                        <a:t> تِجارةٍ       ::     رباحًا إذا ما المـرءُ أصبـحَ ثاقلا</a:t>
                      </a:r>
                      <a:endParaRPr lang="en-US" sz="1200">
                        <a:effectLst/>
                      </a:endParaRPr>
                    </a:p>
                    <a:p>
                      <a:pPr marL="0" marR="0" algn="ctr" rtl="1">
                        <a:lnSpc>
                          <a:spcPct val="115000"/>
                        </a:lnSpc>
                        <a:spcBef>
                          <a:spcPts val="0"/>
                        </a:spcBef>
                        <a:spcAft>
                          <a:spcPts val="0"/>
                        </a:spcAft>
                        <a:tabLst>
                          <a:tab pos="3546475" algn="l"/>
                        </a:tabLst>
                      </a:pPr>
                      <a:r>
                        <a:rPr lang="ar-SA" sz="1400">
                          <a:effectLst/>
                        </a:rPr>
                        <a:t>الشاهــد هنا:  حسبت التقي خير</a:t>
                      </a:r>
                      <a:endParaRPr lang="en-US" sz="1200">
                        <a:effectLst/>
                      </a:endParaRPr>
                    </a:p>
                    <a:p>
                      <a:pPr marL="0" marR="0" algn="ctr" rtl="1">
                        <a:lnSpc>
                          <a:spcPct val="115000"/>
                        </a:lnSpc>
                        <a:spcBef>
                          <a:spcPts val="0"/>
                        </a:spcBef>
                        <a:spcAft>
                          <a:spcPts val="0"/>
                        </a:spcAft>
                      </a:pPr>
                      <a:r>
                        <a:rPr lang="ar-SA" sz="1400">
                          <a:effectLst/>
                        </a:rPr>
                        <a:t>وجه الاستشهاد:  حيث جاءت (حسب) بمعنى علم ونصبت مفعولين  الأول:  التقى .. والثاني:  خير تجارة.</a:t>
                      </a:r>
                      <a:endParaRPr lang="en-US" sz="1200">
                        <a:effectLst/>
                        <a:latin typeface="Times New Roman"/>
                        <a:ea typeface="SimSun"/>
                        <a:cs typeface="Arial"/>
                      </a:endParaRPr>
                    </a:p>
                  </a:txBody>
                  <a:tcPr marL="68580" marR="68580" marT="0" marB="0"/>
                </a:tc>
                <a:tc hMerge="1">
                  <a:txBody>
                    <a:bodyPr/>
                    <a:lstStyle/>
                    <a:p>
                      <a:endParaRPr lang="en-US"/>
                    </a:p>
                  </a:txBody>
                  <a:tcPr/>
                </a:tc>
              </a:tr>
              <a:tr h="251866">
                <a:tc>
                  <a:txBody>
                    <a:bodyPr/>
                    <a:lstStyle/>
                    <a:p>
                      <a:pPr marL="0" marR="0" algn="ctr" rtl="1">
                        <a:lnSpc>
                          <a:spcPct val="115000"/>
                        </a:lnSpc>
                        <a:spcBef>
                          <a:spcPts val="0"/>
                        </a:spcBef>
                        <a:spcAft>
                          <a:spcPts val="0"/>
                        </a:spcAft>
                      </a:pPr>
                      <a:r>
                        <a:rPr lang="ar-SA" sz="1200">
                          <a:effectLst/>
                        </a:rPr>
                        <a:t>3ـ (خال)</a:t>
                      </a:r>
                      <a:endParaRPr lang="en-US" sz="1200">
                        <a:effectLst/>
                        <a:latin typeface="Times New Roman"/>
                        <a:ea typeface="SimSun"/>
                        <a:cs typeface="Arial"/>
                      </a:endParaRPr>
                    </a:p>
                  </a:txBody>
                  <a:tcPr marL="68580" marR="68580" marT="0" marB="0"/>
                </a:tc>
                <a:tc>
                  <a:txBody>
                    <a:bodyPr/>
                    <a:lstStyle/>
                    <a:p>
                      <a:pPr marL="0" marR="0" algn="ctr" rtl="1">
                        <a:lnSpc>
                          <a:spcPct val="115000"/>
                        </a:lnSpc>
                        <a:spcBef>
                          <a:spcPts val="0"/>
                        </a:spcBef>
                        <a:spcAft>
                          <a:spcPts val="0"/>
                        </a:spcAft>
                      </a:pPr>
                      <a:r>
                        <a:rPr lang="ar-SA" sz="1200" dirty="0">
                          <a:effectLst/>
                        </a:rPr>
                        <a:t> </a:t>
                      </a:r>
                      <a:endParaRPr lang="en-US" sz="1200" dirty="0">
                        <a:effectLst/>
                        <a:latin typeface="Times New Roman"/>
                        <a:ea typeface="SimSun"/>
                        <a:cs typeface="Arial"/>
                      </a:endParaRPr>
                    </a:p>
                  </a:txBody>
                  <a:tcPr marL="68580" marR="68580" marT="0" marB="0"/>
                </a:tc>
              </a:tr>
            </a:tbl>
          </a:graphicData>
        </a:graphic>
      </p:graphicFrame>
      <p:sp>
        <p:nvSpPr>
          <p:cNvPr id="7" name="Rectangle 2"/>
          <p:cNvSpPr>
            <a:spLocks noChangeArrowheads="1"/>
          </p:cNvSpPr>
          <p:nvPr/>
        </p:nvSpPr>
        <p:spPr bwMode="auto">
          <a:xfrm>
            <a:off x="1722438" y="16462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l" rtl="0" fontAlgn="base">
              <a:spcBef>
                <a:spcPct val="0"/>
              </a:spcBef>
              <a:spcAft>
                <a:spcPct val="0"/>
              </a:spcAft>
              <a:tabLst>
                <a:tab pos="3546475" algn="l"/>
              </a:tabLst>
            </a:pPr>
            <a:endParaRPr lang="en-US" smtClean="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5765049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nvGraphicFramePr>
        <p:xfrm>
          <a:off x="1722755" y="3381216"/>
          <a:ext cx="5698490" cy="1209294"/>
        </p:xfrm>
        <a:graphic>
          <a:graphicData uri="http://schemas.openxmlformats.org/drawingml/2006/table">
            <a:tbl>
              <a:tblPr rtl="1" firstRow="1" firstCol="1" lastRow="1" lastCol="1" bandRow="1" bandCol="1">
                <a:tableStyleId>{5C22544A-7EE6-4342-B048-85BDC9FD1C3A}</a:tableStyleId>
              </a:tblPr>
              <a:tblGrid>
                <a:gridCol w="5698490"/>
              </a:tblGrid>
              <a:tr h="0">
                <a:tc>
                  <a:txBody>
                    <a:bodyPr/>
                    <a:lstStyle/>
                    <a:p>
                      <a:pPr marL="0" marR="0" algn="ctr" rtl="1">
                        <a:lnSpc>
                          <a:spcPct val="115000"/>
                        </a:lnSpc>
                        <a:spcBef>
                          <a:spcPts val="0"/>
                        </a:spcBef>
                        <a:spcAft>
                          <a:spcPts val="0"/>
                        </a:spcAft>
                      </a:pPr>
                      <a:r>
                        <a:rPr lang="ar-SA" sz="1200">
                          <a:effectLst/>
                        </a:rPr>
                        <a:t>شاهد نحوي رقم (29):</a:t>
                      </a:r>
                      <a:endParaRPr lang="en-US" sz="1200">
                        <a:effectLst/>
                      </a:endParaRPr>
                    </a:p>
                    <a:p>
                      <a:pPr marL="0" marR="0" algn="ctr" rtl="1">
                        <a:lnSpc>
                          <a:spcPct val="115000"/>
                        </a:lnSpc>
                        <a:spcBef>
                          <a:spcPts val="0"/>
                        </a:spcBef>
                        <a:spcAft>
                          <a:spcPts val="0"/>
                        </a:spcAft>
                      </a:pPr>
                      <a:r>
                        <a:rPr lang="ar-SA" sz="1500">
                          <a:effectLst/>
                        </a:rPr>
                        <a:t>قال الشاعر:   </a:t>
                      </a:r>
                      <a:r>
                        <a:rPr lang="ar-SA" sz="1500" u="sng">
                          <a:effectLst/>
                        </a:rPr>
                        <a:t>إِخالُك</a:t>
                      </a:r>
                      <a:r>
                        <a:rPr lang="ar-SA" sz="1500">
                          <a:effectLst/>
                        </a:rPr>
                        <a:t> إنْ لم تَغْضُضِ الطَّرفَ</a:t>
                      </a:r>
                      <a:r>
                        <a:rPr lang="ar-SA" sz="1500" u="sng">
                          <a:effectLst/>
                        </a:rPr>
                        <a:t> ذا</a:t>
                      </a:r>
                      <a:r>
                        <a:rPr lang="ar-SA" sz="1500">
                          <a:effectLst/>
                        </a:rPr>
                        <a:t> هَوىً    ::    يَسُومُمَ ما لا يُسْتطاعُ مِنَ الوِجْدِ</a:t>
                      </a:r>
                      <a:endParaRPr lang="en-US" sz="1200">
                        <a:effectLst/>
                      </a:endParaRPr>
                    </a:p>
                    <a:p>
                      <a:pPr marL="0" marR="0" algn="ctr" rtl="1">
                        <a:lnSpc>
                          <a:spcPct val="115000"/>
                        </a:lnSpc>
                        <a:spcBef>
                          <a:spcPts val="0"/>
                        </a:spcBef>
                        <a:spcAft>
                          <a:spcPts val="0"/>
                        </a:spcAft>
                        <a:tabLst>
                          <a:tab pos="3546475" algn="l"/>
                        </a:tabLst>
                      </a:pPr>
                      <a:r>
                        <a:rPr lang="ar-SA" sz="1400">
                          <a:effectLst/>
                        </a:rPr>
                        <a:t>الشاهــد هنا:  إخالك ... ذا هوىً</a:t>
                      </a:r>
                      <a:endParaRPr lang="en-US" sz="1200">
                        <a:effectLst/>
                      </a:endParaRPr>
                    </a:p>
                    <a:p>
                      <a:pPr marL="0" marR="0" algn="ctr" rtl="1">
                        <a:lnSpc>
                          <a:spcPct val="115000"/>
                        </a:lnSpc>
                        <a:spcBef>
                          <a:spcPts val="0"/>
                        </a:spcBef>
                        <a:spcAft>
                          <a:spcPts val="0"/>
                        </a:spcAft>
                      </a:pPr>
                      <a:r>
                        <a:rPr lang="ar-SA" sz="1400">
                          <a:effectLst/>
                        </a:rPr>
                        <a:t>وجه الاستشهاد:  حيث جاء بمضارع (خال) بمعنى الرجحان ونصبت مفعولين الأول ضمير الخطاب (الكاف) والثاني (ذا).</a:t>
                      </a:r>
                      <a:endParaRPr lang="en-US" sz="1200">
                        <a:effectLst/>
                        <a:latin typeface="Times New Roman"/>
                        <a:ea typeface="SimSun"/>
                        <a:cs typeface="Arial"/>
                      </a:endParaRPr>
                    </a:p>
                  </a:txBody>
                  <a:tcPr marL="68580" marR="68580" marT="0" marB="0"/>
                </a:tc>
              </a:tr>
            </a:tbl>
          </a:graphicData>
        </a:graphic>
      </p:graphicFrame>
      <p:graphicFrame>
        <p:nvGraphicFramePr>
          <p:cNvPr id="3" name="جدول 2"/>
          <p:cNvGraphicFramePr>
            <a:graphicFrameLocks noGrp="1"/>
          </p:cNvGraphicFramePr>
          <p:nvPr>
            <p:extLst>
              <p:ext uri="{D42A27DB-BD31-4B8C-83A1-F6EECF244321}">
                <p14:modId xmlns:p14="http://schemas.microsoft.com/office/powerpoint/2010/main" val="763260044"/>
              </p:ext>
            </p:extLst>
          </p:nvPr>
        </p:nvGraphicFramePr>
        <p:xfrm>
          <a:off x="107504" y="188637"/>
          <a:ext cx="8856984" cy="6552730"/>
        </p:xfrm>
        <a:graphic>
          <a:graphicData uri="http://schemas.openxmlformats.org/drawingml/2006/table">
            <a:tbl>
              <a:tblPr rtl="1" firstRow="1" firstCol="1" lastRow="1" lastCol="1" bandRow="1" bandCol="1">
                <a:tableStyleId>{5C22544A-7EE6-4342-B048-85BDC9FD1C3A}</a:tableStyleId>
              </a:tblPr>
              <a:tblGrid>
                <a:gridCol w="1263565"/>
                <a:gridCol w="7593419"/>
              </a:tblGrid>
              <a:tr h="1355940">
                <a:tc gridSpan="2">
                  <a:txBody>
                    <a:bodyPr/>
                    <a:lstStyle/>
                    <a:p>
                      <a:pPr marL="0" marR="0" algn="ctr" rtl="1">
                        <a:lnSpc>
                          <a:spcPct val="115000"/>
                        </a:lnSpc>
                        <a:spcBef>
                          <a:spcPts val="0"/>
                        </a:spcBef>
                        <a:spcAft>
                          <a:spcPts val="0"/>
                        </a:spcAft>
                      </a:pPr>
                      <a:r>
                        <a:rPr lang="ar-SA" sz="2000">
                          <a:effectLst/>
                        </a:rPr>
                        <a:t>النوع الثاني:  أفعال التحويل أوالتصيير وهي: (جعل ،ردَّ ،تركَ ،اتَّخذ ، تَخِذ ،صيَّر ،َوَهَب )</a:t>
                      </a:r>
                      <a:endParaRPr lang="en-US" sz="1600">
                        <a:effectLst/>
                        <a:latin typeface="Times New Roman"/>
                        <a:ea typeface="SimSun"/>
                        <a:cs typeface="AL-Mohanad"/>
                      </a:endParaRPr>
                    </a:p>
                  </a:txBody>
                  <a:tcPr marL="68580" marR="68580" marT="0" marB="0"/>
                </a:tc>
                <a:tc hMerge="1">
                  <a:txBody>
                    <a:bodyPr/>
                    <a:lstStyle/>
                    <a:p>
                      <a:endParaRPr lang="en-US"/>
                    </a:p>
                  </a:txBody>
                  <a:tcPr/>
                </a:tc>
              </a:tr>
              <a:tr h="519487">
                <a:tc>
                  <a:txBody>
                    <a:bodyPr/>
                    <a:lstStyle/>
                    <a:p>
                      <a:pPr marL="0" marR="0" algn="ctr" rtl="1">
                        <a:lnSpc>
                          <a:spcPct val="115000"/>
                        </a:lnSpc>
                        <a:spcBef>
                          <a:spcPts val="0"/>
                        </a:spcBef>
                        <a:spcAft>
                          <a:spcPts val="0"/>
                        </a:spcAft>
                      </a:pPr>
                      <a:r>
                        <a:rPr lang="ar-SA" sz="1600">
                          <a:effectLst/>
                        </a:rPr>
                        <a:t>1-  جعل</a:t>
                      </a:r>
                      <a:endParaRPr lang="en-US" sz="1200">
                        <a:effectLst/>
                        <a:latin typeface="Times New Roman"/>
                        <a:ea typeface="SimSun"/>
                        <a:cs typeface="Arial"/>
                      </a:endParaRPr>
                    </a:p>
                  </a:txBody>
                  <a:tcPr marL="68580" marR="68580" marT="0" marB="0" anchor="ctr"/>
                </a:tc>
                <a:tc>
                  <a:txBody>
                    <a:bodyPr/>
                    <a:lstStyle/>
                    <a:p>
                      <a:pPr marL="0" marR="0" algn="ctr" rtl="1">
                        <a:lnSpc>
                          <a:spcPct val="115000"/>
                        </a:lnSpc>
                        <a:spcBef>
                          <a:spcPts val="0"/>
                        </a:spcBef>
                        <a:spcAft>
                          <a:spcPts val="0"/>
                        </a:spcAft>
                      </a:pPr>
                      <a:r>
                        <a:rPr lang="ar-SA" sz="1400">
                          <a:effectLst/>
                        </a:rPr>
                        <a:t>كقوله  تعالى:(فجعلناه هباء منثورا)جعلت الدقيق خبزا .  جعلني الله فداك</a:t>
                      </a:r>
                      <a:endParaRPr lang="en-US" sz="1600">
                        <a:effectLst/>
                        <a:latin typeface="Times New Roman"/>
                        <a:ea typeface="SimSun"/>
                        <a:cs typeface="AL-Mohanad"/>
                      </a:endParaRPr>
                    </a:p>
                  </a:txBody>
                  <a:tcPr marL="68580" marR="68580" marT="0" marB="0"/>
                </a:tc>
              </a:tr>
              <a:tr h="519487">
                <a:tc>
                  <a:txBody>
                    <a:bodyPr/>
                    <a:lstStyle/>
                    <a:p>
                      <a:pPr marL="0" marR="0" algn="ctr" rtl="1">
                        <a:lnSpc>
                          <a:spcPct val="115000"/>
                        </a:lnSpc>
                        <a:spcBef>
                          <a:spcPts val="0"/>
                        </a:spcBef>
                        <a:spcAft>
                          <a:spcPts val="0"/>
                        </a:spcAft>
                      </a:pPr>
                      <a:r>
                        <a:rPr lang="ar-SA" sz="1600">
                          <a:effectLst/>
                        </a:rPr>
                        <a:t>2-  ردَّ</a:t>
                      </a:r>
                      <a:endParaRPr lang="en-US" sz="1200">
                        <a:effectLst/>
                        <a:latin typeface="Times New Roman"/>
                        <a:ea typeface="SimSun"/>
                        <a:cs typeface="Arial"/>
                      </a:endParaRPr>
                    </a:p>
                  </a:txBody>
                  <a:tcPr marL="68580" marR="68580" marT="0" marB="0" anchor="ctr"/>
                </a:tc>
                <a:tc>
                  <a:txBody>
                    <a:bodyPr/>
                    <a:lstStyle/>
                    <a:p>
                      <a:pPr marL="0" marR="0" algn="ctr" rtl="1">
                        <a:lnSpc>
                          <a:spcPct val="115000"/>
                        </a:lnSpc>
                        <a:spcBef>
                          <a:spcPts val="0"/>
                        </a:spcBef>
                        <a:spcAft>
                          <a:spcPts val="0"/>
                        </a:spcAft>
                      </a:pPr>
                      <a:r>
                        <a:rPr lang="ar-SA" sz="1400">
                          <a:effectLst/>
                        </a:rPr>
                        <a:t>كقوله تعالى (لو يردونكم بعد إيمانكم كفاراً )</a:t>
                      </a:r>
                      <a:endParaRPr lang="en-US" sz="1600">
                        <a:effectLst/>
                        <a:latin typeface="Times New Roman"/>
                        <a:ea typeface="SimSun"/>
                        <a:cs typeface="AL-Mohanad"/>
                      </a:endParaRPr>
                    </a:p>
                  </a:txBody>
                  <a:tcPr marL="68580" marR="68580" marT="0" marB="0"/>
                </a:tc>
              </a:tr>
              <a:tr h="519487">
                <a:tc>
                  <a:txBody>
                    <a:bodyPr/>
                    <a:lstStyle/>
                    <a:p>
                      <a:pPr marL="0" marR="0" algn="ctr" rtl="1">
                        <a:lnSpc>
                          <a:spcPct val="115000"/>
                        </a:lnSpc>
                        <a:spcBef>
                          <a:spcPts val="0"/>
                        </a:spcBef>
                        <a:spcAft>
                          <a:spcPts val="0"/>
                        </a:spcAft>
                      </a:pPr>
                      <a:r>
                        <a:rPr lang="ar-SA" sz="1600">
                          <a:effectLst/>
                        </a:rPr>
                        <a:t>3-  ترك</a:t>
                      </a:r>
                      <a:endParaRPr lang="en-US" sz="1200">
                        <a:effectLst/>
                        <a:latin typeface="Times New Roman"/>
                        <a:ea typeface="SimSun"/>
                        <a:cs typeface="Arial"/>
                      </a:endParaRPr>
                    </a:p>
                  </a:txBody>
                  <a:tcPr marL="68580" marR="68580" marT="0" marB="0" anchor="ctr"/>
                </a:tc>
                <a:tc>
                  <a:txBody>
                    <a:bodyPr/>
                    <a:lstStyle/>
                    <a:p>
                      <a:pPr marL="0" marR="0" algn="ctr" rtl="1">
                        <a:lnSpc>
                          <a:spcPct val="115000"/>
                        </a:lnSpc>
                        <a:spcBef>
                          <a:spcPts val="0"/>
                        </a:spcBef>
                        <a:spcAft>
                          <a:spcPts val="0"/>
                        </a:spcAft>
                      </a:pPr>
                      <a:r>
                        <a:rPr lang="ar-SA" sz="1400">
                          <a:effectLst/>
                        </a:rPr>
                        <a:t>كقوله تعالى: (وتركنا بعضهم يومئذٍ يموج في بعض )</a:t>
                      </a:r>
                      <a:endParaRPr lang="en-US" sz="1600">
                        <a:effectLst/>
                        <a:latin typeface="Times New Roman"/>
                        <a:ea typeface="SimSun"/>
                        <a:cs typeface="AL-Mohanad"/>
                      </a:endParaRPr>
                    </a:p>
                  </a:txBody>
                  <a:tcPr marL="68580" marR="68580" marT="0" marB="0"/>
                </a:tc>
              </a:tr>
              <a:tr h="519487">
                <a:tc>
                  <a:txBody>
                    <a:bodyPr/>
                    <a:lstStyle/>
                    <a:p>
                      <a:pPr marL="0" marR="0" algn="ctr" rtl="1">
                        <a:lnSpc>
                          <a:spcPct val="115000"/>
                        </a:lnSpc>
                        <a:spcBef>
                          <a:spcPts val="0"/>
                        </a:spcBef>
                        <a:spcAft>
                          <a:spcPts val="0"/>
                        </a:spcAft>
                      </a:pPr>
                      <a:r>
                        <a:rPr lang="ar-SA" sz="1600">
                          <a:effectLst/>
                        </a:rPr>
                        <a:t>4-  اتَّخذ</a:t>
                      </a:r>
                      <a:endParaRPr lang="en-US" sz="1200">
                        <a:effectLst/>
                        <a:latin typeface="Times New Roman"/>
                        <a:ea typeface="SimSun"/>
                        <a:cs typeface="Arial"/>
                      </a:endParaRPr>
                    </a:p>
                  </a:txBody>
                  <a:tcPr marL="68580" marR="68580" marT="0" marB="0" anchor="ctr"/>
                </a:tc>
                <a:tc>
                  <a:txBody>
                    <a:bodyPr/>
                    <a:lstStyle/>
                    <a:p>
                      <a:pPr marL="0" marR="0" algn="ctr" rtl="1">
                        <a:lnSpc>
                          <a:spcPct val="115000"/>
                        </a:lnSpc>
                        <a:spcBef>
                          <a:spcPts val="0"/>
                        </a:spcBef>
                        <a:spcAft>
                          <a:spcPts val="0"/>
                        </a:spcAft>
                      </a:pPr>
                      <a:r>
                        <a:rPr lang="ar-SA" sz="1400">
                          <a:effectLst/>
                        </a:rPr>
                        <a:t>كقوله تعالى:(واتَّخذ الله إبراهيم خليلا) .</a:t>
                      </a:r>
                      <a:endParaRPr lang="en-US" sz="1600">
                        <a:effectLst/>
                        <a:latin typeface="Times New Roman"/>
                        <a:ea typeface="SimSun"/>
                        <a:cs typeface="AL-Mohanad"/>
                      </a:endParaRPr>
                    </a:p>
                  </a:txBody>
                  <a:tcPr marL="68580" marR="68580" marT="0" marB="0"/>
                </a:tc>
              </a:tr>
              <a:tr h="2079868">
                <a:tc>
                  <a:txBody>
                    <a:bodyPr/>
                    <a:lstStyle/>
                    <a:p>
                      <a:pPr marL="0" marR="0" algn="ctr" rtl="1">
                        <a:lnSpc>
                          <a:spcPct val="115000"/>
                        </a:lnSpc>
                        <a:spcBef>
                          <a:spcPts val="0"/>
                        </a:spcBef>
                        <a:spcAft>
                          <a:spcPts val="0"/>
                        </a:spcAft>
                      </a:pPr>
                      <a:r>
                        <a:rPr lang="ar-SA" sz="1600">
                          <a:effectLst/>
                        </a:rPr>
                        <a:t>5-  تّخِذَ</a:t>
                      </a:r>
                      <a:endParaRPr lang="en-US" sz="1200">
                        <a:effectLst/>
                        <a:latin typeface="Times New Roman"/>
                        <a:ea typeface="SimSun"/>
                        <a:cs typeface="Arial"/>
                      </a:endParaRPr>
                    </a:p>
                  </a:txBody>
                  <a:tcPr marL="68580" marR="68580" marT="0" marB="0"/>
                </a:tc>
                <a:tc>
                  <a:txBody>
                    <a:bodyPr/>
                    <a:lstStyle/>
                    <a:p>
                      <a:pPr marL="274320" marR="0" indent="-274320" algn="ctr" rtl="1">
                        <a:lnSpc>
                          <a:spcPct val="115000"/>
                        </a:lnSpc>
                        <a:spcBef>
                          <a:spcPts val="0"/>
                        </a:spcBef>
                        <a:spcAft>
                          <a:spcPts val="0"/>
                        </a:spcAft>
                      </a:pPr>
                      <a:r>
                        <a:rPr lang="ar-SA" sz="1600">
                          <a:effectLst/>
                        </a:rPr>
                        <a:t>كقول الشاعر:    تَخِذتُ </a:t>
                      </a:r>
                      <a:r>
                        <a:rPr lang="ar-SA" sz="1600" u="sng">
                          <a:effectLst/>
                        </a:rPr>
                        <a:t>غُرازَ</a:t>
                      </a:r>
                      <a:r>
                        <a:rPr lang="ar-SA" sz="1600">
                          <a:effectLst/>
                        </a:rPr>
                        <a:t> إثرهم </a:t>
                      </a:r>
                      <a:r>
                        <a:rPr lang="ar-SA" sz="1600" u="sng">
                          <a:effectLst/>
                        </a:rPr>
                        <a:t>دليلاً </a:t>
                      </a:r>
                      <a:r>
                        <a:rPr lang="ar-SA" sz="1600">
                          <a:effectLst/>
                        </a:rPr>
                        <a:t>    ::    وفرُّوا في الحجاز ليُعجزوني</a:t>
                      </a:r>
                      <a:endParaRPr lang="en-US" sz="1600">
                        <a:effectLst/>
                      </a:endParaRPr>
                    </a:p>
                    <a:p>
                      <a:pPr marL="274320" marR="0" indent="-274320" algn="ctr" rtl="1">
                        <a:lnSpc>
                          <a:spcPct val="115000"/>
                        </a:lnSpc>
                        <a:spcBef>
                          <a:spcPts val="0"/>
                        </a:spcBef>
                        <a:spcAft>
                          <a:spcPts val="0"/>
                        </a:spcAft>
                      </a:pPr>
                      <a:r>
                        <a:rPr lang="ar-SA" sz="1400">
                          <a:effectLst/>
                        </a:rPr>
                        <a:t>هنا جاء بـ تخذت وهو من أفعال التصيير ونصب مفعولين : أحدهما : غراز وثانيهما :دليلا .</a:t>
                      </a:r>
                      <a:endParaRPr lang="en-US" sz="1600">
                        <a:effectLst/>
                        <a:latin typeface="Times New Roman"/>
                        <a:ea typeface="SimSun"/>
                        <a:cs typeface="AL-Mohanad"/>
                      </a:endParaRPr>
                    </a:p>
                  </a:txBody>
                  <a:tcPr marL="68580" marR="68580" marT="0" marB="0"/>
                </a:tc>
              </a:tr>
              <a:tr h="519487">
                <a:tc>
                  <a:txBody>
                    <a:bodyPr/>
                    <a:lstStyle/>
                    <a:p>
                      <a:pPr marL="0" marR="0" algn="ctr" rtl="1">
                        <a:lnSpc>
                          <a:spcPct val="115000"/>
                        </a:lnSpc>
                        <a:spcBef>
                          <a:spcPts val="0"/>
                        </a:spcBef>
                        <a:spcAft>
                          <a:spcPts val="0"/>
                        </a:spcAft>
                      </a:pPr>
                      <a:r>
                        <a:rPr lang="ar-SA" sz="1600">
                          <a:effectLst/>
                        </a:rPr>
                        <a:t>6-  صيَّر</a:t>
                      </a:r>
                      <a:endParaRPr lang="en-US" sz="1200">
                        <a:effectLst/>
                        <a:latin typeface="Times New Roman"/>
                        <a:ea typeface="SimSun"/>
                        <a:cs typeface="Arial"/>
                      </a:endParaRPr>
                    </a:p>
                  </a:txBody>
                  <a:tcPr marL="68580" marR="68580" marT="0" marB="0" anchor="ctr"/>
                </a:tc>
                <a:tc>
                  <a:txBody>
                    <a:bodyPr/>
                    <a:lstStyle/>
                    <a:p>
                      <a:pPr marL="0" marR="0" algn="ctr" rtl="1">
                        <a:lnSpc>
                          <a:spcPct val="115000"/>
                        </a:lnSpc>
                        <a:spcBef>
                          <a:spcPts val="0"/>
                        </a:spcBef>
                        <a:spcAft>
                          <a:spcPts val="0"/>
                        </a:spcAft>
                      </a:pPr>
                      <a:r>
                        <a:rPr lang="ar-SA" sz="1400">
                          <a:effectLst/>
                        </a:rPr>
                        <a:t>كقولك: صيرت العنبَ زبيباً .</a:t>
                      </a:r>
                      <a:endParaRPr lang="en-US" sz="1600">
                        <a:effectLst/>
                        <a:latin typeface="Times New Roman"/>
                        <a:ea typeface="SimSun"/>
                        <a:cs typeface="AL-Mohanad"/>
                      </a:endParaRPr>
                    </a:p>
                  </a:txBody>
                  <a:tcPr marL="68580" marR="68580" marT="0" marB="0"/>
                </a:tc>
              </a:tr>
              <a:tr h="519487">
                <a:tc>
                  <a:txBody>
                    <a:bodyPr/>
                    <a:lstStyle/>
                    <a:p>
                      <a:pPr marL="0" marR="0" algn="ctr" rtl="1">
                        <a:lnSpc>
                          <a:spcPct val="115000"/>
                        </a:lnSpc>
                        <a:spcBef>
                          <a:spcPts val="0"/>
                        </a:spcBef>
                        <a:spcAft>
                          <a:spcPts val="0"/>
                        </a:spcAft>
                      </a:pPr>
                      <a:r>
                        <a:rPr lang="ar-SA" sz="1600">
                          <a:effectLst/>
                        </a:rPr>
                        <a:t>7-  وهب</a:t>
                      </a:r>
                      <a:endParaRPr lang="en-US" sz="1200">
                        <a:effectLst/>
                        <a:latin typeface="Times New Roman"/>
                        <a:ea typeface="SimSun"/>
                        <a:cs typeface="Arial"/>
                      </a:endParaRPr>
                    </a:p>
                  </a:txBody>
                  <a:tcPr marL="68580" marR="68580" marT="0" marB="0" anchor="ctr"/>
                </a:tc>
                <a:tc>
                  <a:txBody>
                    <a:bodyPr/>
                    <a:lstStyle/>
                    <a:p>
                      <a:pPr marL="0" marR="0" algn="ctr" rtl="1">
                        <a:lnSpc>
                          <a:spcPct val="115000"/>
                        </a:lnSpc>
                        <a:spcBef>
                          <a:spcPts val="0"/>
                        </a:spcBef>
                        <a:spcAft>
                          <a:spcPts val="0"/>
                        </a:spcAft>
                      </a:pPr>
                      <a:r>
                        <a:rPr lang="ar-SA" sz="1400" dirty="0">
                          <a:effectLst/>
                        </a:rPr>
                        <a:t>كقولك : وهبني الله فداك .</a:t>
                      </a:r>
                      <a:endParaRPr lang="en-US" sz="1600" dirty="0">
                        <a:effectLst/>
                        <a:latin typeface="Times New Roman"/>
                        <a:ea typeface="SimSun"/>
                        <a:cs typeface="AL-Mohanad"/>
                      </a:endParaRPr>
                    </a:p>
                  </a:txBody>
                  <a:tcPr marL="68580" marR="68580" marT="0" marB="0"/>
                </a:tc>
              </a:tr>
            </a:tbl>
          </a:graphicData>
        </a:graphic>
      </p:graphicFrame>
      <p:sp>
        <p:nvSpPr>
          <p:cNvPr id="4" name="Rectangle 1"/>
          <p:cNvSpPr>
            <a:spLocks noChangeArrowheads="1"/>
          </p:cNvSpPr>
          <p:nvPr/>
        </p:nvSpPr>
        <p:spPr bwMode="auto">
          <a:xfrm>
            <a:off x="1768475" y="24082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l" rtl="0" fontAlgn="base">
              <a:spcBef>
                <a:spcPct val="0"/>
              </a:spcBef>
              <a:spcAft>
                <a:spcPct val="0"/>
              </a:spcAft>
            </a:pPr>
            <a:endParaRPr lang="en-US" smtClean="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34299452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1020988377"/>
              </p:ext>
            </p:extLst>
          </p:nvPr>
        </p:nvGraphicFramePr>
        <p:xfrm>
          <a:off x="179512" y="1332647"/>
          <a:ext cx="8784976" cy="3070973"/>
        </p:xfrm>
        <a:graphic>
          <a:graphicData uri="http://schemas.openxmlformats.org/drawingml/2006/table">
            <a:tbl>
              <a:tblPr rtl="1" firstRow="1" firstCol="1" lastRow="1" lastCol="1" bandRow="1" bandCol="1">
                <a:tableStyleId>{5C22544A-7EE6-4342-B048-85BDC9FD1C3A}</a:tableStyleId>
              </a:tblPr>
              <a:tblGrid>
                <a:gridCol w="867318"/>
                <a:gridCol w="3545407"/>
                <a:gridCol w="4372251"/>
              </a:tblGrid>
              <a:tr h="512177">
                <a:tc>
                  <a:txBody>
                    <a:bodyPr/>
                    <a:lstStyle/>
                    <a:p>
                      <a:pPr marL="0" marR="0" algn="ctr" rtl="1">
                        <a:lnSpc>
                          <a:spcPct val="115000"/>
                        </a:lnSpc>
                        <a:spcBef>
                          <a:spcPts val="0"/>
                        </a:spcBef>
                        <a:spcAft>
                          <a:spcPts val="0"/>
                        </a:spcAft>
                      </a:pPr>
                      <a:r>
                        <a:rPr lang="ar-SA" sz="1600">
                          <a:effectLst/>
                        </a:rPr>
                        <a:t> </a:t>
                      </a:r>
                      <a:endParaRPr lang="en-US" sz="1600">
                        <a:effectLst/>
                        <a:latin typeface="Times New Roman"/>
                        <a:ea typeface="SimSun"/>
                        <a:cs typeface="AL-Mohanad"/>
                      </a:endParaRPr>
                    </a:p>
                  </a:txBody>
                  <a:tcPr marL="68580" marR="68580" marT="0" marB="0"/>
                </a:tc>
                <a:tc>
                  <a:txBody>
                    <a:bodyPr/>
                    <a:lstStyle/>
                    <a:p>
                      <a:pPr marL="0" marR="0" algn="ctr" rtl="1">
                        <a:lnSpc>
                          <a:spcPct val="115000"/>
                        </a:lnSpc>
                        <a:spcBef>
                          <a:spcPts val="0"/>
                        </a:spcBef>
                        <a:spcAft>
                          <a:spcPts val="0"/>
                        </a:spcAft>
                      </a:pPr>
                      <a:r>
                        <a:rPr lang="ar-SA" sz="1600">
                          <a:effectLst/>
                        </a:rPr>
                        <a:t>الإلغاء</a:t>
                      </a:r>
                      <a:endParaRPr lang="en-US" sz="1600">
                        <a:effectLst/>
                        <a:latin typeface="Times New Roman"/>
                        <a:ea typeface="SimSun"/>
                        <a:cs typeface="AL-Mohanad"/>
                      </a:endParaRPr>
                    </a:p>
                  </a:txBody>
                  <a:tcPr marL="68580" marR="68580" marT="0" marB="0"/>
                </a:tc>
                <a:tc>
                  <a:txBody>
                    <a:bodyPr/>
                    <a:lstStyle/>
                    <a:p>
                      <a:pPr marL="0" marR="0" algn="ctr" rtl="1">
                        <a:lnSpc>
                          <a:spcPct val="115000"/>
                        </a:lnSpc>
                        <a:spcBef>
                          <a:spcPts val="0"/>
                        </a:spcBef>
                        <a:spcAft>
                          <a:spcPts val="0"/>
                        </a:spcAft>
                      </a:pPr>
                      <a:r>
                        <a:rPr lang="ar-SA" sz="1600">
                          <a:effectLst/>
                        </a:rPr>
                        <a:t>التعليق</a:t>
                      </a:r>
                      <a:endParaRPr lang="en-US" sz="1600">
                        <a:effectLst/>
                        <a:latin typeface="Times New Roman"/>
                        <a:ea typeface="SimSun"/>
                        <a:cs typeface="AL-Mohanad"/>
                      </a:endParaRPr>
                    </a:p>
                  </a:txBody>
                  <a:tcPr marL="68580" marR="68580" marT="0" marB="0"/>
                </a:tc>
              </a:tr>
              <a:tr h="0">
                <a:tc>
                  <a:txBody>
                    <a:bodyPr/>
                    <a:lstStyle/>
                    <a:p>
                      <a:pPr marL="0" marR="0" algn="ctr" rtl="1">
                        <a:lnSpc>
                          <a:spcPct val="115000"/>
                        </a:lnSpc>
                        <a:spcBef>
                          <a:spcPts val="0"/>
                        </a:spcBef>
                        <a:spcAft>
                          <a:spcPts val="0"/>
                        </a:spcAft>
                      </a:pPr>
                      <a:r>
                        <a:rPr lang="ar-SA" sz="1600">
                          <a:effectLst/>
                        </a:rPr>
                        <a:t>حقيقته</a:t>
                      </a:r>
                      <a:endParaRPr lang="en-US" sz="1600">
                        <a:effectLst/>
                        <a:latin typeface="Times New Roman"/>
                        <a:ea typeface="SimSun"/>
                        <a:cs typeface="AL-Mohanad"/>
                      </a:endParaRPr>
                    </a:p>
                  </a:txBody>
                  <a:tcPr marL="68580" marR="68580" marT="0" marB="0"/>
                </a:tc>
                <a:tc>
                  <a:txBody>
                    <a:bodyPr/>
                    <a:lstStyle/>
                    <a:p>
                      <a:pPr marL="0" marR="0" algn="ctr" rtl="1">
                        <a:lnSpc>
                          <a:spcPct val="115000"/>
                        </a:lnSpc>
                        <a:spcBef>
                          <a:spcPts val="0"/>
                        </a:spcBef>
                        <a:spcAft>
                          <a:spcPts val="0"/>
                        </a:spcAft>
                      </a:pPr>
                      <a:r>
                        <a:rPr lang="ar-SA" sz="1600">
                          <a:effectLst/>
                        </a:rPr>
                        <a:t>إلغاء العمل لفظًا ومحلاً</a:t>
                      </a:r>
                      <a:endParaRPr lang="en-US" sz="1600">
                        <a:effectLst/>
                        <a:latin typeface="Times New Roman"/>
                        <a:ea typeface="SimSun"/>
                        <a:cs typeface="AL-Mohanad"/>
                      </a:endParaRPr>
                    </a:p>
                  </a:txBody>
                  <a:tcPr marL="68580" marR="68580" marT="0" marB="0"/>
                </a:tc>
                <a:tc>
                  <a:txBody>
                    <a:bodyPr/>
                    <a:lstStyle/>
                    <a:p>
                      <a:pPr marL="0" marR="0" algn="ctr" rtl="1">
                        <a:lnSpc>
                          <a:spcPct val="115000"/>
                        </a:lnSpc>
                        <a:spcBef>
                          <a:spcPts val="0"/>
                        </a:spcBef>
                        <a:spcAft>
                          <a:spcPts val="0"/>
                        </a:spcAft>
                      </a:pPr>
                      <a:r>
                        <a:rPr lang="ar-SA" sz="1600">
                          <a:effectLst/>
                        </a:rPr>
                        <a:t>إلغاء العمل لفظًا لا محلاً</a:t>
                      </a:r>
                      <a:endParaRPr lang="en-US" sz="1600">
                        <a:effectLst/>
                        <a:latin typeface="Times New Roman"/>
                        <a:ea typeface="SimSun"/>
                        <a:cs typeface="AL-Mohanad"/>
                      </a:endParaRPr>
                    </a:p>
                  </a:txBody>
                  <a:tcPr marL="68580" marR="68580" marT="0" marB="0"/>
                </a:tc>
              </a:tr>
              <a:tr h="0">
                <a:tc>
                  <a:txBody>
                    <a:bodyPr/>
                    <a:lstStyle/>
                    <a:p>
                      <a:pPr marL="0" marR="0" algn="ctr" rtl="1">
                        <a:lnSpc>
                          <a:spcPct val="115000"/>
                        </a:lnSpc>
                        <a:spcBef>
                          <a:spcPts val="0"/>
                        </a:spcBef>
                        <a:spcAft>
                          <a:spcPts val="0"/>
                        </a:spcAft>
                      </a:pPr>
                      <a:r>
                        <a:rPr lang="ar-SA" sz="1600">
                          <a:effectLst/>
                        </a:rPr>
                        <a:t>سببه</a:t>
                      </a:r>
                      <a:endParaRPr lang="en-US" sz="1600">
                        <a:effectLst/>
                        <a:latin typeface="Times New Roman"/>
                        <a:ea typeface="SimSun"/>
                        <a:cs typeface="AL-Mohanad"/>
                      </a:endParaRPr>
                    </a:p>
                  </a:txBody>
                  <a:tcPr marL="68580" marR="68580" marT="0" marB="0"/>
                </a:tc>
                <a:tc>
                  <a:txBody>
                    <a:bodyPr/>
                    <a:lstStyle/>
                    <a:p>
                      <a:pPr marL="0" marR="0" algn="ctr" rtl="1">
                        <a:lnSpc>
                          <a:spcPct val="115000"/>
                        </a:lnSpc>
                        <a:spcBef>
                          <a:spcPts val="0"/>
                        </a:spcBef>
                        <a:spcAft>
                          <a:spcPts val="0"/>
                        </a:spcAft>
                      </a:pPr>
                      <a:r>
                        <a:rPr lang="ar-SA" sz="1600">
                          <a:effectLst/>
                        </a:rPr>
                        <a:t>توسيط الفعل أو تأخره</a:t>
                      </a:r>
                      <a:endParaRPr lang="en-US" sz="1600">
                        <a:effectLst/>
                      </a:endParaRPr>
                    </a:p>
                    <a:p>
                      <a:pPr marL="0" marR="0" algn="ctr" rtl="1">
                        <a:lnSpc>
                          <a:spcPct val="115000"/>
                        </a:lnSpc>
                        <a:spcBef>
                          <a:spcPts val="0"/>
                        </a:spcBef>
                        <a:spcAft>
                          <a:spcPts val="0"/>
                        </a:spcAft>
                      </a:pPr>
                      <a:r>
                        <a:rPr lang="ar-SA" sz="1600">
                          <a:effectLst/>
                        </a:rPr>
                        <a:t>زيدًا ظننت قائمًا – الإعمال أكثر</a:t>
                      </a:r>
                      <a:endParaRPr lang="en-US" sz="1600">
                        <a:effectLst/>
                      </a:endParaRPr>
                    </a:p>
                    <a:p>
                      <a:pPr marL="0" marR="0" algn="ctr" rtl="1">
                        <a:lnSpc>
                          <a:spcPct val="115000"/>
                        </a:lnSpc>
                        <a:spcBef>
                          <a:spcPts val="0"/>
                        </a:spcBef>
                        <a:spcAft>
                          <a:spcPts val="0"/>
                        </a:spcAft>
                      </a:pPr>
                      <a:r>
                        <a:rPr lang="ar-SA" sz="1600">
                          <a:effectLst/>
                        </a:rPr>
                        <a:t>زيدٌ قائم ظننت – الإهمال أكثر</a:t>
                      </a:r>
                      <a:endParaRPr lang="en-US" sz="1600">
                        <a:effectLst/>
                        <a:latin typeface="Times New Roman"/>
                        <a:ea typeface="SimSun"/>
                        <a:cs typeface="AL-Mohanad"/>
                      </a:endParaRPr>
                    </a:p>
                  </a:txBody>
                  <a:tcPr marL="68580" marR="68580" marT="0" marB="0"/>
                </a:tc>
                <a:tc>
                  <a:txBody>
                    <a:bodyPr/>
                    <a:lstStyle/>
                    <a:p>
                      <a:pPr marL="0" marR="0" algn="ctr" rtl="1">
                        <a:lnSpc>
                          <a:spcPct val="115000"/>
                        </a:lnSpc>
                        <a:spcBef>
                          <a:spcPts val="0"/>
                        </a:spcBef>
                        <a:spcAft>
                          <a:spcPts val="0"/>
                        </a:spcAft>
                      </a:pPr>
                      <a:r>
                        <a:rPr lang="ar-SA" sz="1600">
                          <a:effectLst/>
                        </a:rPr>
                        <a:t>وجود ما له حق الصدارة في الكلام:</a:t>
                      </a:r>
                      <a:endParaRPr lang="en-US" sz="1600">
                        <a:effectLst/>
                      </a:endParaRPr>
                    </a:p>
                    <a:p>
                      <a:pPr marL="0" marR="0" algn="ctr" rtl="1">
                        <a:lnSpc>
                          <a:spcPct val="115000"/>
                        </a:lnSpc>
                        <a:spcBef>
                          <a:spcPts val="0"/>
                        </a:spcBef>
                        <a:spcAft>
                          <a:spcPts val="0"/>
                        </a:spcAft>
                      </a:pPr>
                      <a:r>
                        <a:rPr lang="ar-SA" sz="1400">
                          <a:effectLst/>
                        </a:rPr>
                        <a:t>1-  لام الابتداء:  </a:t>
                      </a:r>
                      <a:r>
                        <a:rPr lang="ar-SA" sz="1200">
                          <a:effectLst/>
                        </a:rPr>
                        <a:t>علمت لزيد قائم</a:t>
                      </a:r>
                      <a:endParaRPr lang="en-US" sz="1600">
                        <a:effectLst/>
                      </a:endParaRPr>
                    </a:p>
                    <a:p>
                      <a:pPr marL="0" marR="0" algn="ctr" rtl="1">
                        <a:lnSpc>
                          <a:spcPct val="115000"/>
                        </a:lnSpc>
                        <a:spcBef>
                          <a:spcPts val="0"/>
                        </a:spcBef>
                        <a:spcAft>
                          <a:spcPts val="0"/>
                        </a:spcAft>
                      </a:pPr>
                      <a:r>
                        <a:rPr lang="ar-SA" sz="1400">
                          <a:effectLst/>
                        </a:rPr>
                        <a:t>2-  لام القسم :  </a:t>
                      </a:r>
                      <a:r>
                        <a:rPr lang="ar-SA" sz="1200">
                          <a:effectLst/>
                        </a:rPr>
                        <a:t>علمت والله لزيد قائم</a:t>
                      </a:r>
                      <a:endParaRPr lang="en-US" sz="1600">
                        <a:effectLst/>
                      </a:endParaRPr>
                    </a:p>
                    <a:p>
                      <a:pPr marL="0" marR="0" algn="ctr" rtl="1">
                        <a:lnSpc>
                          <a:spcPct val="115000"/>
                        </a:lnSpc>
                        <a:spcBef>
                          <a:spcPts val="0"/>
                        </a:spcBef>
                        <a:spcAft>
                          <a:spcPts val="0"/>
                        </a:spcAft>
                      </a:pPr>
                      <a:r>
                        <a:rPr lang="ar-SA" sz="1400">
                          <a:effectLst/>
                        </a:rPr>
                        <a:t>3-  ما النافية:  </a:t>
                      </a:r>
                      <a:r>
                        <a:rPr lang="ar-SA" sz="1200">
                          <a:effectLst/>
                        </a:rPr>
                        <a:t>(  لقد علمتَ ما هؤلاء ينطقون)</a:t>
                      </a:r>
                      <a:endParaRPr lang="en-US" sz="1600">
                        <a:effectLst/>
                      </a:endParaRPr>
                    </a:p>
                    <a:p>
                      <a:pPr marL="0" marR="0" algn="ctr" rtl="1">
                        <a:lnSpc>
                          <a:spcPct val="115000"/>
                        </a:lnSpc>
                        <a:spcBef>
                          <a:spcPts val="0"/>
                        </a:spcBef>
                        <a:spcAft>
                          <a:spcPts val="0"/>
                        </a:spcAft>
                      </a:pPr>
                      <a:r>
                        <a:rPr lang="ar-SA" sz="1400">
                          <a:effectLst/>
                        </a:rPr>
                        <a:t>4-  لا النافية :  </a:t>
                      </a:r>
                      <a:r>
                        <a:rPr lang="ar-SA" sz="1200">
                          <a:effectLst/>
                        </a:rPr>
                        <a:t>علمتُ والله لا زيدٌ في الدار ولا عمرو</a:t>
                      </a:r>
                      <a:endParaRPr lang="en-US" sz="1600">
                        <a:effectLst/>
                      </a:endParaRPr>
                    </a:p>
                    <a:p>
                      <a:pPr marL="0" marR="0" algn="ctr" rtl="1">
                        <a:lnSpc>
                          <a:spcPct val="115000"/>
                        </a:lnSpc>
                        <a:spcBef>
                          <a:spcPts val="0"/>
                        </a:spcBef>
                        <a:spcAft>
                          <a:spcPts val="0"/>
                        </a:spcAft>
                      </a:pPr>
                      <a:r>
                        <a:rPr lang="ar-SA" sz="1400">
                          <a:effectLst/>
                        </a:rPr>
                        <a:t>5-  إن النافية:  </a:t>
                      </a:r>
                      <a:r>
                        <a:rPr lang="ar-SA" sz="1200">
                          <a:effectLst/>
                        </a:rPr>
                        <a:t>علمت إنْ زيدٌ قائمٌ</a:t>
                      </a:r>
                      <a:endParaRPr lang="en-US" sz="1600">
                        <a:effectLst/>
                      </a:endParaRPr>
                    </a:p>
                    <a:p>
                      <a:pPr marL="0" marR="0" algn="ctr" rtl="1">
                        <a:lnSpc>
                          <a:spcPct val="115000"/>
                        </a:lnSpc>
                        <a:spcBef>
                          <a:spcPts val="0"/>
                        </a:spcBef>
                        <a:spcAft>
                          <a:spcPts val="0"/>
                        </a:spcAft>
                      </a:pPr>
                      <a:r>
                        <a:rPr lang="ar-SA" sz="1400">
                          <a:effectLst/>
                        </a:rPr>
                        <a:t>6-  أي الاستفهامية: </a:t>
                      </a:r>
                      <a:r>
                        <a:rPr lang="ar-SA" sz="1200">
                          <a:effectLst/>
                        </a:rPr>
                        <a:t>(لنعلمَ أي الحزبين أحصى )</a:t>
                      </a:r>
                      <a:endParaRPr lang="en-US" sz="1600">
                        <a:effectLst/>
                      </a:endParaRPr>
                    </a:p>
                    <a:p>
                      <a:pPr marL="0" marR="0" algn="ctr" rtl="1">
                        <a:lnSpc>
                          <a:spcPct val="115000"/>
                        </a:lnSpc>
                        <a:spcBef>
                          <a:spcPts val="0"/>
                        </a:spcBef>
                        <a:spcAft>
                          <a:spcPts val="0"/>
                        </a:spcAft>
                      </a:pPr>
                      <a:r>
                        <a:rPr lang="ar-SA" sz="1400">
                          <a:effectLst/>
                        </a:rPr>
                        <a:t>7-  همزة الاستفهام: (  وإن ادري أقريب أم بعيدٌ )</a:t>
                      </a:r>
                      <a:endParaRPr lang="en-US" sz="1600">
                        <a:effectLst/>
                        <a:latin typeface="Times New Roman"/>
                        <a:ea typeface="SimSun"/>
                        <a:cs typeface="AL-Mohanad"/>
                      </a:endParaRPr>
                    </a:p>
                  </a:txBody>
                  <a:tcPr marL="68580" marR="68580" marT="0" marB="0"/>
                </a:tc>
              </a:tr>
              <a:tr h="33538">
                <a:tc>
                  <a:txBody>
                    <a:bodyPr/>
                    <a:lstStyle/>
                    <a:p>
                      <a:pPr marL="0" marR="0" algn="ctr" rtl="1">
                        <a:lnSpc>
                          <a:spcPct val="115000"/>
                        </a:lnSpc>
                        <a:spcBef>
                          <a:spcPts val="0"/>
                        </a:spcBef>
                        <a:spcAft>
                          <a:spcPts val="0"/>
                        </a:spcAft>
                      </a:pPr>
                      <a:r>
                        <a:rPr lang="ar-SA" sz="1600">
                          <a:effectLst/>
                        </a:rPr>
                        <a:t>حكمه</a:t>
                      </a:r>
                      <a:endParaRPr lang="en-US" sz="1600">
                        <a:effectLst/>
                        <a:latin typeface="Times New Roman"/>
                        <a:ea typeface="SimSun"/>
                        <a:cs typeface="AL-Mohanad"/>
                      </a:endParaRPr>
                    </a:p>
                  </a:txBody>
                  <a:tcPr marL="68580" marR="68580" marT="0" marB="0"/>
                </a:tc>
                <a:tc>
                  <a:txBody>
                    <a:bodyPr/>
                    <a:lstStyle/>
                    <a:p>
                      <a:pPr marL="0" marR="0" algn="ctr" rtl="1">
                        <a:lnSpc>
                          <a:spcPct val="115000"/>
                        </a:lnSpc>
                        <a:spcBef>
                          <a:spcPts val="0"/>
                        </a:spcBef>
                        <a:spcAft>
                          <a:spcPts val="0"/>
                        </a:spcAft>
                      </a:pPr>
                      <a:r>
                        <a:rPr lang="ar-SA" sz="1600">
                          <a:effectLst/>
                        </a:rPr>
                        <a:t>جائز</a:t>
                      </a:r>
                      <a:endParaRPr lang="en-US" sz="1600">
                        <a:effectLst/>
                        <a:latin typeface="Times New Roman"/>
                        <a:ea typeface="SimSun"/>
                        <a:cs typeface="AL-Mohanad"/>
                      </a:endParaRPr>
                    </a:p>
                  </a:txBody>
                  <a:tcPr marL="68580" marR="68580" marT="0" marB="0"/>
                </a:tc>
                <a:tc>
                  <a:txBody>
                    <a:bodyPr/>
                    <a:lstStyle/>
                    <a:p>
                      <a:pPr marL="0" marR="0" algn="ctr" rtl="1">
                        <a:lnSpc>
                          <a:spcPct val="115000"/>
                        </a:lnSpc>
                        <a:spcBef>
                          <a:spcPts val="0"/>
                        </a:spcBef>
                        <a:spcAft>
                          <a:spcPts val="0"/>
                        </a:spcAft>
                      </a:pPr>
                      <a:r>
                        <a:rPr lang="ar-SA" sz="1600" dirty="0">
                          <a:effectLst/>
                        </a:rPr>
                        <a:t>واجب</a:t>
                      </a:r>
                      <a:endParaRPr lang="en-US" sz="1600" dirty="0">
                        <a:effectLst/>
                        <a:latin typeface="Times New Roman"/>
                        <a:ea typeface="SimSun"/>
                        <a:cs typeface="AL-Mohanad"/>
                      </a:endParaRPr>
                    </a:p>
                  </a:txBody>
                  <a:tcPr marL="68580" marR="68580" marT="0" marB="0"/>
                </a:tc>
              </a:tr>
            </a:tbl>
          </a:graphicData>
        </a:graphic>
      </p:graphicFrame>
      <p:graphicFrame>
        <p:nvGraphicFramePr>
          <p:cNvPr id="3" name="جدول 2"/>
          <p:cNvGraphicFramePr>
            <a:graphicFrameLocks noGrp="1"/>
          </p:cNvGraphicFramePr>
          <p:nvPr>
            <p:extLst>
              <p:ext uri="{D42A27DB-BD31-4B8C-83A1-F6EECF244321}">
                <p14:modId xmlns:p14="http://schemas.microsoft.com/office/powerpoint/2010/main" val="1234197399"/>
              </p:ext>
            </p:extLst>
          </p:nvPr>
        </p:nvGraphicFramePr>
        <p:xfrm>
          <a:off x="251520" y="4509120"/>
          <a:ext cx="8640960" cy="1945386"/>
        </p:xfrm>
        <a:graphic>
          <a:graphicData uri="http://schemas.openxmlformats.org/drawingml/2006/table">
            <a:tbl>
              <a:tblPr rtl="1" firstRow="1" firstCol="1" lastRow="1" lastCol="1" bandRow="1" bandCol="1">
                <a:tableStyleId>{5C22544A-7EE6-4342-B048-85BDC9FD1C3A}</a:tableStyleId>
              </a:tblPr>
              <a:tblGrid>
                <a:gridCol w="8640960"/>
              </a:tblGrid>
              <a:tr h="0">
                <a:tc>
                  <a:txBody>
                    <a:bodyPr/>
                    <a:lstStyle/>
                    <a:p>
                      <a:pPr marL="0" marR="0" algn="ctr" rtl="1">
                        <a:lnSpc>
                          <a:spcPct val="115000"/>
                        </a:lnSpc>
                        <a:spcBef>
                          <a:spcPts val="0"/>
                        </a:spcBef>
                        <a:spcAft>
                          <a:spcPts val="0"/>
                        </a:spcAft>
                      </a:pPr>
                      <a:r>
                        <a:rPr lang="ar-SA" sz="1400" dirty="0">
                          <a:effectLst/>
                        </a:rPr>
                        <a:t>-  إذا دل على المفعولين دليل جاز حذفهما أو أحدهما اختصاراً كأن يكون جوابًا لسؤال سائل.</a:t>
                      </a:r>
                      <a:endParaRPr lang="en-US" sz="1600" dirty="0">
                        <a:effectLst/>
                      </a:endParaRPr>
                    </a:p>
                    <a:p>
                      <a:pPr marL="0" marR="0" algn="ctr" rtl="1">
                        <a:lnSpc>
                          <a:spcPct val="115000"/>
                        </a:lnSpc>
                        <a:spcBef>
                          <a:spcPts val="0"/>
                        </a:spcBef>
                        <a:spcAft>
                          <a:spcPts val="0"/>
                        </a:spcAft>
                      </a:pPr>
                      <a:r>
                        <a:rPr lang="ar-SA" sz="1400" dirty="0">
                          <a:effectLst/>
                        </a:rPr>
                        <a:t>*  حذف أحدهما:  هل تظن أحدًا ناجحًا؟  فتقول:  أظن زيدًا.</a:t>
                      </a:r>
                      <a:endParaRPr lang="en-US" sz="1600" dirty="0">
                        <a:effectLst/>
                      </a:endParaRPr>
                    </a:p>
                    <a:p>
                      <a:pPr marL="0" marR="0" algn="ctr" rtl="1">
                        <a:lnSpc>
                          <a:spcPct val="115000"/>
                        </a:lnSpc>
                        <a:spcBef>
                          <a:spcPts val="0"/>
                        </a:spcBef>
                        <a:spcAft>
                          <a:spcPts val="0"/>
                        </a:spcAft>
                      </a:pPr>
                      <a:r>
                        <a:rPr lang="ar-SA" sz="1400" dirty="0">
                          <a:effectLst/>
                        </a:rPr>
                        <a:t>*  أو تحذف المفعولين كلاهما:  هل تظن زيدًا ناجحاً؟  فتقول:  لا أظن .</a:t>
                      </a:r>
                      <a:endParaRPr lang="en-US" sz="1600" dirty="0">
                        <a:effectLst/>
                      </a:endParaRPr>
                    </a:p>
                    <a:p>
                      <a:pPr marL="0" marR="0" algn="ctr" rtl="1">
                        <a:lnSpc>
                          <a:spcPct val="115000"/>
                        </a:lnSpc>
                        <a:spcBef>
                          <a:spcPts val="0"/>
                        </a:spcBef>
                        <a:spcAft>
                          <a:spcPts val="0"/>
                        </a:spcAft>
                      </a:pPr>
                      <a:r>
                        <a:rPr lang="ar-SA" sz="1400" dirty="0">
                          <a:effectLst/>
                        </a:rPr>
                        <a:t>ومنه قوله تعالى(  فأين شركائي الذين كنتم تزعمون  )  فحذف المفعولين لدلالة السياق عليهما وتقدير الكلام:  تزعمونهم شركائي.</a:t>
                      </a:r>
                      <a:endParaRPr lang="en-US" sz="1600" dirty="0">
                        <a:effectLst/>
                        <a:latin typeface="Times New Roman"/>
                        <a:ea typeface="SimSun"/>
                        <a:cs typeface="AL-Mohanad"/>
                      </a:endParaRPr>
                    </a:p>
                  </a:txBody>
                  <a:tcPr marL="68580" marR="68580" marT="0" marB="0"/>
                </a:tc>
              </a:tr>
              <a:tr h="0">
                <a:tc>
                  <a:txBody>
                    <a:bodyPr/>
                    <a:lstStyle/>
                    <a:p>
                      <a:pPr marL="0" marR="0" algn="ctr" rtl="1">
                        <a:lnSpc>
                          <a:spcPct val="115000"/>
                        </a:lnSpc>
                        <a:spcBef>
                          <a:spcPts val="0"/>
                        </a:spcBef>
                        <a:spcAft>
                          <a:spcPts val="0"/>
                        </a:spcAft>
                      </a:pPr>
                      <a:r>
                        <a:rPr lang="ar-SA" sz="1200" dirty="0">
                          <a:effectLst/>
                        </a:rPr>
                        <a:t>شاهد نحوي رقم (30):</a:t>
                      </a:r>
                      <a:endParaRPr lang="en-US" sz="1200" dirty="0">
                        <a:effectLst/>
                      </a:endParaRPr>
                    </a:p>
                    <a:p>
                      <a:pPr marL="0" marR="0" algn="ctr" rtl="1">
                        <a:lnSpc>
                          <a:spcPct val="115000"/>
                        </a:lnSpc>
                        <a:spcBef>
                          <a:spcPts val="0"/>
                        </a:spcBef>
                        <a:spcAft>
                          <a:spcPts val="0"/>
                        </a:spcAft>
                      </a:pPr>
                      <a:r>
                        <a:rPr lang="ar-SA" sz="1500" dirty="0">
                          <a:effectLst/>
                        </a:rPr>
                        <a:t>قال عنترة:    بأي كتابٍ أم بأيةِ سنةٍ    ::    ترى حبهم عارًا عليَّ وتحسبُ</a:t>
                      </a:r>
                      <a:endParaRPr lang="en-US" sz="1200" dirty="0">
                        <a:effectLst/>
                      </a:endParaRPr>
                    </a:p>
                    <a:p>
                      <a:pPr marL="0" marR="0" algn="ctr" rtl="1">
                        <a:lnSpc>
                          <a:spcPct val="115000"/>
                        </a:lnSpc>
                        <a:spcBef>
                          <a:spcPts val="0"/>
                        </a:spcBef>
                        <a:spcAft>
                          <a:spcPts val="0"/>
                        </a:spcAft>
                        <a:tabLst>
                          <a:tab pos="3546475" algn="l"/>
                        </a:tabLst>
                      </a:pPr>
                      <a:r>
                        <a:rPr lang="ar-SA" sz="1400" dirty="0">
                          <a:effectLst/>
                        </a:rPr>
                        <a:t>الشاهــد هنا:  تحسب</a:t>
                      </a:r>
                      <a:endParaRPr lang="en-US" sz="1200" dirty="0">
                        <a:effectLst/>
                      </a:endParaRPr>
                    </a:p>
                    <a:p>
                      <a:pPr marL="0" marR="0" algn="ctr" rtl="1">
                        <a:lnSpc>
                          <a:spcPct val="115000"/>
                        </a:lnSpc>
                        <a:spcBef>
                          <a:spcPts val="0"/>
                        </a:spcBef>
                        <a:spcAft>
                          <a:spcPts val="0"/>
                        </a:spcAft>
                      </a:pPr>
                      <a:r>
                        <a:rPr lang="ar-SA" sz="1400" dirty="0">
                          <a:effectLst/>
                        </a:rPr>
                        <a:t>وجه الاستشهاد:  حيث حذف المفعولين لدلالة السياق عليهما وتقدير الكلام:  تحسب حبهم عاراً أو تحسبهم عاراً.</a:t>
                      </a:r>
                      <a:endParaRPr lang="en-US" sz="1600" dirty="0">
                        <a:effectLst/>
                        <a:latin typeface="Times New Roman"/>
                        <a:ea typeface="SimSun"/>
                        <a:cs typeface="AL-Mohanad"/>
                      </a:endParaRPr>
                    </a:p>
                  </a:txBody>
                  <a:tcPr marL="68580" marR="68580" marT="0" marB="0"/>
                </a:tc>
              </a:tr>
            </a:tbl>
          </a:graphicData>
        </a:graphic>
      </p:graphicFrame>
      <p:sp>
        <p:nvSpPr>
          <p:cNvPr id="4" name="Rectangle 1"/>
          <p:cNvSpPr>
            <a:spLocks noChangeArrowheads="1"/>
          </p:cNvSpPr>
          <p:nvPr/>
        </p:nvSpPr>
        <p:spPr bwMode="auto">
          <a:xfrm>
            <a:off x="2480024" y="269340"/>
            <a:ext cx="4592924" cy="1354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ctr" fontAlgn="base">
              <a:spcBef>
                <a:spcPct val="0"/>
              </a:spcBef>
              <a:spcAft>
                <a:spcPct val="0"/>
              </a:spcAft>
              <a:tabLst>
                <a:tab pos="3546475" algn="l"/>
              </a:tabLst>
            </a:pPr>
            <a:r>
              <a:rPr lang="ar-SA" altLang="zh-CN" sz="1600" b="1" dirty="0" smtClean="0">
                <a:solidFill>
                  <a:prstClr val="black"/>
                </a:solidFill>
                <a:latin typeface="Traditional Arabic" pitchFamily="18" charset="-78"/>
                <a:cs typeface="Traditional Arabic" pitchFamily="18" charset="-78"/>
              </a:rPr>
              <a:t>النوع الثاني:  أفعال التحويل أو التصيير</a:t>
            </a:r>
            <a:endParaRPr lang="en-US" altLang="zh-CN" sz="800" dirty="0" smtClean="0">
              <a:solidFill>
                <a:prstClr val="black"/>
              </a:solidFill>
              <a:latin typeface="Arial" pitchFamily="34" charset="0"/>
              <a:cs typeface="Arial" pitchFamily="34" charset="0"/>
            </a:endParaRPr>
          </a:p>
          <a:p>
            <a:pPr algn="ctr" eaLnBrk="0" fontAlgn="base" hangingPunct="0">
              <a:spcBef>
                <a:spcPct val="0"/>
              </a:spcBef>
              <a:spcAft>
                <a:spcPct val="0"/>
              </a:spcAft>
              <a:tabLst>
                <a:tab pos="3546475" algn="l"/>
              </a:tabLst>
            </a:pPr>
            <a:r>
              <a:rPr lang="ar-SA" altLang="zh-CN" sz="1600" b="1" dirty="0" smtClean="0">
                <a:solidFill>
                  <a:prstClr val="black"/>
                </a:solidFill>
                <a:latin typeface="Traditional Arabic" pitchFamily="18" charset="-78"/>
                <a:cs typeface="Traditional Arabic" pitchFamily="18" charset="-78"/>
              </a:rPr>
              <a:t>الإعمال:  هو الأصل ويجري على جميع الأفعال السابقة سواءً.</a:t>
            </a:r>
            <a:endParaRPr lang="en-US" altLang="zh-CN" sz="800" dirty="0" smtClean="0">
              <a:solidFill>
                <a:prstClr val="black"/>
              </a:solidFill>
              <a:latin typeface="Arial" pitchFamily="34" charset="0"/>
              <a:cs typeface="Arial" pitchFamily="34" charset="0"/>
            </a:endParaRPr>
          </a:p>
          <a:p>
            <a:pPr algn="ctr" eaLnBrk="0" fontAlgn="base" hangingPunct="0">
              <a:spcBef>
                <a:spcPct val="0"/>
              </a:spcBef>
              <a:spcAft>
                <a:spcPct val="0"/>
              </a:spcAft>
              <a:tabLst>
                <a:tab pos="3546475" algn="l"/>
              </a:tabLst>
            </a:pPr>
            <a:r>
              <a:rPr lang="ar-SA" altLang="zh-CN" sz="1600" b="1" dirty="0" smtClean="0">
                <a:solidFill>
                  <a:prstClr val="black"/>
                </a:solidFill>
                <a:latin typeface="Traditional Arabic" pitchFamily="18" charset="-78"/>
                <a:cs typeface="Traditional Arabic" pitchFamily="18" charset="-78"/>
              </a:rPr>
              <a:t>الإلغاء أو التعليق:  فلا يجري إلاَّ في أفعال القلوب المتصرفة ما عدا ( هب وعلم )</a:t>
            </a:r>
            <a:endParaRPr lang="en-US" altLang="zh-CN" sz="800" dirty="0" smtClean="0">
              <a:solidFill>
                <a:prstClr val="black"/>
              </a:solidFill>
              <a:latin typeface="Arial" pitchFamily="34" charset="0"/>
              <a:cs typeface="Arial" pitchFamily="34" charset="0"/>
            </a:endParaRPr>
          </a:p>
          <a:p>
            <a:pPr algn="ctr" eaLnBrk="0" fontAlgn="base" hangingPunct="0">
              <a:spcBef>
                <a:spcPct val="0"/>
              </a:spcBef>
              <a:spcAft>
                <a:spcPct val="0"/>
              </a:spcAft>
              <a:tabLst>
                <a:tab pos="3546475" algn="l"/>
              </a:tabLst>
            </a:pPr>
            <a:r>
              <a:rPr lang="ar-SA" altLang="zh-CN" sz="1600" b="1" dirty="0" smtClean="0">
                <a:solidFill>
                  <a:prstClr val="black"/>
                </a:solidFill>
                <a:latin typeface="Traditional Arabic" pitchFamily="18" charset="-78"/>
                <a:cs typeface="Traditional Arabic" pitchFamily="18" charset="-78"/>
              </a:rPr>
              <a:t>س: ما حكم حذف المفعولين أو أحدهما:</a:t>
            </a:r>
            <a:endParaRPr lang="en-US" altLang="zh-CN" sz="800" dirty="0" smtClean="0">
              <a:solidFill>
                <a:prstClr val="black"/>
              </a:solidFill>
              <a:latin typeface="Arial" pitchFamily="34" charset="0"/>
              <a:cs typeface="Arial" pitchFamily="34" charset="0"/>
            </a:endParaRPr>
          </a:p>
          <a:p>
            <a:pPr algn="ctr" rtl="0" eaLnBrk="0" fontAlgn="base" hangingPunct="0">
              <a:spcBef>
                <a:spcPct val="0"/>
              </a:spcBef>
              <a:spcAft>
                <a:spcPct val="0"/>
              </a:spcAft>
              <a:tabLst>
                <a:tab pos="3546475" algn="l"/>
              </a:tabLst>
            </a:pPr>
            <a:endParaRPr lang="en-US" altLang="zh-CN" dirty="0" smtClean="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325002884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3517000"/>
          </a:xfrm>
        </p:spPr>
        <p:txBody>
          <a:bodyPr/>
          <a:lstStyle/>
          <a:p>
            <a:pPr algn="ctr"/>
            <a:r>
              <a:rPr lang="ar-IQ" sz="6600" dirty="0" smtClean="0"/>
              <a:t>المحاضرة الخامسة</a:t>
            </a:r>
            <a:br>
              <a:rPr lang="ar-IQ" sz="6600" dirty="0" smtClean="0"/>
            </a:br>
            <a:r>
              <a:rPr lang="ar-IQ" sz="6000" dirty="0" smtClean="0"/>
              <a:t>الأفعال التي تنصب مفاعيل ثلاثة</a:t>
            </a:r>
            <a:r>
              <a:rPr lang="ar-IQ" dirty="0"/>
              <a:t/>
            </a:r>
            <a:br>
              <a:rPr lang="ar-IQ" dirty="0"/>
            </a:br>
            <a:endParaRPr lang="ar-IQ" dirty="0"/>
          </a:p>
        </p:txBody>
      </p:sp>
    </p:spTree>
    <p:extLst>
      <p:ext uri="{BB962C8B-B14F-4D97-AF65-F5344CB8AC3E}">
        <p14:creationId xmlns:p14="http://schemas.microsoft.com/office/powerpoint/2010/main" val="408426580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751344"/>
            <a:ext cx="7920880" cy="3693319"/>
          </a:xfrm>
          <a:prstGeom prst="rect">
            <a:avLst/>
          </a:prstGeom>
        </p:spPr>
        <p:txBody>
          <a:bodyPr wrap="square">
            <a:spAutoFit/>
          </a:bodyPr>
          <a:lstStyle/>
          <a:p>
            <a:r>
              <a:rPr lang="ar-SA" dirty="0">
                <a:solidFill>
                  <a:prstClr val="black"/>
                </a:solidFill>
              </a:rPr>
              <a:t>الأفعال التي تنصب مفاعيل ثلاثة</a:t>
            </a:r>
            <a:endParaRPr lang="en-US" dirty="0">
              <a:solidFill>
                <a:prstClr val="black"/>
              </a:solidFill>
            </a:endParaRPr>
          </a:p>
          <a:p>
            <a:r>
              <a:rPr lang="ar-SA" dirty="0">
                <a:solidFill>
                  <a:prstClr val="black"/>
                </a:solidFill>
              </a:rPr>
              <a:t>هذه الأفعال الثاني والثالث من مفاعيلهما أصلهما المبتدأ والخبر </a:t>
            </a:r>
            <a:endParaRPr lang="en-US" dirty="0">
              <a:solidFill>
                <a:prstClr val="black"/>
              </a:solidFill>
            </a:endParaRPr>
          </a:p>
          <a:p>
            <a:r>
              <a:rPr lang="ar-SA" dirty="0">
                <a:solidFill>
                  <a:prstClr val="black"/>
                </a:solidFill>
              </a:rPr>
              <a:t>أعلمتُ زيداً القمرَ نيراً </a:t>
            </a:r>
            <a:endParaRPr lang="en-US" dirty="0">
              <a:solidFill>
                <a:prstClr val="black"/>
              </a:solidFill>
            </a:endParaRPr>
          </a:p>
          <a:p>
            <a:r>
              <a:rPr lang="ar-SA" dirty="0">
                <a:solidFill>
                  <a:prstClr val="black"/>
                </a:solidFill>
              </a:rPr>
              <a:t>فتجد أن القمر أصلهما المبتدأ والخبر ،  وفي هذين المفعولين يجري ما جرى في المفعولين الأول والثاني من أفعال القلوب من الإلغاء والإعمال والتعليق ،  هذه الأفعال هي:-</a:t>
            </a:r>
            <a:endParaRPr lang="en-US" dirty="0">
              <a:solidFill>
                <a:prstClr val="black"/>
              </a:solidFill>
            </a:endParaRPr>
          </a:p>
          <a:p>
            <a:r>
              <a:rPr lang="ar-SA" dirty="0">
                <a:solidFill>
                  <a:prstClr val="black"/>
                </a:solidFill>
              </a:rPr>
              <a:t>أعلم ،  أرى  وهما الفعلان (  علم ، رأى  )  القلبيان بعد إضافة همزة التعدية عليهما ،  أعلم وأرى وما في معناها ( أعلم ، أرى ،  ونبّا وأنبّا ،  وخبّر وأخبّر ،  وحدّث  )  كلها تنصب ثلاثة مفاعيل .</a:t>
            </a:r>
            <a:endParaRPr lang="en-US" dirty="0">
              <a:solidFill>
                <a:prstClr val="black"/>
              </a:solidFill>
            </a:endParaRPr>
          </a:p>
          <a:p>
            <a:r>
              <a:rPr lang="ar-SA" b="1" u="sng" dirty="0">
                <a:solidFill>
                  <a:prstClr val="black"/>
                </a:solidFill>
              </a:rPr>
              <a:t>المسألة </a:t>
            </a:r>
            <a:r>
              <a:rPr lang="ar-SA" b="1" u="sng" dirty="0" err="1">
                <a:solidFill>
                  <a:prstClr val="black"/>
                </a:solidFill>
              </a:rPr>
              <a:t>الأولى</a:t>
            </a:r>
            <a:r>
              <a:rPr lang="ar-SA" b="1" dirty="0" err="1">
                <a:solidFill>
                  <a:prstClr val="black"/>
                </a:solidFill>
              </a:rPr>
              <a:t>:عدد</a:t>
            </a:r>
            <a:r>
              <a:rPr lang="ar-SA" b="1" dirty="0">
                <a:solidFill>
                  <a:prstClr val="black"/>
                </a:solidFill>
              </a:rPr>
              <a:t> هذه الأفعال التي تنصب مفعولين:  </a:t>
            </a:r>
            <a:r>
              <a:rPr lang="ar-SA" dirty="0">
                <a:solidFill>
                  <a:prstClr val="black"/>
                </a:solidFill>
              </a:rPr>
              <a:t>أعلم وأرى ونبّأ وأنبّأ وخبر وأخبّر وحدث</a:t>
            </a:r>
            <a:endParaRPr lang="en-US" dirty="0">
              <a:solidFill>
                <a:prstClr val="black"/>
              </a:solidFill>
            </a:endParaRPr>
          </a:p>
          <a:p>
            <a:r>
              <a:rPr lang="ar-SA" u="sng" dirty="0">
                <a:solidFill>
                  <a:prstClr val="black"/>
                </a:solidFill>
              </a:rPr>
              <a:t>الإعمال</a:t>
            </a:r>
            <a:r>
              <a:rPr lang="ar-SA" dirty="0">
                <a:solidFill>
                  <a:prstClr val="black"/>
                </a:solidFill>
              </a:rPr>
              <a:t> :-	نبَّأت محمداً النتيجة ظاهرة</a:t>
            </a:r>
            <a:endParaRPr lang="en-US" dirty="0">
              <a:solidFill>
                <a:prstClr val="black"/>
              </a:solidFill>
            </a:endParaRPr>
          </a:p>
          <a:p>
            <a:r>
              <a:rPr lang="ar-SA" dirty="0">
                <a:solidFill>
                  <a:prstClr val="black"/>
                </a:solidFill>
              </a:rPr>
              <a:t>أعلمت محمداً النحو سهلاً</a:t>
            </a:r>
            <a:endParaRPr lang="en-US" dirty="0">
              <a:solidFill>
                <a:prstClr val="black"/>
              </a:solidFill>
            </a:endParaRPr>
          </a:p>
          <a:p>
            <a:r>
              <a:rPr lang="ar-SA" u="sng" dirty="0">
                <a:solidFill>
                  <a:prstClr val="black"/>
                </a:solidFill>
              </a:rPr>
              <a:t>الإلغاء</a:t>
            </a:r>
            <a:r>
              <a:rPr lang="ar-SA" dirty="0">
                <a:solidFill>
                  <a:prstClr val="black"/>
                </a:solidFill>
              </a:rPr>
              <a:t>:-	القمرُ أعلمتُ زيداً طالعاً</a:t>
            </a:r>
            <a:endParaRPr lang="en-US" dirty="0">
              <a:solidFill>
                <a:prstClr val="black"/>
              </a:solidFill>
            </a:endParaRPr>
          </a:p>
          <a:p>
            <a:r>
              <a:rPr lang="ar-SA" dirty="0">
                <a:solidFill>
                  <a:prstClr val="black"/>
                </a:solidFill>
              </a:rPr>
              <a:t>ويجوز /  القمرَ أعلمتُ زيداً طالعاً</a:t>
            </a:r>
            <a:endParaRPr lang="en-US" dirty="0">
              <a:solidFill>
                <a:prstClr val="black"/>
              </a:solidFill>
            </a:endParaRPr>
          </a:p>
          <a:p>
            <a:r>
              <a:rPr lang="ar-SA" u="sng" dirty="0">
                <a:solidFill>
                  <a:prstClr val="black"/>
                </a:solidFill>
              </a:rPr>
              <a:t>شرح</a:t>
            </a:r>
            <a:r>
              <a:rPr lang="ar-SA" dirty="0">
                <a:solidFill>
                  <a:prstClr val="black"/>
                </a:solidFill>
              </a:rPr>
              <a:t>:		(أعلمتُ زيداً ) </a:t>
            </a:r>
            <a:r>
              <a:rPr lang="ar-SA" u="sng" dirty="0">
                <a:solidFill>
                  <a:prstClr val="black"/>
                </a:solidFill>
              </a:rPr>
              <a:t>القمرَ طالعاً</a:t>
            </a:r>
            <a:r>
              <a:rPr lang="ar-SA" dirty="0">
                <a:solidFill>
                  <a:prstClr val="black"/>
                </a:solidFill>
              </a:rPr>
              <a:t>   المفعولين الثاني والثالث :-</a:t>
            </a:r>
            <a:endParaRPr lang="en-US" dirty="0">
              <a:solidFill>
                <a:prstClr val="black"/>
              </a:solidFill>
            </a:endParaRPr>
          </a:p>
        </p:txBody>
      </p:sp>
    </p:spTree>
    <p:extLst>
      <p:ext uri="{BB962C8B-B14F-4D97-AF65-F5344CB8AC3E}">
        <p14:creationId xmlns:p14="http://schemas.microsoft.com/office/powerpoint/2010/main" val="8706868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1560" y="1340768"/>
            <a:ext cx="8208912" cy="4247317"/>
          </a:xfrm>
          <a:prstGeom prst="rect">
            <a:avLst/>
          </a:prstGeom>
        </p:spPr>
        <p:txBody>
          <a:bodyPr wrap="square">
            <a:spAutoFit/>
          </a:bodyPr>
          <a:lstStyle/>
          <a:p>
            <a:r>
              <a:rPr lang="ar-SA" u="sng" dirty="0">
                <a:solidFill>
                  <a:prstClr val="black"/>
                </a:solidFill>
              </a:rPr>
              <a:t>شرح</a:t>
            </a:r>
            <a:r>
              <a:rPr lang="ar-SA" dirty="0">
                <a:solidFill>
                  <a:prstClr val="black"/>
                </a:solidFill>
              </a:rPr>
              <a:t>:		(أعلمتُ زيداً ) </a:t>
            </a:r>
            <a:r>
              <a:rPr lang="ar-SA" u="sng" dirty="0">
                <a:solidFill>
                  <a:prstClr val="black"/>
                </a:solidFill>
              </a:rPr>
              <a:t>القمرَ طالعاً</a:t>
            </a:r>
            <a:r>
              <a:rPr lang="ar-SA" dirty="0">
                <a:solidFill>
                  <a:prstClr val="black"/>
                </a:solidFill>
              </a:rPr>
              <a:t>   المفعولين الثاني والثالث :-</a:t>
            </a:r>
            <a:endParaRPr lang="en-US" dirty="0">
              <a:solidFill>
                <a:prstClr val="black"/>
              </a:solidFill>
            </a:endParaRPr>
          </a:p>
          <a:p>
            <a:r>
              <a:rPr lang="ar-SA" dirty="0">
                <a:solidFill>
                  <a:prstClr val="black"/>
                </a:solidFill>
              </a:rPr>
              <a:t> أصلهما المبتدأ والخبر.</a:t>
            </a:r>
            <a:endParaRPr lang="en-US" dirty="0">
              <a:solidFill>
                <a:prstClr val="black"/>
              </a:solidFill>
            </a:endParaRPr>
          </a:p>
          <a:p>
            <a:r>
              <a:rPr lang="ar-SA" dirty="0">
                <a:solidFill>
                  <a:prstClr val="black"/>
                </a:solidFill>
              </a:rPr>
              <a:t>يجوز فيهما الإلغاء مثل: القمرُ (أعلمتُ زيداً) طالع ،  وفي التأخير الإلغاء أكثر من الأعمال مثل:  القمرُ طالعٌ (أعلمتُ زيداً ) ومنه قول العرب:  الكرامة أعلمنا الله مع الأكابر ..       ومنه قول الشاعر:  </a:t>
            </a:r>
            <a:r>
              <a:rPr lang="ar-SA" b="1" dirty="0">
                <a:solidFill>
                  <a:prstClr val="black"/>
                </a:solidFill>
              </a:rPr>
              <a:t>وأنت أراني الله أنفعُ عاصمٍ</a:t>
            </a:r>
            <a:r>
              <a:rPr lang="ar-SA" dirty="0">
                <a:solidFill>
                  <a:prstClr val="black"/>
                </a:solidFill>
              </a:rPr>
              <a:t> ...(31) وألغي الفعل لتوسطه. </a:t>
            </a:r>
            <a:endParaRPr lang="en-US" dirty="0">
              <a:solidFill>
                <a:prstClr val="black"/>
              </a:solidFill>
            </a:endParaRPr>
          </a:p>
          <a:p>
            <a:r>
              <a:rPr lang="ar-SA" dirty="0">
                <a:solidFill>
                  <a:prstClr val="black"/>
                </a:solidFill>
              </a:rPr>
              <a:t>ويجوز فيهما التعليق إذا وجد ما له حق الصدارة ومنه قوله تعالى:  ( ينبئكم إذا مزقتم كل ممزق إنكم لفي خلق جديد ) الفعل القلبي ( ينبئ) وسبب التعليق:  دخول ما له حق الصدارة وهو لام الابتداء وجدت اللام فأبطلت العمل وأنكم لفي خلق جديد سدت مسد مفعولين (نبّأ ).   ومنه قول الشاعر :</a:t>
            </a:r>
            <a:endParaRPr lang="en-US" dirty="0">
              <a:solidFill>
                <a:prstClr val="black"/>
              </a:solidFill>
            </a:endParaRPr>
          </a:p>
          <a:p>
            <a:r>
              <a:rPr lang="ar-SA" b="1" dirty="0">
                <a:solidFill>
                  <a:prstClr val="black"/>
                </a:solidFill>
              </a:rPr>
              <a:t>حذار فقد نبئت إنك للذي :: سيجزى بما يسعى فيسعد أو يشقى (32)</a:t>
            </a:r>
            <a:endParaRPr lang="en-US" dirty="0">
              <a:solidFill>
                <a:prstClr val="black"/>
              </a:solidFill>
            </a:endParaRPr>
          </a:p>
          <a:p>
            <a:r>
              <a:rPr lang="ar-SA" dirty="0">
                <a:solidFill>
                  <a:prstClr val="black"/>
                </a:solidFill>
              </a:rPr>
              <a:t>(نبئت) هو الفعل والمعلق لام الابتداء في الذي والذي جعلنا نعرف التعليق هو كسر لهمزة (إنَّ).</a:t>
            </a:r>
            <a:endParaRPr lang="en-US" dirty="0">
              <a:solidFill>
                <a:prstClr val="black"/>
              </a:solidFill>
            </a:endParaRPr>
          </a:p>
          <a:p>
            <a:r>
              <a:rPr lang="ar-SA" dirty="0">
                <a:solidFill>
                  <a:prstClr val="black"/>
                </a:solidFill>
              </a:rPr>
              <a:t>يجوز حذف المفعول الأول وإبقاء المفعول الثاني والثالث وسبب هذا الحذف أنه لا يتعلق بذكره فائدة نحو قولك :</a:t>
            </a:r>
            <a:endParaRPr lang="en-US" dirty="0">
              <a:solidFill>
                <a:prstClr val="black"/>
              </a:solidFill>
            </a:endParaRPr>
          </a:p>
          <a:p>
            <a:r>
              <a:rPr lang="ar-SA" dirty="0">
                <a:solidFill>
                  <a:prstClr val="black"/>
                </a:solidFill>
              </a:rPr>
              <a:t>أعلمتُ المطرَ نازلاً ،  أعلمتُ الحربَ مستعرةً</a:t>
            </a:r>
            <a:endParaRPr lang="en-US" dirty="0">
              <a:solidFill>
                <a:prstClr val="black"/>
              </a:solidFill>
            </a:endParaRPr>
          </a:p>
          <a:p>
            <a:r>
              <a:rPr lang="ar-SA" dirty="0">
                <a:solidFill>
                  <a:prstClr val="black"/>
                </a:solidFill>
              </a:rPr>
              <a:t>ويجوز حذف المفعولين الثاني والثالث وإبقاء الأول نحو: أعلمتُ زيداً ،  أخبرتُ محمداً</a:t>
            </a:r>
            <a:endParaRPr lang="en-US" dirty="0">
              <a:solidFill>
                <a:prstClr val="black"/>
              </a:solidFill>
            </a:endParaRPr>
          </a:p>
          <a:p>
            <a:r>
              <a:rPr lang="ar-SA" dirty="0">
                <a:solidFill>
                  <a:prstClr val="black"/>
                </a:solidFill>
              </a:rPr>
              <a:t>وذلك إذا دل عليه دليلٌ كأن يكون جواباً لسؤال ومنه قول العرب:</a:t>
            </a:r>
            <a:endParaRPr lang="en-US" dirty="0">
              <a:solidFill>
                <a:prstClr val="black"/>
              </a:solidFill>
            </a:endParaRPr>
          </a:p>
          <a:p>
            <a:r>
              <a:rPr lang="ar-SA" dirty="0">
                <a:solidFill>
                  <a:prstClr val="black"/>
                </a:solidFill>
              </a:rPr>
              <a:t>أعلمتُ كبشك سميناً.   حيث حذف المفعول الأول وأبقا الثاني والثالث.</a:t>
            </a:r>
            <a:endParaRPr lang="en-US" dirty="0">
              <a:solidFill>
                <a:prstClr val="black"/>
              </a:solidFill>
            </a:endParaRPr>
          </a:p>
        </p:txBody>
      </p:sp>
    </p:spTree>
    <p:extLst>
      <p:ext uri="{BB962C8B-B14F-4D97-AF65-F5344CB8AC3E}">
        <p14:creationId xmlns:p14="http://schemas.microsoft.com/office/powerpoint/2010/main" val="11689564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3517000"/>
          </a:xfrm>
        </p:spPr>
        <p:txBody>
          <a:bodyPr/>
          <a:lstStyle/>
          <a:p>
            <a:pPr algn="ctr"/>
            <a:r>
              <a:rPr lang="ar-IQ" sz="6600" dirty="0" smtClean="0"/>
              <a:t>المحاضرة السادسة</a:t>
            </a:r>
            <a:br>
              <a:rPr lang="ar-IQ" sz="6600" dirty="0" smtClean="0"/>
            </a:br>
            <a:r>
              <a:rPr lang="ar-IQ" sz="6600" dirty="0" smtClean="0"/>
              <a:t>الاحرف الناسخة </a:t>
            </a:r>
            <a:br>
              <a:rPr lang="ar-IQ" sz="6600" dirty="0" smtClean="0"/>
            </a:br>
            <a:endParaRPr lang="ar-IQ" dirty="0"/>
          </a:p>
        </p:txBody>
      </p:sp>
    </p:spTree>
    <p:extLst>
      <p:ext uri="{BB962C8B-B14F-4D97-AF65-F5344CB8AC3E}">
        <p14:creationId xmlns:p14="http://schemas.microsoft.com/office/powerpoint/2010/main" val="249526576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2249432075"/>
              </p:ext>
            </p:extLst>
          </p:nvPr>
        </p:nvGraphicFramePr>
        <p:xfrm>
          <a:off x="152998" y="44624"/>
          <a:ext cx="8819864" cy="6624736"/>
        </p:xfrm>
        <a:graphic>
          <a:graphicData uri="http://schemas.openxmlformats.org/drawingml/2006/table">
            <a:tbl>
              <a:tblPr rtl="1" firstRow="1" firstCol="1" lastRow="1" lastCol="1" bandRow="1" bandCol="1">
                <a:tableStyleId>{7DF18680-E054-41AD-8BC1-D1AEF772440D}</a:tableStyleId>
              </a:tblPr>
              <a:tblGrid>
                <a:gridCol w="327526"/>
                <a:gridCol w="2005004"/>
                <a:gridCol w="2948535"/>
                <a:gridCol w="3538799"/>
              </a:tblGrid>
              <a:tr h="1011573">
                <a:tc>
                  <a:txBody>
                    <a:bodyPr/>
                    <a:lstStyle/>
                    <a:p>
                      <a:pPr marL="71755" marR="71755" algn="ctr" rtl="1">
                        <a:lnSpc>
                          <a:spcPct val="115000"/>
                        </a:lnSpc>
                        <a:spcBef>
                          <a:spcPts val="0"/>
                        </a:spcBef>
                        <a:spcAft>
                          <a:spcPts val="0"/>
                        </a:spcAft>
                      </a:pPr>
                      <a:r>
                        <a:rPr lang="ar-SA" sz="1500" dirty="0">
                          <a:effectLst/>
                        </a:rPr>
                        <a:t>ما هي ؟</a:t>
                      </a:r>
                      <a:endParaRPr lang="en-US" sz="1100" dirty="0">
                        <a:effectLst/>
                        <a:latin typeface="Times New Roman"/>
                        <a:ea typeface="SimSun"/>
                        <a:cs typeface="Arial"/>
                      </a:endParaRPr>
                    </a:p>
                  </a:txBody>
                  <a:tcPr marL="63305" marR="63305" marT="0" marB="0" vert="vert270" anchor="ctr"/>
                </a:tc>
                <a:tc gridSpan="3">
                  <a:txBody>
                    <a:bodyPr/>
                    <a:lstStyle/>
                    <a:p>
                      <a:pPr marL="0" marR="0" algn="justLow" rtl="1">
                        <a:lnSpc>
                          <a:spcPct val="115000"/>
                        </a:lnSpc>
                        <a:spcBef>
                          <a:spcPts val="0"/>
                        </a:spcBef>
                        <a:spcAft>
                          <a:spcPts val="0"/>
                        </a:spcAft>
                      </a:pPr>
                      <a:r>
                        <a:rPr lang="ar-SA" sz="1300">
                          <a:effectLst/>
                        </a:rPr>
                        <a:t>هي أحرف ُ مشبهة بالأفعال ؛  لأنها مبنية الأواخر على الفتح كالماضي ،  ولكونها في الغالب من ثلاثة أحرف فصاعداً ،  ولوجود معنى الفعل في كل منها كالتأكيد والتشبيه ونحوهما مما هو من معاني الأفعال.</a:t>
                      </a:r>
                      <a:endParaRPr lang="en-US" sz="1100">
                        <a:effectLst/>
                        <a:latin typeface="Times New Roman"/>
                        <a:ea typeface="SimSun"/>
                        <a:cs typeface="Arial"/>
                      </a:endParaRPr>
                    </a:p>
                  </a:txBody>
                  <a:tcPr marL="63305" marR="63305" marT="0" marB="0"/>
                </a:tc>
                <a:tc hMerge="1">
                  <a:txBody>
                    <a:bodyPr/>
                    <a:lstStyle/>
                    <a:p>
                      <a:endParaRPr lang="en-US"/>
                    </a:p>
                  </a:txBody>
                  <a:tcPr/>
                </a:tc>
                <a:tc hMerge="1">
                  <a:txBody>
                    <a:bodyPr/>
                    <a:lstStyle/>
                    <a:p>
                      <a:endParaRPr lang="en-US"/>
                    </a:p>
                  </a:txBody>
                  <a:tcPr/>
                </a:tc>
              </a:tr>
              <a:tr h="991196">
                <a:tc>
                  <a:txBody>
                    <a:bodyPr/>
                    <a:lstStyle/>
                    <a:p>
                      <a:pPr marL="71755" marR="71755" algn="ctr" rtl="1">
                        <a:lnSpc>
                          <a:spcPct val="115000"/>
                        </a:lnSpc>
                        <a:spcBef>
                          <a:spcPts val="0"/>
                        </a:spcBef>
                        <a:spcAft>
                          <a:spcPts val="0"/>
                        </a:spcAft>
                      </a:pPr>
                      <a:r>
                        <a:rPr lang="ar-SA" sz="1500">
                          <a:effectLst/>
                        </a:rPr>
                        <a:t>عددها</a:t>
                      </a:r>
                      <a:endParaRPr lang="en-US" sz="1100">
                        <a:effectLst/>
                        <a:latin typeface="Times New Roman"/>
                        <a:ea typeface="SimSun"/>
                        <a:cs typeface="Arial"/>
                      </a:endParaRPr>
                    </a:p>
                  </a:txBody>
                  <a:tcPr marL="63305" marR="63305" marT="0" marB="0" vert="vert270" anchor="ctr"/>
                </a:tc>
                <a:tc gridSpan="3">
                  <a:txBody>
                    <a:bodyPr/>
                    <a:lstStyle/>
                    <a:p>
                      <a:pPr marL="0" marR="0" algn="justLow" rtl="1">
                        <a:lnSpc>
                          <a:spcPct val="115000"/>
                        </a:lnSpc>
                        <a:spcBef>
                          <a:spcPts val="0"/>
                        </a:spcBef>
                        <a:spcAft>
                          <a:spcPts val="0"/>
                        </a:spcAft>
                      </a:pPr>
                      <a:r>
                        <a:rPr lang="ar-SA" sz="1300">
                          <a:effectLst/>
                        </a:rPr>
                        <a:t>اختلف النحويون في عددها ،  يقول سيبويه إنها خمسة أحرف لأن ( إِنَّ ) المكسورة فرعٌ من ( أَنَّ ) المفتوحة ،  وأضاف ابن مالك إليها ( عسى ) و ( لا ) النافية للجنس.   والراجح أنها ستة أحرف وهي: </a:t>
                      </a:r>
                      <a:endParaRPr lang="en-US" sz="1100">
                        <a:effectLst/>
                      </a:endParaRPr>
                    </a:p>
                    <a:p>
                      <a:pPr marL="0" marR="0" algn="ctr" rtl="1">
                        <a:lnSpc>
                          <a:spcPct val="115000"/>
                        </a:lnSpc>
                        <a:spcBef>
                          <a:spcPts val="0"/>
                        </a:spcBef>
                        <a:spcAft>
                          <a:spcPts val="0"/>
                        </a:spcAft>
                      </a:pPr>
                      <a:r>
                        <a:rPr lang="ar-SA" sz="1700">
                          <a:effectLst/>
                        </a:rPr>
                        <a:t>إِنَّ   ،   أَنَّ   ،   كأنَّ    ،    لَكنَّ    ،   لعلَّ   ،    ليتَ</a:t>
                      </a:r>
                      <a:endParaRPr lang="en-US" sz="1100">
                        <a:effectLst/>
                        <a:latin typeface="Times New Roman"/>
                        <a:ea typeface="SimSun"/>
                        <a:cs typeface="Arial"/>
                      </a:endParaRPr>
                    </a:p>
                  </a:txBody>
                  <a:tcPr marL="63305" marR="63305" marT="0" marB="0"/>
                </a:tc>
                <a:tc hMerge="1">
                  <a:txBody>
                    <a:bodyPr/>
                    <a:lstStyle/>
                    <a:p>
                      <a:endParaRPr lang="en-US"/>
                    </a:p>
                  </a:txBody>
                  <a:tcPr/>
                </a:tc>
                <a:tc hMerge="1">
                  <a:txBody>
                    <a:bodyPr/>
                    <a:lstStyle/>
                    <a:p>
                      <a:endParaRPr lang="en-US"/>
                    </a:p>
                  </a:txBody>
                  <a:tcPr/>
                </a:tc>
              </a:tr>
              <a:tr h="775719">
                <a:tc rowSpan="4">
                  <a:txBody>
                    <a:bodyPr/>
                    <a:lstStyle/>
                    <a:p>
                      <a:pPr marL="71755" marR="71755" algn="ctr" rtl="1">
                        <a:lnSpc>
                          <a:spcPct val="115000"/>
                        </a:lnSpc>
                        <a:spcBef>
                          <a:spcPts val="0"/>
                        </a:spcBef>
                        <a:spcAft>
                          <a:spcPts val="0"/>
                        </a:spcAft>
                      </a:pPr>
                      <a:r>
                        <a:rPr lang="ar-SA" sz="1700">
                          <a:effectLst/>
                        </a:rPr>
                        <a:t>معانيهـــــــا</a:t>
                      </a:r>
                      <a:endParaRPr lang="en-US" sz="1100">
                        <a:effectLst/>
                        <a:latin typeface="Times New Roman"/>
                        <a:ea typeface="SimSun"/>
                        <a:cs typeface="Arial"/>
                      </a:endParaRPr>
                    </a:p>
                  </a:txBody>
                  <a:tcPr marL="63305" marR="63305" marT="0" marB="0" vert="vert270" anchor="ctr"/>
                </a:tc>
                <a:tc>
                  <a:txBody>
                    <a:bodyPr/>
                    <a:lstStyle/>
                    <a:p>
                      <a:pPr marL="0" marR="0" algn="ctr" rtl="1">
                        <a:lnSpc>
                          <a:spcPct val="115000"/>
                        </a:lnSpc>
                        <a:spcBef>
                          <a:spcPts val="0"/>
                        </a:spcBef>
                        <a:spcAft>
                          <a:spcPts val="0"/>
                        </a:spcAft>
                      </a:pPr>
                      <a:r>
                        <a:rPr lang="ar-SA" sz="1700">
                          <a:effectLst/>
                        </a:rPr>
                        <a:t>إِنَّ </a:t>
                      </a:r>
                      <a:endParaRPr lang="en-US" sz="1100">
                        <a:effectLst/>
                      </a:endParaRPr>
                    </a:p>
                    <a:p>
                      <a:pPr marL="0" marR="0" algn="ctr" rtl="1">
                        <a:lnSpc>
                          <a:spcPct val="115000"/>
                        </a:lnSpc>
                        <a:spcBef>
                          <a:spcPts val="0"/>
                        </a:spcBef>
                        <a:spcAft>
                          <a:spcPts val="0"/>
                        </a:spcAft>
                      </a:pPr>
                      <a:r>
                        <a:rPr lang="ar-SA" sz="1700">
                          <a:effectLst/>
                        </a:rPr>
                        <a:t>أَنَّ</a:t>
                      </a:r>
                      <a:endParaRPr lang="en-US" sz="1100">
                        <a:effectLst/>
                        <a:latin typeface="Times New Roman"/>
                        <a:ea typeface="SimSun"/>
                        <a:cs typeface="Arial"/>
                      </a:endParaRPr>
                    </a:p>
                  </a:txBody>
                  <a:tcPr marL="63305" marR="63305" marT="0" marB="0" anchor="ctr"/>
                </a:tc>
                <a:tc>
                  <a:txBody>
                    <a:bodyPr/>
                    <a:lstStyle/>
                    <a:p>
                      <a:pPr marL="0" marR="0" algn="r" rtl="1">
                        <a:lnSpc>
                          <a:spcPct val="115000"/>
                        </a:lnSpc>
                        <a:spcBef>
                          <a:spcPts val="0"/>
                        </a:spcBef>
                        <a:spcAft>
                          <a:spcPts val="0"/>
                        </a:spcAft>
                      </a:pPr>
                      <a:r>
                        <a:rPr lang="ar-SA" sz="1300">
                          <a:effectLst/>
                        </a:rPr>
                        <a:t>للتوكيد أي توكيد الإسناد إيجابًا ونفيًا</a:t>
                      </a:r>
                      <a:endParaRPr lang="en-US" sz="1100">
                        <a:effectLst/>
                        <a:latin typeface="Times New Roman"/>
                        <a:ea typeface="SimSun"/>
                        <a:cs typeface="Arial"/>
                      </a:endParaRPr>
                    </a:p>
                  </a:txBody>
                  <a:tcPr marL="63305" marR="63305" marT="0" marB="0" anchor="ctr"/>
                </a:tc>
                <a:tc>
                  <a:txBody>
                    <a:bodyPr/>
                    <a:lstStyle/>
                    <a:p>
                      <a:pPr marL="0" marR="0" algn="ctr" rtl="1">
                        <a:lnSpc>
                          <a:spcPct val="115000"/>
                        </a:lnSpc>
                        <a:spcBef>
                          <a:spcPts val="0"/>
                        </a:spcBef>
                        <a:spcAft>
                          <a:spcPts val="0"/>
                        </a:spcAft>
                      </a:pPr>
                      <a:r>
                        <a:rPr lang="ar-SA" sz="1300">
                          <a:effectLst/>
                        </a:rPr>
                        <a:t>إن زيداً ناجحٌ</a:t>
                      </a:r>
                      <a:endParaRPr lang="en-US" sz="1100">
                        <a:effectLst/>
                      </a:endParaRPr>
                    </a:p>
                    <a:p>
                      <a:pPr marL="0" marR="0" algn="ctr" rtl="1">
                        <a:lnSpc>
                          <a:spcPct val="115000"/>
                        </a:lnSpc>
                        <a:spcBef>
                          <a:spcPts val="0"/>
                        </a:spcBef>
                        <a:spcAft>
                          <a:spcPts val="0"/>
                        </a:spcAft>
                      </a:pPr>
                      <a:r>
                        <a:rPr lang="ar-SA" sz="1300">
                          <a:effectLst/>
                        </a:rPr>
                        <a:t>إن الطقسَ جميلُ</a:t>
                      </a:r>
                      <a:endParaRPr lang="en-US" sz="1100">
                        <a:effectLst/>
                        <a:latin typeface="Times New Roman"/>
                        <a:ea typeface="SimSun"/>
                        <a:cs typeface="Arial"/>
                      </a:endParaRPr>
                    </a:p>
                  </a:txBody>
                  <a:tcPr marL="63305" marR="63305" marT="0" marB="0"/>
                </a:tc>
              </a:tr>
              <a:tr h="905006">
                <a:tc vMerge="1">
                  <a:txBody>
                    <a:bodyPr/>
                    <a:lstStyle/>
                    <a:p>
                      <a:endParaRPr lang="en-US"/>
                    </a:p>
                  </a:txBody>
                  <a:tcPr/>
                </a:tc>
                <a:tc>
                  <a:txBody>
                    <a:bodyPr/>
                    <a:lstStyle/>
                    <a:p>
                      <a:pPr marL="0" marR="0" algn="ctr" rtl="1">
                        <a:lnSpc>
                          <a:spcPct val="115000"/>
                        </a:lnSpc>
                        <a:spcBef>
                          <a:spcPts val="0"/>
                        </a:spcBef>
                        <a:spcAft>
                          <a:spcPts val="0"/>
                        </a:spcAft>
                      </a:pPr>
                      <a:r>
                        <a:rPr lang="ar-SA" sz="1700" dirty="0">
                          <a:effectLst/>
                        </a:rPr>
                        <a:t>ليت</a:t>
                      </a:r>
                      <a:endParaRPr lang="en-US" sz="1100" dirty="0">
                        <a:effectLst/>
                        <a:latin typeface="Times New Roman"/>
                        <a:ea typeface="SimSun"/>
                        <a:cs typeface="Arial"/>
                      </a:endParaRPr>
                    </a:p>
                  </a:txBody>
                  <a:tcPr marL="63305" marR="63305" marT="0" marB="0" anchor="ctr"/>
                </a:tc>
                <a:tc>
                  <a:txBody>
                    <a:bodyPr/>
                    <a:lstStyle/>
                    <a:p>
                      <a:pPr marL="0" marR="0" algn="r" rtl="1">
                        <a:lnSpc>
                          <a:spcPct val="115000"/>
                        </a:lnSpc>
                        <a:spcBef>
                          <a:spcPts val="0"/>
                        </a:spcBef>
                        <a:spcAft>
                          <a:spcPts val="0"/>
                        </a:spcAft>
                      </a:pPr>
                      <a:r>
                        <a:rPr lang="ar-SA" sz="1300">
                          <a:effectLst/>
                        </a:rPr>
                        <a:t>للتمني سواءً كان التمني ممكنًا أو غير ممكن (مستحيل وعسير الحصول).</a:t>
                      </a:r>
                      <a:endParaRPr lang="en-US" sz="1100">
                        <a:effectLst/>
                        <a:latin typeface="Times New Roman"/>
                        <a:ea typeface="SimSun"/>
                        <a:cs typeface="Arial"/>
                      </a:endParaRPr>
                    </a:p>
                  </a:txBody>
                  <a:tcPr marL="63305" marR="63305" marT="0" marB="0" anchor="ctr"/>
                </a:tc>
                <a:tc>
                  <a:txBody>
                    <a:bodyPr/>
                    <a:lstStyle/>
                    <a:p>
                      <a:pPr marL="0" marR="0" algn="ctr" rtl="1">
                        <a:lnSpc>
                          <a:spcPct val="115000"/>
                        </a:lnSpc>
                        <a:spcBef>
                          <a:spcPts val="0"/>
                        </a:spcBef>
                        <a:spcAft>
                          <a:spcPts val="0"/>
                        </a:spcAft>
                      </a:pPr>
                      <a:r>
                        <a:rPr lang="ar-SA" sz="1300">
                          <a:effectLst/>
                        </a:rPr>
                        <a:t>ليت الشباب عائد</a:t>
                      </a:r>
                      <a:endParaRPr lang="en-US" sz="1100">
                        <a:effectLst/>
                      </a:endParaRPr>
                    </a:p>
                    <a:p>
                      <a:pPr marL="0" marR="0" algn="ctr" rtl="1">
                        <a:lnSpc>
                          <a:spcPct val="115000"/>
                        </a:lnSpc>
                        <a:spcBef>
                          <a:spcPts val="0"/>
                        </a:spcBef>
                        <a:spcAft>
                          <a:spcPts val="0"/>
                        </a:spcAft>
                      </a:pPr>
                      <a:r>
                        <a:rPr lang="ar-SA" sz="1300">
                          <a:effectLst/>
                        </a:rPr>
                        <a:t>ليتني أتفوق</a:t>
                      </a:r>
                      <a:endParaRPr lang="en-US" sz="1100">
                        <a:effectLst/>
                      </a:endParaRPr>
                    </a:p>
                    <a:p>
                      <a:pPr marL="0" marR="0" algn="ctr" rtl="1">
                        <a:lnSpc>
                          <a:spcPct val="115000"/>
                        </a:lnSpc>
                        <a:spcBef>
                          <a:spcPts val="0"/>
                        </a:spcBef>
                        <a:spcAft>
                          <a:spcPts val="0"/>
                        </a:spcAft>
                      </a:pPr>
                      <a:r>
                        <a:rPr lang="ar-SA" sz="1300">
                          <a:effectLst/>
                        </a:rPr>
                        <a:t>ليت لي مالاً فأحجَّ منه</a:t>
                      </a:r>
                      <a:endParaRPr lang="en-US" sz="1100">
                        <a:effectLst/>
                        <a:latin typeface="Times New Roman"/>
                        <a:ea typeface="SimSun"/>
                        <a:cs typeface="Arial"/>
                      </a:endParaRPr>
                    </a:p>
                  </a:txBody>
                  <a:tcPr marL="63305" marR="63305" marT="0" marB="0" anchor="ctr"/>
                </a:tc>
              </a:tr>
              <a:tr h="1492709">
                <a:tc vMerge="1">
                  <a:txBody>
                    <a:bodyPr/>
                    <a:lstStyle/>
                    <a:p>
                      <a:endParaRPr lang="en-US"/>
                    </a:p>
                  </a:txBody>
                  <a:tcPr/>
                </a:tc>
                <a:tc>
                  <a:txBody>
                    <a:bodyPr/>
                    <a:lstStyle/>
                    <a:p>
                      <a:pPr marL="0" marR="0" algn="ctr" rtl="1">
                        <a:lnSpc>
                          <a:spcPct val="115000"/>
                        </a:lnSpc>
                        <a:spcBef>
                          <a:spcPts val="0"/>
                        </a:spcBef>
                        <a:spcAft>
                          <a:spcPts val="0"/>
                        </a:spcAft>
                      </a:pPr>
                      <a:r>
                        <a:rPr lang="ar-SA" sz="1700">
                          <a:effectLst/>
                        </a:rPr>
                        <a:t>لكنَّ</a:t>
                      </a:r>
                      <a:endParaRPr lang="en-US" sz="1100">
                        <a:effectLst/>
                        <a:latin typeface="Times New Roman"/>
                        <a:ea typeface="SimSun"/>
                        <a:cs typeface="Arial"/>
                      </a:endParaRPr>
                    </a:p>
                  </a:txBody>
                  <a:tcPr marL="63305" marR="63305" marT="0" marB="0" anchor="ctr"/>
                </a:tc>
                <a:tc>
                  <a:txBody>
                    <a:bodyPr/>
                    <a:lstStyle/>
                    <a:p>
                      <a:pPr marL="0" marR="0" algn="r" rtl="1">
                        <a:lnSpc>
                          <a:spcPct val="115000"/>
                        </a:lnSpc>
                        <a:spcBef>
                          <a:spcPts val="0"/>
                        </a:spcBef>
                        <a:spcAft>
                          <a:spcPts val="0"/>
                        </a:spcAft>
                      </a:pPr>
                      <a:r>
                        <a:rPr lang="ar-SA" sz="1300">
                          <a:effectLst/>
                        </a:rPr>
                        <a:t>لابد أن تسبق بكلام حتى يمكن استدراك الحكم منه ولها معنيان :</a:t>
                      </a:r>
                      <a:endParaRPr lang="en-US" sz="1100">
                        <a:effectLst/>
                      </a:endParaRPr>
                    </a:p>
                    <a:p>
                      <a:pPr marL="0" marR="0" indent="160020" algn="r" rtl="1">
                        <a:lnSpc>
                          <a:spcPct val="115000"/>
                        </a:lnSpc>
                        <a:spcBef>
                          <a:spcPts val="0"/>
                        </a:spcBef>
                        <a:spcAft>
                          <a:spcPts val="0"/>
                        </a:spcAft>
                      </a:pPr>
                      <a:r>
                        <a:rPr lang="ar-SA" sz="1300">
                          <a:effectLst/>
                        </a:rPr>
                        <a:t>1ـ الاستدراك:  وهو نفي ما يتوهم المخاطب حدوثه.</a:t>
                      </a:r>
                      <a:endParaRPr lang="en-US" sz="1100">
                        <a:effectLst/>
                      </a:endParaRPr>
                    </a:p>
                    <a:p>
                      <a:pPr marL="0" marR="0" indent="160020" algn="r" rtl="1">
                        <a:lnSpc>
                          <a:spcPct val="115000"/>
                        </a:lnSpc>
                        <a:spcBef>
                          <a:spcPts val="0"/>
                        </a:spcBef>
                        <a:spcAft>
                          <a:spcPts val="0"/>
                        </a:spcAft>
                      </a:pPr>
                      <a:r>
                        <a:rPr lang="ar-SA" sz="1300">
                          <a:effectLst/>
                        </a:rPr>
                        <a:t>2ـ التوكيد :     وهو إثبات ما يتوهم نفيه .</a:t>
                      </a:r>
                      <a:endParaRPr lang="en-US" sz="1100">
                        <a:effectLst/>
                        <a:latin typeface="Times New Roman"/>
                        <a:ea typeface="SimSun"/>
                        <a:cs typeface="Arial"/>
                      </a:endParaRPr>
                    </a:p>
                  </a:txBody>
                  <a:tcPr marL="63305" marR="63305" marT="0" marB="0" anchor="ctr"/>
                </a:tc>
                <a:tc>
                  <a:txBody>
                    <a:bodyPr/>
                    <a:lstStyle/>
                    <a:p>
                      <a:pPr marL="0" marR="0" algn="ctr" rtl="1">
                        <a:lnSpc>
                          <a:spcPct val="115000"/>
                        </a:lnSpc>
                        <a:spcBef>
                          <a:spcPts val="0"/>
                        </a:spcBef>
                        <a:spcAft>
                          <a:spcPts val="0"/>
                        </a:spcAft>
                      </a:pPr>
                      <a:r>
                        <a:rPr lang="ar-SA" sz="1300">
                          <a:effectLst/>
                        </a:rPr>
                        <a:t>زيدٌ شجاعٌ لكنَّه بخيلٌ</a:t>
                      </a:r>
                      <a:endParaRPr lang="en-US" sz="1100">
                        <a:effectLst/>
                      </a:endParaRPr>
                    </a:p>
                    <a:p>
                      <a:pPr marL="0" marR="0" algn="ctr" rtl="1">
                        <a:lnSpc>
                          <a:spcPct val="115000"/>
                        </a:lnSpc>
                        <a:spcBef>
                          <a:spcPts val="0"/>
                        </a:spcBef>
                        <a:spcAft>
                          <a:spcPts val="0"/>
                        </a:spcAft>
                      </a:pPr>
                      <a:r>
                        <a:rPr lang="ar-SA" sz="1300">
                          <a:effectLst/>
                        </a:rPr>
                        <a:t>ما زيدٌ كريمٌ لكنَّه شجاعٌ</a:t>
                      </a:r>
                      <a:endParaRPr lang="en-US" sz="1100">
                        <a:effectLst/>
                        <a:latin typeface="Times New Roman"/>
                        <a:ea typeface="SimSun"/>
                        <a:cs typeface="Arial"/>
                      </a:endParaRPr>
                    </a:p>
                  </a:txBody>
                  <a:tcPr marL="63305" marR="63305" marT="0" marB="0" anchor="b"/>
                </a:tc>
              </a:tr>
              <a:tr h="1448533">
                <a:tc vMerge="1">
                  <a:txBody>
                    <a:bodyPr/>
                    <a:lstStyle/>
                    <a:p>
                      <a:endParaRPr lang="en-US"/>
                    </a:p>
                  </a:txBody>
                  <a:tcPr/>
                </a:tc>
                <a:tc>
                  <a:txBody>
                    <a:bodyPr/>
                    <a:lstStyle/>
                    <a:p>
                      <a:pPr marL="0" marR="0" algn="ctr" rtl="1">
                        <a:lnSpc>
                          <a:spcPct val="115000"/>
                        </a:lnSpc>
                        <a:spcBef>
                          <a:spcPts val="0"/>
                        </a:spcBef>
                        <a:spcAft>
                          <a:spcPts val="0"/>
                        </a:spcAft>
                      </a:pPr>
                      <a:r>
                        <a:rPr lang="ar-SA" sz="1700">
                          <a:effectLst/>
                        </a:rPr>
                        <a:t>لعلَّ</a:t>
                      </a:r>
                      <a:endParaRPr lang="en-US" sz="1100">
                        <a:effectLst/>
                        <a:latin typeface="Times New Roman"/>
                        <a:ea typeface="SimSun"/>
                        <a:cs typeface="Arial"/>
                      </a:endParaRPr>
                    </a:p>
                  </a:txBody>
                  <a:tcPr marL="63305" marR="63305" marT="0" marB="0" anchor="ctr"/>
                </a:tc>
                <a:tc>
                  <a:txBody>
                    <a:bodyPr/>
                    <a:lstStyle/>
                    <a:p>
                      <a:pPr marL="0" marR="0" algn="r" rtl="1">
                        <a:lnSpc>
                          <a:spcPct val="120000"/>
                        </a:lnSpc>
                        <a:spcBef>
                          <a:spcPts val="0"/>
                        </a:spcBef>
                        <a:spcAft>
                          <a:spcPts val="0"/>
                        </a:spcAft>
                      </a:pPr>
                      <a:r>
                        <a:rPr lang="ar-SA" sz="1300" dirty="0">
                          <a:effectLst/>
                        </a:rPr>
                        <a:t>ولها معنيان : </a:t>
                      </a:r>
                      <a:endParaRPr lang="en-US" sz="1100" dirty="0">
                        <a:effectLst/>
                      </a:endParaRPr>
                    </a:p>
                    <a:p>
                      <a:pPr marL="0" marR="0" algn="r" rtl="1">
                        <a:lnSpc>
                          <a:spcPct val="120000"/>
                        </a:lnSpc>
                        <a:spcBef>
                          <a:spcPts val="0"/>
                        </a:spcBef>
                        <a:spcAft>
                          <a:spcPts val="0"/>
                        </a:spcAft>
                      </a:pPr>
                      <a:r>
                        <a:rPr lang="ar-SA" sz="1300" dirty="0">
                          <a:effectLst/>
                        </a:rPr>
                        <a:t>        الأول:  الترجي في الأمر المحبوب والمرغوب.</a:t>
                      </a:r>
                      <a:endParaRPr lang="en-US" sz="1100" dirty="0">
                        <a:effectLst/>
                      </a:endParaRPr>
                    </a:p>
                    <a:p>
                      <a:pPr marL="0" marR="0" algn="r" rtl="1">
                        <a:lnSpc>
                          <a:spcPct val="120000"/>
                        </a:lnSpc>
                        <a:spcBef>
                          <a:spcPts val="0"/>
                        </a:spcBef>
                        <a:spcAft>
                          <a:spcPts val="0"/>
                        </a:spcAft>
                      </a:pPr>
                      <a:r>
                        <a:rPr lang="ar-SA" sz="1300" dirty="0">
                          <a:effectLst/>
                        </a:rPr>
                        <a:t>        الثاني:  الإشفاق الأمر غير المرغوب فيه . </a:t>
                      </a:r>
                      <a:endParaRPr lang="en-US" sz="1100" dirty="0">
                        <a:effectLst/>
                        <a:latin typeface="Times New Roman"/>
                        <a:ea typeface="SimSun"/>
                        <a:cs typeface="Arial"/>
                      </a:endParaRPr>
                    </a:p>
                  </a:txBody>
                  <a:tcPr marL="63305" marR="63305" marT="0" marB="0" anchor="ctr"/>
                </a:tc>
                <a:tc>
                  <a:txBody>
                    <a:bodyPr/>
                    <a:lstStyle/>
                    <a:p>
                      <a:pPr marL="0" marR="0" algn="ctr" rtl="1">
                        <a:lnSpc>
                          <a:spcPct val="115000"/>
                        </a:lnSpc>
                        <a:spcBef>
                          <a:spcPts val="0"/>
                        </a:spcBef>
                        <a:spcAft>
                          <a:spcPts val="0"/>
                        </a:spcAft>
                      </a:pPr>
                      <a:r>
                        <a:rPr lang="ar-SA" sz="1200" dirty="0">
                          <a:effectLst/>
                        </a:rPr>
                        <a:t>لعل الغائب يعود – لعل الله يرحمني</a:t>
                      </a:r>
                      <a:endParaRPr lang="en-US" sz="1100" dirty="0">
                        <a:effectLst/>
                      </a:endParaRPr>
                    </a:p>
                    <a:p>
                      <a:pPr marL="0" marR="0" algn="ctr" rtl="1">
                        <a:lnSpc>
                          <a:spcPct val="115000"/>
                        </a:lnSpc>
                        <a:spcBef>
                          <a:spcPts val="0"/>
                        </a:spcBef>
                        <a:spcAft>
                          <a:spcPts val="0"/>
                        </a:spcAft>
                      </a:pPr>
                      <a:r>
                        <a:rPr lang="ar-SA" sz="1200" dirty="0">
                          <a:effectLst/>
                        </a:rPr>
                        <a:t>(لعل الله يحدث بعد ذلك أمراً)</a:t>
                      </a:r>
                      <a:endParaRPr lang="en-US" sz="1100" dirty="0">
                        <a:effectLst/>
                      </a:endParaRPr>
                    </a:p>
                    <a:p>
                      <a:pPr marL="0" marR="0" algn="ctr" rtl="1">
                        <a:lnSpc>
                          <a:spcPct val="115000"/>
                        </a:lnSpc>
                        <a:spcBef>
                          <a:spcPts val="0"/>
                        </a:spcBef>
                        <a:spcAft>
                          <a:spcPts val="0"/>
                        </a:spcAft>
                      </a:pPr>
                      <a:r>
                        <a:rPr lang="ar-SA" sz="1200" dirty="0">
                          <a:effectLst/>
                        </a:rPr>
                        <a:t>( فلعلك باخع نفسك على آثارهم )</a:t>
                      </a:r>
                      <a:endParaRPr lang="en-US" sz="1100" dirty="0">
                        <a:effectLst/>
                      </a:endParaRPr>
                    </a:p>
                    <a:p>
                      <a:pPr marL="0" marR="0" algn="ctr" rtl="1">
                        <a:lnSpc>
                          <a:spcPct val="115000"/>
                        </a:lnSpc>
                        <a:spcBef>
                          <a:spcPts val="0"/>
                        </a:spcBef>
                        <a:spcAft>
                          <a:spcPts val="0"/>
                        </a:spcAft>
                      </a:pPr>
                      <a:r>
                        <a:rPr lang="ar-SA" sz="1200" dirty="0">
                          <a:effectLst/>
                        </a:rPr>
                        <a:t>لعله حدث له مكروه</a:t>
                      </a:r>
                      <a:endParaRPr lang="en-US" sz="1100" dirty="0">
                        <a:effectLst/>
                        <a:latin typeface="Times New Roman"/>
                        <a:ea typeface="SimSun"/>
                        <a:cs typeface="Arial"/>
                      </a:endParaRPr>
                    </a:p>
                  </a:txBody>
                  <a:tcPr marL="63305" marR="63305" marT="0" marB="0"/>
                </a:tc>
              </a:tr>
            </a:tbl>
          </a:graphicData>
        </a:graphic>
      </p:graphicFrame>
    </p:spTree>
    <p:extLst>
      <p:ext uri="{BB962C8B-B14F-4D97-AF65-F5344CB8AC3E}">
        <p14:creationId xmlns:p14="http://schemas.microsoft.com/office/powerpoint/2010/main" val="3736363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1124744"/>
            <a:ext cx="8352928" cy="4247317"/>
          </a:xfrm>
          <a:prstGeom prst="rect">
            <a:avLst/>
          </a:prstGeom>
        </p:spPr>
        <p:txBody>
          <a:bodyPr wrap="square">
            <a:spAutoFit/>
          </a:bodyPr>
          <a:lstStyle/>
          <a:p>
            <a:r>
              <a:rPr lang="ar-SA" dirty="0"/>
              <a:t>الفاعـــــــــل</a:t>
            </a:r>
            <a:endParaRPr lang="en-US" dirty="0"/>
          </a:p>
          <a:p>
            <a:r>
              <a:rPr lang="ar-SA" b="1" dirty="0"/>
              <a:t>تعريفه</a:t>
            </a:r>
            <a:r>
              <a:rPr lang="ar-SA" dirty="0"/>
              <a:t>:  اسم أو ما في تأويله اسند إليه فعل أو شبهه اصلي المحل والصيغة.</a:t>
            </a:r>
            <a:endParaRPr lang="en-US" dirty="0"/>
          </a:p>
          <a:p>
            <a:r>
              <a:rPr lang="ar-SA" b="1" dirty="0"/>
              <a:t>الشرح والإيضاح بالتعريف</a:t>
            </a:r>
            <a:r>
              <a:rPr lang="ar-SA" dirty="0"/>
              <a:t>:</a:t>
            </a:r>
            <a:endParaRPr lang="en-US" dirty="0"/>
          </a:p>
          <a:p>
            <a:r>
              <a:rPr lang="ar-SA" b="1" u="sng" dirty="0"/>
              <a:t>اسم</a:t>
            </a:r>
            <a:r>
              <a:rPr lang="ar-SA" dirty="0"/>
              <a:t>:  مثل(قام محمدٌ) فمحمد هو الفاعل الصريح.</a:t>
            </a:r>
            <a:endParaRPr lang="en-US" dirty="0"/>
          </a:p>
          <a:p>
            <a:r>
              <a:rPr lang="ar-SA" b="1" u="sng" dirty="0"/>
              <a:t>أو ما في تأويله</a:t>
            </a:r>
            <a:r>
              <a:rPr lang="ar-SA" dirty="0"/>
              <a:t> :  هو المصدر المؤول :</a:t>
            </a:r>
            <a:endParaRPr lang="en-US" dirty="0"/>
          </a:p>
          <a:p>
            <a:r>
              <a:rPr lang="ar-SA" dirty="0"/>
              <a:t>أ -  إما أن يكون من (إنّ) المشددة وما دخلت عليه نحو : ( أولم يكفهم إنا أنزلنا) فـ: إن وما دخلت عليه في محل رفع فاعل تقديره: يكفهم إنزالنا </a:t>
            </a:r>
            <a:endParaRPr lang="en-US" dirty="0"/>
          </a:p>
          <a:p>
            <a:r>
              <a:rPr lang="ar-SA" dirty="0"/>
              <a:t>ب- أو من (أنْ) المصدرية وما دخلت عليه نحو : يعجبني انك مجتهد فـ: إن وما دخلت عليه في محل رفع فاعل تقديره: يعجبني اجتهادك.</a:t>
            </a:r>
            <a:endParaRPr lang="en-US" dirty="0"/>
          </a:p>
          <a:p>
            <a:r>
              <a:rPr lang="ar-SA" b="1" u="sng" dirty="0"/>
              <a:t>شبهه</a:t>
            </a:r>
            <a:r>
              <a:rPr lang="ar-SA" dirty="0"/>
              <a:t>:  الوصف المشتق :</a:t>
            </a:r>
            <a:endParaRPr lang="en-US" dirty="0"/>
          </a:p>
          <a:p>
            <a:pPr lvl="0"/>
            <a:r>
              <a:rPr lang="ar-SA" dirty="0"/>
              <a:t>اسم الفاعل: أقائم زيد- (أراغب أنت عن آلهتنا يا إبراهيم) </a:t>
            </a:r>
            <a:endParaRPr lang="en-US" dirty="0"/>
          </a:p>
          <a:p>
            <a:r>
              <a:rPr lang="ar-SA" dirty="0"/>
              <a:t>المسند إليه فعل: أي أسند إليه فعل نحو:  نجح محمد،  أو شبهه نحو:  أناجح محمدٌ.</a:t>
            </a:r>
            <a:endParaRPr lang="en-US" dirty="0"/>
          </a:p>
          <a:p>
            <a:pPr lvl="0"/>
            <a:r>
              <a:rPr lang="ar-SA" dirty="0"/>
              <a:t>الصفة المشبهة : محمد حسن وجهه وكريم خلقه .</a:t>
            </a:r>
            <a:endParaRPr lang="en-US" dirty="0"/>
          </a:p>
          <a:p>
            <a:r>
              <a:rPr lang="ar-SA" b="1" u="sng" dirty="0"/>
              <a:t>أصالة الصيغة والمحل</a:t>
            </a:r>
            <a:r>
              <a:rPr lang="ar-SA" dirty="0"/>
              <a:t>: المقصود بها المبني للمعلوم نحو: أكرم عليٌ زيد ،  كتب محمد الدرس.</a:t>
            </a:r>
            <a:endParaRPr lang="en-US" dirty="0"/>
          </a:p>
          <a:p>
            <a:r>
              <a:rPr lang="ar-SA" dirty="0"/>
              <a:t>			والصيغة الفرعية هي المبني للمجهول نحو:  كُتِبَ الدرسُ.</a:t>
            </a:r>
            <a:endParaRPr lang="en-US" dirty="0"/>
          </a:p>
        </p:txBody>
      </p:sp>
    </p:spTree>
    <p:extLst>
      <p:ext uri="{BB962C8B-B14F-4D97-AF65-F5344CB8AC3E}">
        <p14:creationId xmlns:p14="http://schemas.microsoft.com/office/powerpoint/2010/main" val="43300451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1642978419"/>
              </p:ext>
            </p:extLst>
          </p:nvPr>
        </p:nvGraphicFramePr>
        <p:xfrm>
          <a:off x="457201" y="764704"/>
          <a:ext cx="8229599" cy="5616624"/>
        </p:xfrm>
        <a:graphic>
          <a:graphicData uri="http://schemas.openxmlformats.org/drawingml/2006/table">
            <a:tbl>
              <a:tblPr rtl="1" firstRow="1" firstCol="1" lastRow="1" lastCol="1" bandRow="1" bandCol="1">
                <a:tableStyleId>{5C22544A-7EE6-4342-B048-85BDC9FD1C3A}</a:tableStyleId>
              </a:tblPr>
              <a:tblGrid>
                <a:gridCol w="460717"/>
                <a:gridCol w="481818"/>
                <a:gridCol w="2949526"/>
                <a:gridCol w="4337538"/>
              </a:tblGrid>
              <a:tr h="2270414">
                <a:tc>
                  <a:txBody>
                    <a:bodyPr/>
                    <a:lstStyle/>
                    <a:p>
                      <a:pPr marL="0" marR="0" algn="justLow" rtl="1">
                        <a:lnSpc>
                          <a:spcPct val="115000"/>
                        </a:lnSpc>
                        <a:spcBef>
                          <a:spcPts val="0"/>
                        </a:spcBef>
                        <a:spcAft>
                          <a:spcPts val="0"/>
                        </a:spcAft>
                      </a:pPr>
                      <a:r>
                        <a:rPr lang="ar-SA" sz="1300" dirty="0">
                          <a:effectLst/>
                        </a:rPr>
                        <a:t> </a:t>
                      </a:r>
                      <a:endParaRPr lang="en-US" sz="1100" dirty="0">
                        <a:effectLst/>
                        <a:latin typeface="Times New Roman"/>
                        <a:ea typeface="SimSun"/>
                        <a:cs typeface="Arial"/>
                      </a:endParaRPr>
                    </a:p>
                  </a:txBody>
                  <a:tcPr marL="63305" marR="63305" marT="0" marB="0"/>
                </a:tc>
                <a:tc>
                  <a:txBody>
                    <a:bodyPr/>
                    <a:lstStyle/>
                    <a:p>
                      <a:pPr marL="0" marR="0" algn="ctr" rtl="1">
                        <a:lnSpc>
                          <a:spcPct val="115000"/>
                        </a:lnSpc>
                        <a:spcBef>
                          <a:spcPts val="0"/>
                        </a:spcBef>
                        <a:spcAft>
                          <a:spcPts val="0"/>
                        </a:spcAft>
                      </a:pPr>
                      <a:r>
                        <a:rPr lang="ar-SA" sz="1700">
                          <a:effectLst/>
                        </a:rPr>
                        <a:t>كأنَّ</a:t>
                      </a:r>
                      <a:endParaRPr lang="en-US" sz="1100">
                        <a:effectLst/>
                        <a:latin typeface="Times New Roman"/>
                        <a:ea typeface="SimSun"/>
                        <a:cs typeface="Arial"/>
                      </a:endParaRPr>
                    </a:p>
                  </a:txBody>
                  <a:tcPr marL="63305" marR="63305" marT="0" marB="0" anchor="ctr"/>
                </a:tc>
                <a:tc>
                  <a:txBody>
                    <a:bodyPr/>
                    <a:lstStyle/>
                    <a:p>
                      <a:pPr marL="0" marR="0" algn="r" rtl="1">
                        <a:lnSpc>
                          <a:spcPct val="115000"/>
                        </a:lnSpc>
                        <a:spcBef>
                          <a:spcPts val="0"/>
                        </a:spcBef>
                        <a:spcAft>
                          <a:spcPts val="0"/>
                        </a:spcAft>
                      </a:pPr>
                      <a:r>
                        <a:rPr lang="ar-SA" sz="1300">
                          <a:effectLst/>
                        </a:rPr>
                        <a:t>للتشبيه المؤكد وهو مفهوم من الكاف التي هي حرف تشبيه وتوكيد(تشبيه مؤكد) لأنه مركب من الكاف وأنَّ . </a:t>
                      </a:r>
                      <a:endParaRPr lang="en-US" sz="1100">
                        <a:effectLst/>
                        <a:latin typeface="Times New Roman"/>
                        <a:ea typeface="SimSun"/>
                        <a:cs typeface="Arial"/>
                      </a:endParaRPr>
                    </a:p>
                  </a:txBody>
                  <a:tcPr marL="63305" marR="63305" marT="0" marB="0" anchor="ctr"/>
                </a:tc>
                <a:tc>
                  <a:txBody>
                    <a:bodyPr/>
                    <a:lstStyle/>
                    <a:p>
                      <a:pPr marL="0" marR="0" algn="ctr" rtl="1">
                        <a:lnSpc>
                          <a:spcPct val="115000"/>
                        </a:lnSpc>
                        <a:spcBef>
                          <a:spcPts val="0"/>
                        </a:spcBef>
                        <a:spcAft>
                          <a:spcPts val="0"/>
                        </a:spcAft>
                      </a:pPr>
                      <a:r>
                        <a:rPr lang="ar-SA" sz="1500" dirty="0">
                          <a:effectLst/>
                        </a:rPr>
                        <a:t>كأن زيداً أسدٌ</a:t>
                      </a:r>
                      <a:endParaRPr lang="en-US" sz="1100" dirty="0">
                        <a:effectLst/>
                        <a:latin typeface="Times New Roman"/>
                        <a:ea typeface="SimSun"/>
                        <a:cs typeface="Arial"/>
                      </a:endParaRPr>
                    </a:p>
                  </a:txBody>
                  <a:tcPr marL="63305" marR="63305" marT="0" marB="0" anchor="ctr"/>
                </a:tc>
              </a:tr>
              <a:tr h="1960316">
                <a:tc>
                  <a:txBody>
                    <a:bodyPr/>
                    <a:lstStyle/>
                    <a:p>
                      <a:pPr marL="71755" marR="71755" algn="ctr" rtl="1">
                        <a:lnSpc>
                          <a:spcPct val="115000"/>
                        </a:lnSpc>
                        <a:spcBef>
                          <a:spcPts val="0"/>
                        </a:spcBef>
                        <a:spcAft>
                          <a:spcPts val="0"/>
                        </a:spcAft>
                      </a:pPr>
                      <a:r>
                        <a:rPr lang="ar-SA" sz="1500">
                          <a:effectLst/>
                        </a:rPr>
                        <a:t>أوجه مشابهة هذه الأحرف بالفعل</a:t>
                      </a:r>
                      <a:endParaRPr lang="en-US" sz="1100">
                        <a:effectLst/>
                        <a:latin typeface="Times New Roman"/>
                        <a:ea typeface="SimSun"/>
                        <a:cs typeface="Arial"/>
                      </a:endParaRPr>
                    </a:p>
                  </a:txBody>
                  <a:tcPr marL="63305" marR="63305" marT="0" marB="0" vert="vert270" anchor="ctr"/>
                </a:tc>
                <a:tc gridSpan="3">
                  <a:txBody>
                    <a:bodyPr/>
                    <a:lstStyle/>
                    <a:p>
                      <a:pPr marL="0" marR="0" algn="justLow" rtl="1">
                        <a:lnSpc>
                          <a:spcPct val="115000"/>
                        </a:lnSpc>
                        <a:spcBef>
                          <a:spcPts val="0"/>
                        </a:spcBef>
                        <a:spcAft>
                          <a:spcPts val="0"/>
                        </a:spcAft>
                      </a:pPr>
                      <a:r>
                        <a:rPr lang="ar-SA" sz="1300">
                          <a:effectLst/>
                        </a:rPr>
                        <a:t>وقد عملت هذه الأفعال حملاً على الفعل وتشبيهاً لها من خمسة أوجه : </a:t>
                      </a:r>
                      <a:endParaRPr lang="en-US" sz="1100">
                        <a:effectLst/>
                      </a:endParaRPr>
                    </a:p>
                    <a:p>
                      <a:pPr marL="0" marR="0" algn="justLow" rtl="1">
                        <a:lnSpc>
                          <a:spcPct val="115000"/>
                        </a:lnSpc>
                        <a:spcBef>
                          <a:spcPts val="0"/>
                        </a:spcBef>
                        <a:spcAft>
                          <a:spcPts val="0"/>
                        </a:spcAft>
                      </a:pPr>
                      <a:r>
                        <a:rPr lang="ar-SA" sz="1300">
                          <a:effectLst/>
                        </a:rPr>
                        <a:t>1-  كونها على ثلاثة أحرف كما في الأحرف(إن ،أن ،ليت ) . </a:t>
                      </a:r>
                      <a:endParaRPr lang="en-US" sz="1100">
                        <a:effectLst/>
                      </a:endParaRPr>
                    </a:p>
                    <a:p>
                      <a:pPr marL="0" marR="0" algn="justLow" rtl="1">
                        <a:lnSpc>
                          <a:spcPct val="115000"/>
                        </a:lnSpc>
                        <a:spcBef>
                          <a:spcPts val="0"/>
                        </a:spcBef>
                        <a:spcAft>
                          <a:spcPts val="0"/>
                        </a:spcAft>
                      </a:pPr>
                      <a:r>
                        <a:rPr lang="ar-SA" sz="1300">
                          <a:effectLst/>
                        </a:rPr>
                        <a:t>2-  أنها تختص بالأسماء كما أن الفعل يختص بالأسماء . </a:t>
                      </a:r>
                      <a:endParaRPr lang="en-US" sz="1100">
                        <a:effectLst/>
                      </a:endParaRPr>
                    </a:p>
                    <a:p>
                      <a:pPr marL="0" marR="0" algn="justLow" rtl="1">
                        <a:lnSpc>
                          <a:spcPct val="115000"/>
                        </a:lnSpc>
                        <a:spcBef>
                          <a:spcPts val="0"/>
                        </a:spcBef>
                        <a:spcAft>
                          <a:spcPts val="0"/>
                        </a:spcAft>
                      </a:pPr>
                      <a:r>
                        <a:rPr lang="ar-SA" sz="1300">
                          <a:effectLst/>
                        </a:rPr>
                        <a:t>3-  بنائها على الفتح  كما أن الفعل الماضي يبنى على الفتح  . </a:t>
                      </a:r>
                      <a:endParaRPr lang="en-US" sz="1100">
                        <a:effectLst/>
                      </a:endParaRPr>
                    </a:p>
                    <a:p>
                      <a:pPr marL="0" marR="0" algn="justLow" rtl="1">
                        <a:lnSpc>
                          <a:spcPct val="115000"/>
                        </a:lnSpc>
                        <a:spcBef>
                          <a:spcPts val="0"/>
                        </a:spcBef>
                        <a:spcAft>
                          <a:spcPts val="0"/>
                        </a:spcAft>
                      </a:pPr>
                      <a:r>
                        <a:rPr lang="ar-SA" sz="1300">
                          <a:effectLst/>
                        </a:rPr>
                        <a:t>4-  دخول نون الوقاية عليها تقول : إنني ، وأنني ،ليتني ، لعلني ..........  </a:t>
                      </a:r>
                      <a:endParaRPr lang="en-US" sz="1100">
                        <a:effectLst/>
                      </a:endParaRPr>
                    </a:p>
                    <a:p>
                      <a:pPr marL="248285" marR="0" indent="-248285" algn="justLow" rtl="1">
                        <a:lnSpc>
                          <a:spcPct val="115000"/>
                        </a:lnSpc>
                        <a:spcBef>
                          <a:spcPts val="0"/>
                        </a:spcBef>
                        <a:spcAft>
                          <a:spcPts val="0"/>
                        </a:spcAft>
                      </a:pPr>
                      <a:r>
                        <a:rPr lang="ar-SA" sz="1300">
                          <a:effectLst/>
                        </a:rPr>
                        <a:t>5-  أن تلك الأحرف تدل على معنى الفعل : </a:t>
                      </a:r>
                      <a:endParaRPr lang="en-US" sz="1100">
                        <a:effectLst/>
                      </a:endParaRPr>
                    </a:p>
                    <a:p>
                      <a:pPr marL="248285" marR="0" indent="-248285" algn="ctr" rtl="1">
                        <a:lnSpc>
                          <a:spcPct val="115000"/>
                        </a:lnSpc>
                        <a:spcBef>
                          <a:spcPts val="0"/>
                        </a:spcBef>
                        <a:spcAft>
                          <a:spcPts val="0"/>
                        </a:spcAft>
                      </a:pPr>
                      <a:r>
                        <a:rPr lang="ar-SA" sz="1300">
                          <a:effectLst/>
                        </a:rPr>
                        <a:t>(إن) و (أن)  يدلان على معنى أكدتُ ،  و (كأن)  تدل على معنى شبهتُ  ،</a:t>
                      </a:r>
                      <a:endParaRPr lang="en-US" sz="1100">
                        <a:effectLst/>
                      </a:endParaRPr>
                    </a:p>
                    <a:p>
                      <a:pPr marL="248285" marR="0" indent="-248285" algn="ctr" rtl="1">
                        <a:lnSpc>
                          <a:spcPct val="115000"/>
                        </a:lnSpc>
                        <a:spcBef>
                          <a:spcPts val="0"/>
                        </a:spcBef>
                        <a:spcAft>
                          <a:spcPts val="0"/>
                        </a:spcAft>
                      </a:pPr>
                      <a:r>
                        <a:rPr lang="ar-SA" sz="1300">
                          <a:effectLst/>
                        </a:rPr>
                        <a:t>و( ليت)  تدل على معنى تمنيتُ  ،  و(لعل)  تدل على معنى رجوتُ .</a:t>
                      </a:r>
                      <a:endParaRPr lang="en-US" sz="1100">
                        <a:effectLst/>
                        <a:latin typeface="Times New Roman"/>
                        <a:ea typeface="SimSun"/>
                        <a:cs typeface="Arial"/>
                      </a:endParaRPr>
                    </a:p>
                  </a:txBody>
                  <a:tcPr marL="63305" marR="63305" marT="0" marB="0"/>
                </a:tc>
                <a:tc hMerge="1">
                  <a:txBody>
                    <a:bodyPr/>
                    <a:lstStyle/>
                    <a:p>
                      <a:endParaRPr lang="en-US"/>
                    </a:p>
                  </a:txBody>
                  <a:tcPr/>
                </a:tc>
                <a:tc hMerge="1">
                  <a:txBody>
                    <a:bodyPr/>
                    <a:lstStyle/>
                    <a:p>
                      <a:endParaRPr lang="en-US"/>
                    </a:p>
                  </a:txBody>
                  <a:tcPr/>
                </a:tc>
              </a:tr>
              <a:tr h="545758">
                <a:tc>
                  <a:txBody>
                    <a:bodyPr/>
                    <a:lstStyle/>
                    <a:p>
                      <a:pPr marL="0" marR="0" algn="justLow" rtl="1">
                        <a:lnSpc>
                          <a:spcPct val="115000"/>
                        </a:lnSpc>
                        <a:spcBef>
                          <a:spcPts val="0"/>
                        </a:spcBef>
                        <a:spcAft>
                          <a:spcPts val="0"/>
                        </a:spcAft>
                      </a:pPr>
                      <a:r>
                        <a:rPr lang="ar-SA" sz="1500">
                          <a:effectLst/>
                        </a:rPr>
                        <a:t>عملها</a:t>
                      </a:r>
                      <a:endParaRPr lang="en-US" sz="1100">
                        <a:effectLst/>
                        <a:latin typeface="Times New Roman"/>
                        <a:ea typeface="SimSun"/>
                        <a:cs typeface="Arial"/>
                      </a:endParaRPr>
                    </a:p>
                  </a:txBody>
                  <a:tcPr marL="63305" marR="63305" marT="0" marB="0"/>
                </a:tc>
                <a:tc gridSpan="3">
                  <a:txBody>
                    <a:bodyPr/>
                    <a:lstStyle/>
                    <a:p>
                      <a:pPr marL="0" marR="0" algn="justLow" rtl="1">
                        <a:lnSpc>
                          <a:spcPct val="115000"/>
                        </a:lnSpc>
                        <a:spcBef>
                          <a:spcPts val="0"/>
                        </a:spcBef>
                        <a:spcAft>
                          <a:spcPts val="0"/>
                        </a:spcAft>
                      </a:pPr>
                      <a:r>
                        <a:rPr lang="ar-SA" sz="1500">
                          <a:effectLst/>
                        </a:rPr>
                        <a:t>تنصب هذه الأحرف المبتدأ فيكون اسماً لها وترفع الخبر فيكون خبراً لها </a:t>
                      </a:r>
                      <a:endParaRPr lang="en-US" sz="1100">
                        <a:effectLst/>
                        <a:latin typeface="Times New Roman"/>
                        <a:ea typeface="SimSun"/>
                        <a:cs typeface="Arial"/>
                      </a:endParaRPr>
                    </a:p>
                  </a:txBody>
                  <a:tcPr marL="63305" marR="63305" marT="0" marB="0"/>
                </a:tc>
                <a:tc hMerge="1">
                  <a:txBody>
                    <a:bodyPr/>
                    <a:lstStyle/>
                    <a:p>
                      <a:endParaRPr lang="en-US"/>
                    </a:p>
                  </a:txBody>
                  <a:tcPr/>
                </a:tc>
                <a:tc hMerge="1">
                  <a:txBody>
                    <a:bodyPr/>
                    <a:lstStyle/>
                    <a:p>
                      <a:endParaRPr lang="en-US"/>
                    </a:p>
                  </a:txBody>
                  <a:tcPr/>
                </a:tc>
              </a:tr>
              <a:tr h="840136">
                <a:tc>
                  <a:txBody>
                    <a:bodyPr/>
                    <a:lstStyle/>
                    <a:p>
                      <a:pPr marL="71755" marR="71755" algn="ctr" rtl="1">
                        <a:lnSpc>
                          <a:spcPct val="115000"/>
                        </a:lnSpc>
                        <a:spcBef>
                          <a:spcPts val="0"/>
                        </a:spcBef>
                        <a:spcAft>
                          <a:spcPts val="0"/>
                        </a:spcAft>
                      </a:pPr>
                      <a:r>
                        <a:rPr lang="ar-SA" sz="1500">
                          <a:effectLst/>
                        </a:rPr>
                        <a:t>أنواع خبرها</a:t>
                      </a:r>
                      <a:endParaRPr lang="en-US" sz="1100">
                        <a:effectLst/>
                        <a:latin typeface="Times New Roman"/>
                        <a:ea typeface="SimSun"/>
                        <a:cs typeface="Arial"/>
                      </a:endParaRPr>
                    </a:p>
                  </a:txBody>
                  <a:tcPr marL="63305" marR="63305" marT="0" marB="0" vert="vert270" anchor="ctr"/>
                </a:tc>
                <a:tc gridSpan="3">
                  <a:txBody>
                    <a:bodyPr/>
                    <a:lstStyle/>
                    <a:p>
                      <a:pPr marL="342900" marR="0" lvl="0" indent="-342900" algn="justLow" rtl="1">
                        <a:lnSpc>
                          <a:spcPct val="115000"/>
                        </a:lnSpc>
                        <a:spcBef>
                          <a:spcPts val="0"/>
                        </a:spcBef>
                        <a:spcAft>
                          <a:spcPts val="0"/>
                        </a:spcAft>
                        <a:buFont typeface="+mj-lt"/>
                        <a:buAutoNum type="arabicPeriod"/>
                        <a:tabLst>
                          <a:tab pos="685800" algn="l"/>
                        </a:tabLst>
                      </a:pPr>
                      <a:r>
                        <a:rPr lang="ar-SA" sz="1500" dirty="0">
                          <a:effectLst/>
                        </a:rPr>
                        <a:t>خبر مفرد  نحو:  إنَّ زيداً ناجحٌ.</a:t>
                      </a:r>
                      <a:endParaRPr lang="en-US" sz="1100" dirty="0">
                        <a:effectLst/>
                      </a:endParaRPr>
                    </a:p>
                    <a:p>
                      <a:pPr marL="342900" marR="0" lvl="0" indent="-342900" algn="justLow" rtl="1">
                        <a:lnSpc>
                          <a:spcPct val="115000"/>
                        </a:lnSpc>
                        <a:spcBef>
                          <a:spcPts val="0"/>
                        </a:spcBef>
                        <a:spcAft>
                          <a:spcPts val="0"/>
                        </a:spcAft>
                        <a:buFont typeface="+mj-lt"/>
                        <a:buAutoNum type="arabicPeriod"/>
                        <a:tabLst>
                          <a:tab pos="685800" algn="l"/>
                        </a:tabLst>
                      </a:pPr>
                      <a:r>
                        <a:rPr lang="ar-SA" sz="1500" dirty="0">
                          <a:effectLst/>
                        </a:rPr>
                        <a:t>جملة : أ- جملة فعلية نحو:  إنَّ زيداً يكتبُ الدرسَ ب- جملة اسمية نحو: إنَّ زيداً خلقه كريم.</a:t>
                      </a:r>
                      <a:endParaRPr lang="en-US" sz="1100" dirty="0">
                        <a:effectLst/>
                      </a:endParaRPr>
                    </a:p>
                    <a:p>
                      <a:pPr marL="342900" marR="0" lvl="0" indent="-342900" algn="justLow" rtl="1">
                        <a:lnSpc>
                          <a:spcPct val="115000"/>
                        </a:lnSpc>
                        <a:spcBef>
                          <a:spcPts val="0"/>
                        </a:spcBef>
                        <a:spcAft>
                          <a:spcPts val="0"/>
                        </a:spcAft>
                        <a:buFont typeface="+mj-lt"/>
                        <a:buAutoNum type="arabicPeriod"/>
                        <a:tabLst>
                          <a:tab pos="685800" algn="l"/>
                        </a:tabLst>
                      </a:pPr>
                      <a:r>
                        <a:rPr lang="ar-SA" sz="1500" dirty="0">
                          <a:effectLst/>
                        </a:rPr>
                        <a:t>شبه جملة: أ- ظرف  نحو: (إنَّ لدينا انكالاً)  ب-  جار ومجرور نحو: (إنَّ في ذلك لعبرةٍ)</a:t>
                      </a:r>
                      <a:endParaRPr lang="en-US" sz="1100" dirty="0">
                        <a:effectLst/>
                        <a:latin typeface="Times New Roman"/>
                        <a:ea typeface="SimSun"/>
                        <a:cs typeface="Arial"/>
                      </a:endParaRPr>
                    </a:p>
                  </a:txBody>
                  <a:tcPr marL="63305" marR="63305" marT="0" marB="0"/>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10215318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1255370464"/>
              </p:ext>
            </p:extLst>
          </p:nvPr>
        </p:nvGraphicFramePr>
        <p:xfrm>
          <a:off x="457200" y="3471191"/>
          <a:ext cx="8229600" cy="783981"/>
        </p:xfrm>
        <a:graphic>
          <a:graphicData uri="http://schemas.openxmlformats.org/drawingml/2006/table">
            <a:tbl>
              <a:tblPr rtl="1" firstRow="1" firstCol="1" lastRow="1" lastCol="1" bandRow="1" bandCol="1">
                <a:tableStyleId>{5C22544A-7EE6-4342-B048-85BDC9FD1C3A}</a:tableStyleId>
              </a:tblPr>
              <a:tblGrid>
                <a:gridCol w="3494063"/>
                <a:gridCol w="4735537"/>
              </a:tblGrid>
              <a:tr h="258846">
                <a:tc gridSpan="2">
                  <a:txBody>
                    <a:bodyPr/>
                    <a:lstStyle/>
                    <a:p>
                      <a:pPr marL="0" marR="0" algn="r" rtl="1">
                        <a:lnSpc>
                          <a:spcPct val="115000"/>
                        </a:lnSpc>
                        <a:spcBef>
                          <a:spcPts val="0"/>
                        </a:spcBef>
                        <a:spcAft>
                          <a:spcPts val="0"/>
                        </a:spcAft>
                      </a:pPr>
                      <a:r>
                        <a:rPr lang="ar-SA" sz="1500">
                          <a:effectLst/>
                        </a:rPr>
                        <a:t>س:  ما حكم تقدم خبر هذه الأحرف عليها؟ مع التمثيل.</a:t>
                      </a:r>
                      <a:endParaRPr lang="en-US" sz="1500">
                        <a:effectLst/>
                        <a:latin typeface="Times New Roman"/>
                        <a:ea typeface="SimSun"/>
                        <a:cs typeface="AL-Mohanad"/>
                      </a:endParaRPr>
                    </a:p>
                  </a:txBody>
                  <a:tcPr marL="63305" marR="63305" marT="0" marB="0"/>
                </a:tc>
                <a:tc hMerge="1">
                  <a:txBody>
                    <a:bodyPr/>
                    <a:lstStyle/>
                    <a:p>
                      <a:endParaRPr lang="en-US"/>
                    </a:p>
                  </a:txBody>
                  <a:tcPr/>
                </a:tc>
              </a:tr>
              <a:tr h="521091">
                <a:tc>
                  <a:txBody>
                    <a:bodyPr/>
                    <a:lstStyle/>
                    <a:p>
                      <a:pPr marL="359410" marR="0" algn="justLow" rtl="1">
                        <a:lnSpc>
                          <a:spcPct val="115000"/>
                        </a:lnSpc>
                        <a:spcBef>
                          <a:spcPts val="0"/>
                        </a:spcBef>
                        <a:spcAft>
                          <a:spcPts val="0"/>
                        </a:spcAft>
                      </a:pPr>
                      <a:r>
                        <a:rPr lang="ar-SA" sz="1300">
                          <a:effectLst/>
                        </a:rPr>
                        <a:t>لا يجوز تقدم خبر هذه الأحرف عليها مطلقًا لأنها عوامل ضعيفة فهي لم تعمل أصالة بل عملت حملاً على الفعل .</a:t>
                      </a:r>
                      <a:endParaRPr lang="en-US" sz="1500">
                        <a:effectLst/>
                        <a:latin typeface="Times New Roman"/>
                        <a:ea typeface="SimSun"/>
                        <a:cs typeface="AL-Mohanad"/>
                      </a:endParaRPr>
                    </a:p>
                  </a:txBody>
                  <a:tcPr marL="63305" marR="63305" marT="0" marB="0"/>
                </a:tc>
                <a:tc>
                  <a:txBody>
                    <a:bodyPr/>
                    <a:lstStyle/>
                    <a:p>
                      <a:pPr marL="0" marR="0" algn="ctr" rtl="1">
                        <a:lnSpc>
                          <a:spcPct val="115000"/>
                        </a:lnSpc>
                        <a:spcBef>
                          <a:spcPts val="0"/>
                        </a:spcBef>
                        <a:spcAft>
                          <a:spcPts val="0"/>
                        </a:spcAft>
                      </a:pPr>
                      <a:r>
                        <a:rPr lang="ar-SA" sz="1500" dirty="0">
                          <a:effectLst/>
                        </a:rPr>
                        <a:t>فلا تقول: (قائمٌ إنَّ زيداً) .</a:t>
                      </a:r>
                      <a:endParaRPr lang="en-US" sz="1500" dirty="0">
                        <a:effectLst/>
                        <a:latin typeface="Times New Roman"/>
                        <a:ea typeface="SimSun"/>
                        <a:cs typeface="AL-Mohanad"/>
                      </a:endParaRPr>
                    </a:p>
                  </a:txBody>
                  <a:tcPr marL="63305" marR="63305" marT="0" marB="0" anchor="ctr"/>
                </a:tc>
              </a:tr>
            </a:tbl>
          </a:graphicData>
        </a:graphic>
      </p:graphicFrame>
      <p:graphicFrame>
        <p:nvGraphicFramePr>
          <p:cNvPr id="3" name="جدول 2"/>
          <p:cNvGraphicFramePr>
            <a:graphicFrameLocks noGrp="1"/>
          </p:cNvGraphicFramePr>
          <p:nvPr>
            <p:extLst>
              <p:ext uri="{D42A27DB-BD31-4B8C-83A1-F6EECF244321}">
                <p14:modId xmlns:p14="http://schemas.microsoft.com/office/powerpoint/2010/main" val="1580749435"/>
              </p:ext>
            </p:extLst>
          </p:nvPr>
        </p:nvGraphicFramePr>
        <p:xfrm>
          <a:off x="457200" y="548680"/>
          <a:ext cx="8229600" cy="5988625"/>
        </p:xfrm>
        <a:graphic>
          <a:graphicData uri="http://schemas.openxmlformats.org/drawingml/2006/table">
            <a:tbl>
              <a:tblPr rtl="1" firstRow="1" firstCol="1" lastRow="1" lastCol="1" bandRow="1" bandCol="1">
                <a:tableStyleId>{5C22544A-7EE6-4342-B048-85BDC9FD1C3A}</a:tableStyleId>
              </a:tblPr>
              <a:tblGrid>
                <a:gridCol w="3494063"/>
                <a:gridCol w="4735537"/>
              </a:tblGrid>
              <a:tr h="4586545">
                <a:tc gridSpan="2">
                  <a:txBody>
                    <a:bodyPr/>
                    <a:lstStyle/>
                    <a:p>
                      <a:pPr marL="0" marR="0" algn="r" rtl="1">
                        <a:lnSpc>
                          <a:spcPct val="115000"/>
                        </a:lnSpc>
                        <a:spcBef>
                          <a:spcPts val="0"/>
                        </a:spcBef>
                        <a:spcAft>
                          <a:spcPts val="0"/>
                        </a:spcAft>
                      </a:pPr>
                      <a:r>
                        <a:rPr lang="ar-SA" sz="6000" dirty="0">
                          <a:effectLst/>
                        </a:rPr>
                        <a:t>س:  ما حكم تقدم خبر هذه الأحرف عليها؟ مع التمثيل.</a:t>
                      </a:r>
                      <a:endParaRPr lang="en-US" sz="6000" dirty="0">
                        <a:effectLst/>
                        <a:latin typeface="Times New Roman"/>
                        <a:ea typeface="SimSun"/>
                        <a:cs typeface="AL-Mohanad"/>
                      </a:endParaRPr>
                    </a:p>
                  </a:txBody>
                  <a:tcPr marL="63305" marR="63305" marT="0" marB="0"/>
                </a:tc>
                <a:tc hMerge="1">
                  <a:txBody>
                    <a:bodyPr/>
                    <a:lstStyle/>
                    <a:p>
                      <a:endParaRPr lang="en-US"/>
                    </a:p>
                  </a:txBody>
                  <a:tcPr/>
                </a:tc>
              </a:tr>
              <a:tr h="1318111">
                <a:tc>
                  <a:txBody>
                    <a:bodyPr/>
                    <a:lstStyle/>
                    <a:p>
                      <a:pPr marL="359410" marR="0" algn="justLow" rtl="1">
                        <a:lnSpc>
                          <a:spcPct val="115000"/>
                        </a:lnSpc>
                        <a:spcBef>
                          <a:spcPts val="0"/>
                        </a:spcBef>
                        <a:spcAft>
                          <a:spcPts val="0"/>
                        </a:spcAft>
                      </a:pPr>
                      <a:r>
                        <a:rPr lang="ar-SA" sz="2000" dirty="0">
                          <a:effectLst/>
                        </a:rPr>
                        <a:t>لا يجوز تقدم خبر هذه الأحرف عليها مطلقًا لأنها عوامل ضعيفة فهي لم تعمل أصالة بل عملت حملاً على الفعل .</a:t>
                      </a:r>
                      <a:endParaRPr lang="en-US" sz="2000" dirty="0">
                        <a:effectLst/>
                        <a:latin typeface="Times New Roman"/>
                        <a:ea typeface="SimSun"/>
                        <a:cs typeface="AL-Mohanad"/>
                      </a:endParaRPr>
                    </a:p>
                  </a:txBody>
                  <a:tcPr marL="63305" marR="63305" marT="0" marB="0"/>
                </a:tc>
                <a:tc>
                  <a:txBody>
                    <a:bodyPr/>
                    <a:lstStyle/>
                    <a:p>
                      <a:pPr marL="0" marR="0" algn="ctr" rtl="1">
                        <a:lnSpc>
                          <a:spcPct val="115000"/>
                        </a:lnSpc>
                        <a:spcBef>
                          <a:spcPts val="0"/>
                        </a:spcBef>
                        <a:spcAft>
                          <a:spcPts val="0"/>
                        </a:spcAft>
                      </a:pPr>
                      <a:r>
                        <a:rPr lang="ar-SA" sz="2800" dirty="0">
                          <a:effectLst/>
                        </a:rPr>
                        <a:t>فلا تقول: (قائمٌ إنَّ زيداً) .</a:t>
                      </a:r>
                      <a:endParaRPr lang="en-US" sz="2800" dirty="0">
                        <a:effectLst/>
                        <a:latin typeface="Times New Roman"/>
                        <a:ea typeface="SimSun"/>
                        <a:cs typeface="AL-Mohanad"/>
                      </a:endParaRPr>
                    </a:p>
                  </a:txBody>
                  <a:tcPr marL="63305" marR="63305" marT="0" marB="0" anchor="ctr"/>
                </a:tc>
              </a:tr>
            </a:tbl>
          </a:graphicData>
        </a:graphic>
      </p:graphicFrame>
    </p:spTree>
    <p:extLst>
      <p:ext uri="{BB962C8B-B14F-4D97-AF65-F5344CB8AC3E}">
        <p14:creationId xmlns:p14="http://schemas.microsoft.com/office/powerpoint/2010/main" val="9028319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2152172434"/>
              </p:ext>
            </p:extLst>
          </p:nvPr>
        </p:nvGraphicFramePr>
        <p:xfrm>
          <a:off x="457200" y="332654"/>
          <a:ext cx="8229600" cy="6074740"/>
        </p:xfrm>
        <a:graphic>
          <a:graphicData uri="http://schemas.openxmlformats.org/drawingml/2006/table">
            <a:tbl>
              <a:tblPr rtl="1" firstRow="1" firstCol="1" lastRow="1" lastCol="1" bandRow="1" bandCol="1">
                <a:tableStyleId>{5C22544A-7EE6-4342-B048-85BDC9FD1C3A}</a:tableStyleId>
              </a:tblPr>
              <a:tblGrid>
                <a:gridCol w="3209192"/>
                <a:gridCol w="5020408"/>
              </a:tblGrid>
              <a:tr h="329342">
                <a:tc gridSpan="2">
                  <a:txBody>
                    <a:bodyPr/>
                    <a:lstStyle/>
                    <a:p>
                      <a:pPr marL="0" marR="0" algn="r" rtl="1">
                        <a:lnSpc>
                          <a:spcPct val="115000"/>
                        </a:lnSpc>
                        <a:spcBef>
                          <a:spcPts val="0"/>
                        </a:spcBef>
                        <a:spcAft>
                          <a:spcPts val="0"/>
                        </a:spcAft>
                      </a:pPr>
                      <a:r>
                        <a:rPr lang="ar-SA" sz="1500">
                          <a:effectLst/>
                        </a:rPr>
                        <a:t>س:  ما حكم توسيط الخبر بين تلك الأحرف وبين أسمائها ؟ </a:t>
                      </a:r>
                      <a:endParaRPr lang="en-US" sz="1500">
                        <a:effectLst/>
                        <a:latin typeface="Times New Roman"/>
                        <a:ea typeface="SimSun"/>
                        <a:cs typeface="AL-Mohanad"/>
                      </a:endParaRPr>
                    </a:p>
                  </a:txBody>
                  <a:tcPr marL="63305" marR="63305" marT="0" marB="0"/>
                </a:tc>
                <a:tc hMerge="1">
                  <a:txBody>
                    <a:bodyPr/>
                    <a:lstStyle/>
                    <a:p>
                      <a:endParaRPr lang="en-US"/>
                    </a:p>
                  </a:txBody>
                  <a:tcPr/>
                </a:tc>
              </a:tr>
              <a:tr h="486255">
                <a:tc gridSpan="2">
                  <a:txBody>
                    <a:bodyPr/>
                    <a:lstStyle/>
                    <a:p>
                      <a:pPr marL="0" marR="0" algn="ctr" rtl="1">
                        <a:lnSpc>
                          <a:spcPct val="115000"/>
                        </a:lnSpc>
                        <a:spcBef>
                          <a:spcPts val="0"/>
                        </a:spcBef>
                        <a:spcAft>
                          <a:spcPts val="0"/>
                        </a:spcAft>
                      </a:pPr>
                      <a:r>
                        <a:rPr lang="ar-SA" sz="1300">
                          <a:effectLst/>
                        </a:rPr>
                        <a:t>لا يتوسط الخبر إلاّ إن كان الحرف غير(عسى) و (لا) لأنه يشترط في عملهما أن لا يفصل بينهما وبين اسميهما فاصل.</a:t>
                      </a:r>
                      <a:endParaRPr lang="en-US" sz="1500">
                        <a:effectLst/>
                        <a:latin typeface="Times New Roman"/>
                        <a:ea typeface="SimSun"/>
                        <a:cs typeface="AL-Mohanad"/>
                      </a:endParaRPr>
                    </a:p>
                  </a:txBody>
                  <a:tcPr marL="63305" marR="63305" marT="0" marB="0"/>
                </a:tc>
                <a:tc hMerge="1">
                  <a:txBody>
                    <a:bodyPr/>
                    <a:lstStyle/>
                    <a:p>
                      <a:endParaRPr lang="en-US"/>
                    </a:p>
                  </a:txBody>
                  <a:tcPr/>
                </a:tc>
              </a:tr>
              <a:tr h="329342">
                <a:tc gridSpan="2">
                  <a:txBody>
                    <a:bodyPr/>
                    <a:lstStyle/>
                    <a:p>
                      <a:pPr marL="0" marR="0" algn="r" rtl="1">
                        <a:lnSpc>
                          <a:spcPct val="115000"/>
                        </a:lnSpc>
                        <a:spcBef>
                          <a:spcPts val="0"/>
                        </a:spcBef>
                        <a:spcAft>
                          <a:spcPts val="0"/>
                        </a:spcAft>
                      </a:pPr>
                      <a:r>
                        <a:rPr lang="ar-SA" sz="1500">
                          <a:effectLst/>
                        </a:rPr>
                        <a:t>س:  ما حكم تقديم أخبارها على أسمائها؟ مع التمثيل.</a:t>
                      </a:r>
                      <a:endParaRPr lang="en-US" sz="1500">
                        <a:effectLst/>
                        <a:latin typeface="Times New Roman"/>
                        <a:ea typeface="SimSun"/>
                        <a:cs typeface="AL-Mohanad"/>
                      </a:endParaRPr>
                    </a:p>
                  </a:txBody>
                  <a:tcPr marL="63305" marR="63305" marT="0" marB="0"/>
                </a:tc>
                <a:tc hMerge="1">
                  <a:txBody>
                    <a:bodyPr/>
                    <a:lstStyle/>
                    <a:p>
                      <a:endParaRPr lang="en-US"/>
                    </a:p>
                  </a:txBody>
                  <a:tcPr/>
                </a:tc>
              </a:tr>
              <a:tr h="1715822">
                <a:tc>
                  <a:txBody>
                    <a:bodyPr/>
                    <a:lstStyle/>
                    <a:p>
                      <a:pPr marL="16510" marR="0" indent="342900" algn="r" rtl="1">
                        <a:lnSpc>
                          <a:spcPct val="115000"/>
                        </a:lnSpc>
                        <a:spcBef>
                          <a:spcPts val="0"/>
                        </a:spcBef>
                        <a:spcAft>
                          <a:spcPts val="0"/>
                        </a:spcAft>
                      </a:pPr>
                      <a:r>
                        <a:rPr lang="ar-SA" sz="1300">
                          <a:effectLst/>
                        </a:rPr>
                        <a:t>يجوز تقديم خبرها على اسمها بشرطين : </a:t>
                      </a:r>
                      <a:endParaRPr lang="en-US" sz="1100">
                        <a:effectLst/>
                      </a:endParaRPr>
                    </a:p>
                    <a:p>
                      <a:pPr marL="16510" marR="0" indent="685800" algn="r" rtl="1">
                        <a:lnSpc>
                          <a:spcPct val="115000"/>
                        </a:lnSpc>
                        <a:spcBef>
                          <a:spcPts val="0"/>
                        </a:spcBef>
                        <a:spcAft>
                          <a:spcPts val="0"/>
                        </a:spcAft>
                      </a:pPr>
                      <a:r>
                        <a:rPr lang="ar-SA" sz="1300">
                          <a:effectLst/>
                        </a:rPr>
                        <a:t>1-  أن يكون الحرف أحد الأحرف الستة المتفق عليها . </a:t>
                      </a:r>
                      <a:endParaRPr lang="en-US" sz="1100">
                        <a:effectLst/>
                      </a:endParaRPr>
                    </a:p>
                    <a:p>
                      <a:pPr marL="16510" marR="0" indent="685800" algn="r" rtl="1">
                        <a:lnSpc>
                          <a:spcPct val="115000"/>
                        </a:lnSpc>
                        <a:spcBef>
                          <a:spcPts val="0"/>
                        </a:spcBef>
                        <a:spcAft>
                          <a:spcPts val="0"/>
                        </a:spcAft>
                      </a:pPr>
                      <a:r>
                        <a:rPr lang="ar-SA" sz="1300">
                          <a:effectLst/>
                        </a:rPr>
                        <a:t>2-  أن يكون الخبر ظرفاً أو جاراً ومجروراً (شبه جملة) .  </a:t>
                      </a:r>
                      <a:endParaRPr lang="en-US" sz="1100">
                        <a:effectLst/>
                      </a:endParaRPr>
                    </a:p>
                    <a:p>
                      <a:pPr marL="0" marR="0" algn="r" rtl="1">
                        <a:lnSpc>
                          <a:spcPct val="115000"/>
                        </a:lnSpc>
                        <a:spcBef>
                          <a:spcPts val="0"/>
                        </a:spcBef>
                        <a:spcAft>
                          <a:spcPts val="0"/>
                        </a:spcAft>
                      </a:pPr>
                      <a:r>
                        <a:rPr lang="ar-SA" sz="1300">
                          <a:effectLst/>
                        </a:rPr>
                        <a:t>س:  علل جواز تقديم الخبر في الآيتين المبينة.</a:t>
                      </a:r>
                      <a:endParaRPr lang="en-US" sz="1100">
                        <a:effectLst/>
                        <a:latin typeface="Times New Roman"/>
                        <a:ea typeface="SimSun"/>
                        <a:cs typeface="Arial"/>
                      </a:endParaRPr>
                    </a:p>
                  </a:txBody>
                  <a:tcPr marL="63305" marR="63305" marT="0" marB="0"/>
                </a:tc>
                <a:tc>
                  <a:txBody>
                    <a:bodyPr/>
                    <a:lstStyle/>
                    <a:p>
                      <a:pPr marL="0" marR="0" algn="ctr" rtl="1">
                        <a:lnSpc>
                          <a:spcPct val="115000"/>
                        </a:lnSpc>
                        <a:spcBef>
                          <a:spcPts val="0"/>
                        </a:spcBef>
                        <a:spcAft>
                          <a:spcPts val="0"/>
                        </a:spcAft>
                      </a:pPr>
                      <a:r>
                        <a:rPr lang="ar-SA" sz="1500">
                          <a:effectLst/>
                        </a:rPr>
                        <a:t>( إنًّ </a:t>
                      </a:r>
                      <a:r>
                        <a:rPr lang="ar-SA" sz="1500" u="sng">
                          <a:effectLst/>
                        </a:rPr>
                        <a:t>لدينا</a:t>
                      </a:r>
                      <a:r>
                        <a:rPr lang="ar-SA" sz="1500">
                          <a:effectLst/>
                        </a:rPr>
                        <a:t> أنكالاً وجحيماً ) </a:t>
                      </a:r>
                      <a:endParaRPr lang="en-US" sz="1500">
                        <a:effectLst/>
                      </a:endParaRPr>
                    </a:p>
                    <a:p>
                      <a:pPr marL="0" marR="0" algn="ctr" rtl="1">
                        <a:lnSpc>
                          <a:spcPct val="115000"/>
                        </a:lnSpc>
                        <a:spcBef>
                          <a:spcPts val="0"/>
                        </a:spcBef>
                        <a:spcAft>
                          <a:spcPts val="0"/>
                        </a:spcAft>
                      </a:pPr>
                      <a:r>
                        <a:rPr lang="ar-SA" sz="1500">
                          <a:effectLst/>
                        </a:rPr>
                        <a:t>( إنَّ </a:t>
                      </a:r>
                      <a:r>
                        <a:rPr lang="ar-SA" sz="1500" u="sng">
                          <a:effectLst/>
                        </a:rPr>
                        <a:t>في ذلك</a:t>
                      </a:r>
                      <a:r>
                        <a:rPr lang="ar-SA" sz="1500">
                          <a:effectLst/>
                        </a:rPr>
                        <a:t> لعبرةً )</a:t>
                      </a:r>
                      <a:endParaRPr lang="en-US" sz="1500">
                        <a:effectLst/>
                        <a:latin typeface="Times New Roman"/>
                        <a:ea typeface="SimSun"/>
                        <a:cs typeface="AL-Mohanad"/>
                      </a:endParaRPr>
                    </a:p>
                  </a:txBody>
                  <a:tcPr marL="63305" marR="63305" marT="0" marB="0" anchor="ctr"/>
                </a:tc>
              </a:tr>
              <a:tr h="382591">
                <a:tc gridSpan="2">
                  <a:txBody>
                    <a:bodyPr/>
                    <a:lstStyle/>
                    <a:p>
                      <a:pPr marL="0" marR="0" algn="r" rtl="1">
                        <a:lnSpc>
                          <a:spcPct val="115000"/>
                        </a:lnSpc>
                        <a:spcBef>
                          <a:spcPts val="0"/>
                        </a:spcBef>
                        <a:spcAft>
                          <a:spcPts val="0"/>
                        </a:spcAft>
                      </a:pPr>
                      <a:r>
                        <a:rPr lang="ar-SA" sz="1500">
                          <a:effectLst/>
                        </a:rPr>
                        <a:t>س:  ما حكم فتح همزة (إنَّ) وكسرها؟  مع التمثيل.</a:t>
                      </a:r>
                      <a:endParaRPr lang="en-US" sz="1500">
                        <a:effectLst/>
                        <a:latin typeface="Times New Roman"/>
                        <a:ea typeface="SimSun"/>
                        <a:cs typeface="AL-Mohanad"/>
                      </a:endParaRPr>
                    </a:p>
                  </a:txBody>
                  <a:tcPr marL="63305" marR="63305" marT="0" marB="0"/>
                </a:tc>
                <a:tc hMerge="1">
                  <a:txBody>
                    <a:bodyPr/>
                    <a:lstStyle/>
                    <a:p>
                      <a:endParaRPr lang="en-US"/>
                    </a:p>
                  </a:txBody>
                  <a:tcPr/>
                </a:tc>
              </a:tr>
              <a:tr h="1425933">
                <a:tc>
                  <a:txBody>
                    <a:bodyPr/>
                    <a:lstStyle/>
                    <a:p>
                      <a:pPr marL="0" marR="457200" indent="245110" algn="r" rtl="1">
                        <a:lnSpc>
                          <a:spcPct val="115000"/>
                        </a:lnSpc>
                        <a:spcBef>
                          <a:spcPts val="0"/>
                        </a:spcBef>
                        <a:spcAft>
                          <a:spcPts val="0"/>
                        </a:spcAft>
                      </a:pPr>
                      <a:r>
                        <a:rPr lang="ar-SA" sz="1300">
                          <a:effectLst/>
                        </a:rPr>
                        <a:t>القاعدة العامة في ذلك تنص على :</a:t>
                      </a:r>
                      <a:endParaRPr lang="en-US" sz="1100">
                        <a:effectLst/>
                      </a:endParaRPr>
                    </a:p>
                    <a:p>
                      <a:pPr marL="702310" marR="457200" indent="-228600" algn="r" rtl="1">
                        <a:lnSpc>
                          <a:spcPct val="115000"/>
                        </a:lnSpc>
                        <a:spcBef>
                          <a:spcPts val="0"/>
                        </a:spcBef>
                        <a:spcAft>
                          <a:spcPts val="0"/>
                        </a:spcAft>
                      </a:pPr>
                      <a:r>
                        <a:rPr lang="ar-SA" sz="1300">
                          <a:effectLst/>
                        </a:rPr>
                        <a:t>- إذا أمكن تأويل ( أنَّ ) وما بعدها بمصدر وجب الفتح</a:t>
                      </a:r>
                      <a:endParaRPr lang="en-US" sz="1100">
                        <a:effectLst/>
                      </a:endParaRPr>
                    </a:p>
                    <a:p>
                      <a:pPr marL="702310" marR="0" indent="-228600" algn="r" rtl="1">
                        <a:lnSpc>
                          <a:spcPct val="115000"/>
                        </a:lnSpc>
                        <a:spcBef>
                          <a:spcPts val="0"/>
                        </a:spcBef>
                        <a:spcAft>
                          <a:spcPts val="0"/>
                        </a:spcAft>
                        <a:tabLst>
                          <a:tab pos="3607435" algn="l"/>
                        </a:tabLst>
                      </a:pPr>
                      <a:r>
                        <a:rPr lang="ar-SA" sz="1300">
                          <a:effectLst/>
                        </a:rPr>
                        <a:t>- أما إذا لم يمكن تأويلها وما بعدها بمصدر وجب الكسر</a:t>
                      </a:r>
                      <a:endParaRPr lang="en-US" sz="1100">
                        <a:effectLst/>
                        <a:latin typeface="Times New Roman"/>
                        <a:ea typeface="SimSun"/>
                        <a:cs typeface="Arial"/>
                      </a:endParaRPr>
                    </a:p>
                  </a:txBody>
                  <a:tcPr marL="63305" marR="63305" marT="0" marB="0"/>
                </a:tc>
                <a:tc>
                  <a:txBody>
                    <a:bodyPr/>
                    <a:lstStyle/>
                    <a:p>
                      <a:pPr marL="0" marR="0" algn="ctr" rtl="1">
                        <a:lnSpc>
                          <a:spcPct val="115000"/>
                        </a:lnSpc>
                        <a:spcBef>
                          <a:spcPts val="0"/>
                        </a:spcBef>
                        <a:spcAft>
                          <a:spcPts val="0"/>
                        </a:spcAft>
                      </a:pPr>
                      <a:r>
                        <a:rPr lang="ar-SA" sz="1500">
                          <a:effectLst/>
                        </a:rPr>
                        <a:t>علمتُ أَنَّك ناجح - نجاحك</a:t>
                      </a:r>
                      <a:endParaRPr lang="en-US" sz="1500">
                        <a:effectLst/>
                      </a:endParaRPr>
                    </a:p>
                    <a:p>
                      <a:pPr marL="0" marR="0" algn="ctr" rtl="1">
                        <a:lnSpc>
                          <a:spcPct val="115000"/>
                        </a:lnSpc>
                        <a:spcBef>
                          <a:spcPts val="0"/>
                        </a:spcBef>
                        <a:spcAft>
                          <a:spcPts val="0"/>
                        </a:spcAft>
                      </a:pPr>
                      <a:r>
                        <a:rPr lang="ar-SA" sz="1500">
                          <a:effectLst/>
                        </a:rPr>
                        <a:t>( إِنا أعطيناكَ الكوثر )</a:t>
                      </a:r>
                      <a:endParaRPr lang="en-US" sz="1500">
                        <a:effectLst/>
                        <a:latin typeface="Times New Roman"/>
                        <a:ea typeface="SimSun"/>
                        <a:cs typeface="AL-Mohanad"/>
                      </a:endParaRPr>
                    </a:p>
                  </a:txBody>
                  <a:tcPr marL="63305" marR="63305" marT="0" marB="0" anchor="b"/>
                </a:tc>
              </a:tr>
              <a:tr h="326656">
                <a:tc gridSpan="2">
                  <a:txBody>
                    <a:bodyPr/>
                    <a:lstStyle/>
                    <a:p>
                      <a:pPr marL="0" marR="0" algn="r" rtl="1">
                        <a:lnSpc>
                          <a:spcPct val="110000"/>
                        </a:lnSpc>
                        <a:spcBef>
                          <a:spcPts val="0"/>
                        </a:spcBef>
                        <a:spcAft>
                          <a:spcPts val="0"/>
                        </a:spcAft>
                      </a:pPr>
                      <a:r>
                        <a:rPr lang="ar-SA" sz="1500">
                          <a:effectLst/>
                        </a:rPr>
                        <a:t>س:  ما المواضع التي يجب فيها كسر همزة (إِنَّ) ؟ مع التمثيل.</a:t>
                      </a:r>
                      <a:endParaRPr lang="en-US" sz="1500">
                        <a:effectLst/>
                        <a:latin typeface="Times New Roman"/>
                        <a:ea typeface="SimSun"/>
                        <a:cs typeface="AL-Mohanad"/>
                      </a:endParaRPr>
                    </a:p>
                  </a:txBody>
                  <a:tcPr marL="63305" marR="63305" marT="0" marB="0"/>
                </a:tc>
                <a:tc hMerge="1">
                  <a:txBody>
                    <a:bodyPr/>
                    <a:lstStyle/>
                    <a:p>
                      <a:endParaRPr lang="en-US"/>
                    </a:p>
                  </a:txBody>
                  <a:tcPr/>
                </a:tc>
              </a:tr>
              <a:tr h="313232">
                <a:tc>
                  <a:txBody>
                    <a:bodyPr/>
                    <a:lstStyle/>
                    <a:p>
                      <a:pPr marL="342900" marR="21590" lvl="0" indent="-342900" algn="r" rtl="1">
                        <a:lnSpc>
                          <a:spcPct val="115000"/>
                        </a:lnSpc>
                        <a:spcBef>
                          <a:spcPts val="0"/>
                        </a:spcBef>
                        <a:spcAft>
                          <a:spcPts val="0"/>
                        </a:spcAft>
                        <a:buFont typeface="+mj-lt"/>
                        <a:buAutoNum type="arabicPeriod"/>
                        <a:tabLst>
                          <a:tab pos="359410" algn="l"/>
                          <a:tab pos="3670935" algn="l"/>
                        </a:tabLst>
                      </a:pPr>
                      <a:r>
                        <a:rPr lang="ar-SA" sz="1300">
                          <a:effectLst/>
                        </a:rPr>
                        <a:t>إذا وقعت ( إنَّ ) في ابتداء الكلام .</a:t>
                      </a:r>
                      <a:endParaRPr lang="en-US" sz="1100">
                        <a:effectLst/>
                        <a:latin typeface="Times New Roman"/>
                        <a:ea typeface="SimSun"/>
                        <a:cs typeface="Arial"/>
                      </a:endParaRPr>
                    </a:p>
                  </a:txBody>
                  <a:tcPr marL="63305" marR="63305" marT="0" marB="0"/>
                </a:tc>
                <a:tc>
                  <a:txBody>
                    <a:bodyPr/>
                    <a:lstStyle/>
                    <a:p>
                      <a:pPr marL="0" marR="0" algn="ctr" rtl="1">
                        <a:lnSpc>
                          <a:spcPct val="110000"/>
                        </a:lnSpc>
                        <a:spcBef>
                          <a:spcPts val="0"/>
                        </a:spcBef>
                        <a:spcAft>
                          <a:spcPts val="0"/>
                        </a:spcAft>
                      </a:pPr>
                      <a:r>
                        <a:rPr lang="ar-SA" sz="1300">
                          <a:effectLst/>
                        </a:rPr>
                        <a:t>( إنَّا أنزلناه في ليلة القدر )</a:t>
                      </a:r>
                      <a:endParaRPr lang="en-US" sz="1500">
                        <a:effectLst/>
                        <a:latin typeface="Times New Roman"/>
                        <a:ea typeface="SimSun"/>
                        <a:cs typeface="AL-Mohanad"/>
                      </a:endParaRPr>
                    </a:p>
                  </a:txBody>
                  <a:tcPr marL="63305" marR="63305" marT="0" marB="0"/>
                </a:tc>
              </a:tr>
              <a:tr h="308758">
                <a:tc>
                  <a:txBody>
                    <a:bodyPr/>
                    <a:lstStyle/>
                    <a:p>
                      <a:pPr marL="342900" marR="21590" lvl="0" indent="-342900" algn="r" rtl="1">
                        <a:lnSpc>
                          <a:spcPct val="115000"/>
                        </a:lnSpc>
                        <a:spcBef>
                          <a:spcPts val="0"/>
                        </a:spcBef>
                        <a:spcAft>
                          <a:spcPts val="0"/>
                        </a:spcAft>
                        <a:buFont typeface="+mj-lt"/>
                        <a:buAutoNum type="arabicPeriod"/>
                        <a:tabLst>
                          <a:tab pos="359410" algn="l"/>
                          <a:tab pos="3670935" algn="l"/>
                        </a:tabLst>
                      </a:pPr>
                      <a:r>
                        <a:rPr lang="ar-SA" sz="1300">
                          <a:effectLst/>
                        </a:rPr>
                        <a:t>إذا وقعت ( إنَّ ) بعد القول .</a:t>
                      </a:r>
                      <a:endParaRPr lang="en-US" sz="1100">
                        <a:effectLst/>
                        <a:latin typeface="Times New Roman"/>
                        <a:ea typeface="SimSun"/>
                        <a:cs typeface="Arial"/>
                      </a:endParaRPr>
                    </a:p>
                  </a:txBody>
                  <a:tcPr marL="63305" marR="63305" marT="0" marB="0"/>
                </a:tc>
                <a:tc>
                  <a:txBody>
                    <a:bodyPr/>
                    <a:lstStyle/>
                    <a:p>
                      <a:pPr marL="0" marR="0" algn="ctr" rtl="1">
                        <a:lnSpc>
                          <a:spcPct val="110000"/>
                        </a:lnSpc>
                        <a:spcBef>
                          <a:spcPts val="0"/>
                        </a:spcBef>
                        <a:spcAft>
                          <a:spcPts val="0"/>
                        </a:spcAft>
                      </a:pPr>
                      <a:r>
                        <a:rPr lang="ar-SA" sz="1300">
                          <a:effectLst/>
                        </a:rPr>
                        <a:t>( قال إِنَّي عبدالله )</a:t>
                      </a:r>
                      <a:endParaRPr lang="en-US" sz="1500">
                        <a:effectLst/>
                        <a:latin typeface="Times New Roman"/>
                        <a:ea typeface="SimSun"/>
                        <a:cs typeface="AL-Mohanad"/>
                      </a:endParaRPr>
                    </a:p>
                  </a:txBody>
                  <a:tcPr marL="63305" marR="63305" marT="0" marB="0"/>
                </a:tc>
              </a:tr>
              <a:tr h="456809">
                <a:tc>
                  <a:txBody>
                    <a:bodyPr/>
                    <a:lstStyle/>
                    <a:p>
                      <a:pPr marL="342900" marR="21590" lvl="0" indent="-342900" algn="r" rtl="1">
                        <a:lnSpc>
                          <a:spcPct val="115000"/>
                        </a:lnSpc>
                        <a:spcBef>
                          <a:spcPts val="0"/>
                        </a:spcBef>
                        <a:spcAft>
                          <a:spcPts val="0"/>
                        </a:spcAft>
                        <a:buFont typeface="+mj-lt"/>
                        <a:buAutoNum type="arabicPeriod"/>
                        <a:tabLst>
                          <a:tab pos="359410" algn="l"/>
                          <a:tab pos="3670935" algn="l"/>
                        </a:tabLst>
                      </a:pPr>
                      <a:r>
                        <a:rPr lang="ar-SA" sz="1300">
                          <a:effectLst/>
                        </a:rPr>
                        <a:t>إذا وقعت ( إنَّ ) بعد (حيث)</a:t>
                      </a:r>
                      <a:r>
                        <a:rPr lang="ar-SA" sz="800">
                          <a:effectLst/>
                        </a:rPr>
                        <a:t> </a:t>
                      </a:r>
                      <a:r>
                        <a:rPr lang="en-US" sz="800">
                          <a:effectLst/>
                        </a:rPr>
                        <a:t>} </a:t>
                      </a:r>
                      <a:r>
                        <a:rPr lang="ar-SA" sz="800">
                          <a:effectLst/>
                        </a:rPr>
                        <a:t>ظرف مكان وهو ملازم بالإضافة إلى الجملة </a:t>
                      </a:r>
                      <a:r>
                        <a:rPr lang="en-US" sz="800">
                          <a:effectLst/>
                        </a:rPr>
                        <a:t>{</a:t>
                      </a:r>
                      <a:r>
                        <a:rPr lang="ar-SA" sz="800">
                          <a:effectLst/>
                        </a:rPr>
                        <a:t>.</a:t>
                      </a:r>
                      <a:endParaRPr lang="en-US" sz="1100">
                        <a:effectLst/>
                        <a:latin typeface="Times New Roman"/>
                        <a:ea typeface="SimSun"/>
                        <a:cs typeface="Arial"/>
                      </a:endParaRPr>
                    </a:p>
                  </a:txBody>
                  <a:tcPr marL="63305" marR="63305" marT="0" marB="0"/>
                </a:tc>
                <a:tc>
                  <a:txBody>
                    <a:bodyPr/>
                    <a:lstStyle/>
                    <a:p>
                      <a:pPr marL="0" marR="0" algn="ctr" rtl="1">
                        <a:lnSpc>
                          <a:spcPct val="110000"/>
                        </a:lnSpc>
                        <a:spcBef>
                          <a:spcPts val="0"/>
                        </a:spcBef>
                        <a:spcAft>
                          <a:spcPts val="0"/>
                        </a:spcAft>
                      </a:pPr>
                      <a:r>
                        <a:rPr lang="ar-SA" sz="1300" dirty="0">
                          <a:effectLst/>
                        </a:rPr>
                        <a:t>جلستُ حيث إنَّ زيدًا جالسٌ</a:t>
                      </a:r>
                      <a:endParaRPr lang="en-US" sz="1500" dirty="0">
                        <a:effectLst/>
                        <a:latin typeface="Times New Roman"/>
                        <a:ea typeface="SimSun"/>
                        <a:cs typeface="AL-Mohanad"/>
                      </a:endParaRPr>
                    </a:p>
                  </a:txBody>
                  <a:tcPr marL="63305" marR="63305" marT="0" marB="0"/>
                </a:tc>
              </a:tr>
            </a:tbl>
          </a:graphicData>
        </a:graphic>
      </p:graphicFrame>
    </p:spTree>
    <p:extLst>
      <p:ext uri="{BB962C8B-B14F-4D97-AF65-F5344CB8AC3E}">
        <p14:creationId xmlns:p14="http://schemas.microsoft.com/office/powerpoint/2010/main" val="8352497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2860763553"/>
              </p:ext>
            </p:extLst>
          </p:nvPr>
        </p:nvGraphicFramePr>
        <p:xfrm>
          <a:off x="457200" y="2660013"/>
          <a:ext cx="8229600" cy="3009372"/>
        </p:xfrm>
        <a:graphic>
          <a:graphicData uri="http://schemas.openxmlformats.org/drawingml/2006/table">
            <a:tbl>
              <a:tblPr rtl="1" firstRow="1" firstCol="1" lastRow="1" lastCol="1" bandRow="1" bandCol="1">
                <a:tableStyleId>{5C22544A-7EE6-4342-B048-85BDC9FD1C3A}</a:tableStyleId>
              </a:tblPr>
              <a:tblGrid>
                <a:gridCol w="3209192"/>
                <a:gridCol w="5020408"/>
              </a:tblGrid>
              <a:tr h="372090">
                <a:tc>
                  <a:txBody>
                    <a:bodyPr/>
                    <a:lstStyle/>
                    <a:p>
                      <a:pPr marL="342900" marR="21590" lvl="0" indent="-342900" algn="r" rtl="1">
                        <a:lnSpc>
                          <a:spcPct val="115000"/>
                        </a:lnSpc>
                        <a:spcBef>
                          <a:spcPts val="0"/>
                        </a:spcBef>
                        <a:spcAft>
                          <a:spcPts val="0"/>
                        </a:spcAft>
                        <a:buFont typeface="+mj-lt"/>
                        <a:buAutoNum type="arabicPeriod"/>
                        <a:tabLst>
                          <a:tab pos="359410" algn="l"/>
                          <a:tab pos="3670935" algn="l"/>
                        </a:tabLst>
                      </a:pPr>
                      <a:r>
                        <a:rPr lang="ar-SA" sz="1300">
                          <a:effectLst/>
                        </a:rPr>
                        <a:t>إذا وقعت ( إنَّ ) بعد (إذ ) </a:t>
                      </a:r>
                      <a:r>
                        <a:rPr lang="ar-SA" sz="800">
                          <a:effectLst/>
                        </a:rPr>
                        <a:t>ظرف لما مضى من الزمان ن وهو ملازم بالإضافة إلى الجملة.</a:t>
                      </a:r>
                      <a:endParaRPr lang="en-US" sz="1100">
                        <a:effectLst/>
                        <a:latin typeface="Times New Roman"/>
                        <a:ea typeface="SimSun"/>
                        <a:cs typeface="Arial"/>
                      </a:endParaRPr>
                    </a:p>
                  </a:txBody>
                  <a:tcPr marL="63305" marR="63305" marT="0" marB="0"/>
                </a:tc>
                <a:tc>
                  <a:txBody>
                    <a:bodyPr/>
                    <a:lstStyle/>
                    <a:p>
                      <a:pPr marL="0" marR="0" algn="ctr" rtl="1">
                        <a:lnSpc>
                          <a:spcPct val="110000"/>
                        </a:lnSpc>
                        <a:spcBef>
                          <a:spcPts val="0"/>
                        </a:spcBef>
                        <a:spcAft>
                          <a:spcPts val="0"/>
                        </a:spcAft>
                      </a:pPr>
                      <a:r>
                        <a:rPr lang="ar-SA" sz="1300">
                          <a:effectLst/>
                        </a:rPr>
                        <a:t>جئت إذْ إنَّ زيداً مريض</a:t>
                      </a:r>
                      <a:endParaRPr lang="en-US" sz="1500">
                        <a:effectLst/>
                        <a:latin typeface="Times New Roman"/>
                        <a:ea typeface="SimSun"/>
                        <a:cs typeface="AL-Mohanad"/>
                      </a:endParaRPr>
                    </a:p>
                  </a:txBody>
                  <a:tcPr marL="63305" marR="63305" marT="0" marB="0"/>
                </a:tc>
              </a:tr>
              <a:tr h="308317">
                <a:tc>
                  <a:txBody>
                    <a:bodyPr/>
                    <a:lstStyle/>
                    <a:p>
                      <a:pPr marL="342900" marR="21590" lvl="0" indent="-342900" algn="r" rtl="1">
                        <a:lnSpc>
                          <a:spcPct val="115000"/>
                        </a:lnSpc>
                        <a:spcBef>
                          <a:spcPts val="0"/>
                        </a:spcBef>
                        <a:spcAft>
                          <a:spcPts val="0"/>
                        </a:spcAft>
                        <a:buFont typeface="+mj-lt"/>
                        <a:buAutoNum type="arabicPeriod"/>
                        <a:tabLst>
                          <a:tab pos="359410" algn="l"/>
                          <a:tab pos="3670935" algn="l"/>
                        </a:tabLst>
                      </a:pPr>
                      <a:r>
                        <a:rPr lang="ar-SA" sz="1300">
                          <a:effectLst/>
                        </a:rPr>
                        <a:t>إذا وقعت ( إنَّ ) في أول جملة الصلة  أي بعد الاسم الموصول.</a:t>
                      </a:r>
                      <a:endParaRPr lang="en-US" sz="1100">
                        <a:effectLst/>
                        <a:latin typeface="Times New Roman"/>
                        <a:ea typeface="SimSun"/>
                        <a:cs typeface="Arial"/>
                      </a:endParaRPr>
                    </a:p>
                  </a:txBody>
                  <a:tcPr marL="63305" marR="63305" marT="0" marB="0"/>
                </a:tc>
                <a:tc>
                  <a:txBody>
                    <a:bodyPr/>
                    <a:lstStyle/>
                    <a:p>
                      <a:pPr marL="0" marR="0" algn="ctr" rtl="1">
                        <a:lnSpc>
                          <a:spcPct val="110000"/>
                        </a:lnSpc>
                        <a:spcBef>
                          <a:spcPts val="0"/>
                        </a:spcBef>
                        <a:spcAft>
                          <a:spcPts val="0"/>
                        </a:spcAft>
                      </a:pPr>
                      <a:r>
                        <a:rPr lang="ar-SA" sz="1300">
                          <a:effectLst/>
                        </a:rPr>
                        <a:t>جاءَ الذي إنَّه مجتهدٌ</a:t>
                      </a:r>
                      <a:endParaRPr lang="en-US" sz="1500">
                        <a:effectLst/>
                        <a:latin typeface="Times New Roman"/>
                        <a:ea typeface="SimSun"/>
                        <a:cs typeface="AL-Mohanad"/>
                      </a:endParaRPr>
                    </a:p>
                  </a:txBody>
                  <a:tcPr marL="63305" marR="63305" marT="0" marB="0"/>
                </a:tc>
              </a:tr>
              <a:tr h="226490">
                <a:tc>
                  <a:txBody>
                    <a:bodyPr/>
                    <a:lstStyle/>
                    <a:p>
                      <a:pPr marL="342900" marR="21590" lvl="0" indent="-342900" algn="r" rtl="1">
                        <a:lnSpc>
                          <a:spcPct val="115000"/>
                        </a:lnSpc>
                        <a:spcBef>
                          <a:spcPts val="0"/>
                        </a:spcBef>
                        <a:spcAft>
                          <a:spcPts val="0"/>
                        </a:spcAft>
                        <a:buFont typeface="+mj-lt"/>
                        <a:buAutoNum type="arabicPeriod"/>
                        <a:tabLst>
                          <a:tab pos="359410" algn="l"/>
                          <a:tab pos="3670935" algn="l"/>
                        </a:tabLst>
                      </a:pPr>
                      <a:r>
                        <a:rPr lang="ar-SA" sz="1300">
                          <a:effectLst/>
                        </a:rPr>
                        <a:t>إذا وقعت ( إنَّ ) في أول جملة الصفة ( بعد النكرات).</a:t>
                      </a:r>
                      <a:endParaRPr lang="en-US" sz="1100">
                        <a:effectLst/>
                        <a:latin typeface="Times New Roman"/>
                        <a:ea typeface="SimSun"/>
                        <a:cs typeface="Arial"/>
                      </a:endParaRPr>
                    </a:p>
                  </a:txBody>
                  <a:tcPr marL="63305" marR="63305" marT="0" marB="0"/>
                </a:tc>
                <a:tc>
                  <a:txBody>
                    <a:bodyPr/>
                    <a:lstStyle/>
                    <a:p>
                      <a:pPr marL="0" marR="0" algn="ctr" rtl="1">
                        <a:lnSpc>
                          <a:spcPct val="110000"/>
                        </a:lnSpc>
                        <a:spcBef>
                          <a:spcPts val="0"/>
                        </a:spcBef>
                        <a:spcAft>
                          <a:spcPts val="0"/>
                        </a:spcAft>
                      </a:pPr>
                      <a:r>
                        <a:rPr lang="ar-SA" sz="1300">
                          <a:effectLst/>
                        </a:rPr>
                        <a:t>شاهدتُ رجلاً إنَّه مسرعًا</a:t>
                      </a:r>
                      <a:endParaRPr lang="en-US" sz="1500">
                        <a:effectLst/>
                        <a:latin typeface="Times New Roman"/>
                        <a:ea typeface="SimSun"/>
                        <a:cs typeface="AL-Mohanad"/>
                      </a:endParaRPr>
                    </a:p>
                  </a:txBody>
                  <a:tcPr marL="63305" marR="63305" marT="0" marB="0"/>
                </a:tc>
              </a:tr>
              <a:tr h="226490">
                <a:tc>
                  <a:txBody>
                    <a:bodyPr/>
                    <a:lstStyle/>
                    <a:p>
                      <a:pPr marL="342900" marR="21590" lvl="0" indent="-342900" algn="r" rtl="1">
                        <a:lnSpc>
                          <a:spcPct val="115000"/>
                        </a:lnSpc>
                        <a:spcBef>
                          <a:spcPts val="0"/>
                        </a:spcBef>
                        <a:spcAft>
                          <a:spcPts val="0"/>
                        </a:spcAft>
                        <a:buFont typeface="+mj-lt"/>
                        <a:buAutoNum type="arabicPeriod"/>
                        <a:tabLst>
                          <a:tab pos="359410" algn="l"/>
                          <a:tab pos="3670935" algn="l"/>
                        </a:tabLst>
                      </a:pPr>
                      <a:r>
                        <a:rPr lang="ar-SA" sz="1300">
                          <a:effectLst/>
                        </a:rPr>
                        <a:t>إذا وقعت ( إنَّ ) في أول جملة الحال (بعد المعارف).</a:t>
                      </a:r>
                      <a:endParaRPr lang="en-US" sz="1100">
                        <a:effectLst/>
                        <a:latin typeface="Times New Roman"/>
                        <a:ea typeface="SimSun"/>
                        <a:cs typeface="Arial"/>
                      </a:endParaRPr>
                    </a:p>
                  </a:txBody>
                  <a:tcPr marL="63305" marR="63305" marT="0" marB="0"/>
                </a:tc>
                <a:tc>
                  <a:txBody>
                    <a:bodyPr/>
                    <a:lstStyle/>
                    <a:p>
                      <a:pPr marL="0" marR="0" algn="ctr" rtl="1">
                        <a:lnSpc>
                          <a:spcPct val="110000"/>
                        </a:lnSpc>
                        <a:spcBef>
                          <a:spcPts val="0"/>
                        </a:spcBef>
                        <a:spcAft>
                          <a:spcPts val="0"/>
                        </a:spcAft>
                      </a:pPr>
                      <a:r>
                        <a:rPr lang="ar-SA" sz="1300">
                          <a:effectLst/>
                        </a:rPr>
                        <a:t>شاهدتُ الرجلَ إنَّه مسرعًا</a:t>
                      </a:r>
                      <a:endParaRPr lang="en-US" sz="1500">
                        <a:effectLst/>
                        <a:latin typeface="Times New Roman"/>
                        <a:ea typeface="SimSun"/>
                        <a:cs typeface="AL-Mohanad"/>
                      </a:endParaRPr>
                    </a:p>
                  </a:txBody>
                  <a:tcPr marL="63305" marR="63305" marT="0" marB="0"/>
                </a:tc>
              </a:tr>
              <a:tr h="226490">
                <a:tc>
                  <a:txBody>
                    <a:bodyPr/>
                    <a:lstStyle/>
                    <a:p>
                      <a:pPr marL="342900" marR="21590" lvl="0" indent="-342900" algn="r" rtl="1">
                        <a:lnSpc>
                          <a:spcPct val="115000"/>
                        </a:lnSpc>
                        <a:spcBef>
                          <a:spcPts val="0"/>
                        </a:spcBef>
                        <a:spcAft>
                          <a:spcPts val="0"/>
                        </a:spcAft>
                        <a:buFont typeface="+mj-lt"/>
                        <a:buAutoNum type="arabicPeriod"/>
                        <a:tabLst>
                          <a:tab pos="359410" algn="l"/>
                          <a:tab pos="3670935" algn="l"/>
                        </a:tabLst>
                      </a:pPr>
                      <a:r>
                        <a:rPr lang="ar-SA" sz="1300">
                          <a:effectLst/>
                        </a:rPr>
                        <a:t>إذا وقعت ( إنَّ ) بعد قسم حذف فعله.</a:t>
                      </a:r>
                      <a:endParaRPr lang="en-US" sz="1100">
                        <a:effectLst/>
                        <a:latin typeface="Times New Roman"/>
                        <a:ea typeface="SimSun"/>
                        <a:cs typeface="Arial"/>
                      </a:endParaRPr>
                    </a:p>
                  </a:txBody>
                  <a:tcPr marL="63305" marR="63305" marT="0" marB="0"/>
                </a:tc>
                <a:tc>
                  <a:txBody>
                    <a:bodyPr/>
                    <a:lstStyle/>
                    <a:p>
                      <a:pPr marL="0" marR="0" algn="ctr" rtl="1">
                        <a:lnSpc>
                          <a:spcPct val="110000"/>
                        </a:lnSpc>
                        <a:spcBef>
                          <a:spcPts val="0"/>
                        </a:spcBef>
                        <a:spcAft>
                          <a:spcPts val="0"/>
                        </a:spcAft>
                      </a:pPr>
                      <a:r>
                        <a:rPr lang="ar-SA" sz="1300">
                          <a:effectLst/>
                        </a:rPr>
                        <a:t>والله إنَّ زيداً لقائم</a:t>
                      </a:r>
                      <a:endParaRPr lang="en-US" sz="1500">
                        <a:effectLst/>
                        <a:latin typeface="Times New Roman"/>
                        <a:ea typeface="SimSun"/>
                        <a:cs typeface="AL-Mohanad"/>
                      </a:endParaRPr>
                    </a:p>
                  </a:txBody>
                  <a:tcPr marL="63305" marR="63305" marT="0" marB="0"/>
                </a:tc>
              </a:tr>
              <a:tr h="300697">
                <a:tc>
                  <a:txBody>
                    <a:bodyPr/>
                    <a:lstStyle/>
                    <a:p>
                      <a:pPr marL="342900" marR="457200" lvl="0" indent="-342900" algn="r" rtl="1">
                        <a:lnSpc>
                          <a:spcPct val="115000"/>
                        </a:lnSpc>
                        <a:spcBef>
                          <a:spcPts val="0"/>
                        </a:spcBef>
                        <a:spcAft>
                          <a:spcPts val="0"/>
                        </a:spcAft>
                        <a:buFont typeface="+mj-lt"/>
                        <a:buAutoNum type="arabicPeriod"/>
                        <a:tabLst>
                          <a:tab pos="359410" algn="l"/>
                        </a:tabLst>
                      </a:pPr>
                      <a:r>
                        <a:rPr lang="ar-SA" sz="1300">
                          <a:effectLst/>
                        </a:rPr>
                        <a:t>إذا وقعت ( إنَّ ) بعد فعل أمر حذف فعله.</a:t>
                      </a:r>
                      <a:endParaRPr lang="en-US" sz="1100">
                        <a:effectLst/>
                        <a:latin typeface="Times New Roman"/>
                        <a:ea typeface="SimSun"/>
                        <a:cs typeface="Arial"/>
                      </a:endParaRPr>
                    </a:p>
                  </a:txBody>
                  <a:tcPr marL="63305" marR="63305" marT="0" marB="0"/>
                </a:tc>
                <a:tc>
                  <a:txBody>
                    <a:bodyPr/>
                    <a:lstStyle/>
                    <a:p>
                      <a:pPr marL="0" marR="0" algn="ctr" rtl="1">
                        <a:lnSpc>
                          <a:spcPct val="110000"/>
                        </a:lnSpc>
                        <a:spcBef>
                          <a:spcPts val="0"/>
                        </a:spcBef>
                        <a:spcAft>
                          <a:spcPts val="0"/>
                        </a:spcAft>
                      </a:pPr>
                      <a:r>
                        <a:rPr lang="ar-SA" sz="1300">
                          <a:effectLst/>
                        </a:rPr>
                        <a:t>( ذُقْ إنَّك أنت العزيز الكريم )</a:t>
                      </a:r>
                      <a:endParaRPr lang="en-US" sz="1500">
                        <a:effectLst/>
                        <a:latin typeface="Times New Roman"/>
                        <a:ea typeface="SimSun"/>
                        <a:cs typeface="AL-Mohanad"/>
                      </a:endParaRPr>
                    </a:p>
                  </a:txBody>
                  <a:tcPr marL="63305" marR="63305" marT="0" marB="0"/>
                </a:tc>
              </a:tr>
              <a:tr h="226490">
                <a:tc>
                  <a:txBody>
                    <a:bodyPr/>
                    <a:lstStyle/>
                    <a:p>
                      <a:pPr marL="342900" marR="457200" lvl="0" indent="-342900" algn="r" rtl="1">
                        <a:lnSpc>
                          <a:spcPct val="115000"/>
                        </a:lnSpc>
                        <a:spcBef>
                          <a:spcPts val="0"/>
                        </a:spcBef>
                        <a:spcAft>
                          <a:spcPts val="0"/>
                        </a:spcAft>
                        <a:buFont typeface="+mj-lt"/>
                        <a:buAutoNum type="arabicPeriod"/>
                        <a:tabLst>
                          <a:tab pos="359410" algn="l"/>
                        </a:tabLst>
                      </a:pPr>
                      <a:r>
                        <a:rPr lang="ar-SA" sz="1300">
                          <a:effectLst/>
                        </a:rPr>
                        <a:t>إذا وقعت ( إنَّ ) بعد ( ثم ).</a:t>
                      </a:r>
                      <a:endParaRPr lang="en-US" sz="1100">
                        <a:effectLst/>
                        <a:latin typeface="Times New Roman"/>
                        <a:ea typeface="SimSun"/>
                        <a:cs typeface="Arial"/>
                      </a:endParaRPr>
                    </a:p>
                  </a:txBody>
                  <a:tcPr marL="63305" marR="63305" marT="0" marB="0"/>
                </a:tc>
                <a:tc>
                  <a:txBody>
                    <a:bodyPr/>
                    <a:lstStyle/>
                    <a:p>
                      <a:pPr marL="0" marR="0" algn="ctr" rtl="1">
                        <a:lnSpc>
                          <a:spcPct val="110000"/>
                        </a:lnSpc>
                        <a:spcBef>
                          <a:spcPts val="0"/>
                        </a:spcBef>
                        <a:spcAft>
                          <a:spcPts val="0"/>
                        </a:spcAft>
                      </a:pPr>
                      <a:r>
                        <a:rPr lang="ar-SA" sz="1300">
                          <a:effectLst/>
                        </a:rPr>
                        <a:t>ثم أنَّكم تكتبون</a:t>
                      </a:r>
                      <a:endParaRPr lang="en-US" sz="1500">
                        <a:effectLst/>
                        <a:latin typeface="Times New Roman"/>
                        <a:ea typeface="SimSun"/>
                        <a:cs typeface="AL-Mohanad"/>
                      </a:endParaRPr>
                    </a:p>
                  </a:txBody>
                  <a:tcPr marL="63305" marR="63305" marT="0" marB="0"/>
                </a:tc>
              </a:tr>
              <a:tr h="226490">
                <a:tc>
                  <a:txBody>
                    <a:bodyPr/>
                    <a:lstStyle/>
                    <a:p>
                      <a:pPr marL="342900" marR="457200" lvl="0" indent="-342900" algn="r" rtl="1">
                        <a:lnSpc>
                          <a:spcPct val="115000"/>
                        </a:lnSpc>
                        <a:spcBef>
                          <a:spcPts val="0"/>
                        </a:spcBef>
                        <a:spcAft>
                          <a:spcPts val="0"/>
                        </a:spcAft>
                        <a:buFont typeface="+mj-lt"/>
                        <a:buAutoNum type="arabicPeriod"/>
                        <a:tabLst>
                          <a:tab pos="359410" algn="l"/>
                        </a:tabLst>
                      </a:pPr>
                      <a:r>
                        <a:rPr lang="ar-SA" sz="1300">
                          <a:effectLst/>
                        </a:rPr>
                        <a:t>إذا وقعت ( إنَّ ) بعد النداء.</a:t>
                      </a:r>
                      <a:endParaRPr lang="en-US" sz="1100">
                        <a:effectLst/>
                        <a:latin typeface="Times New Roman"/>
                        <a:ea typeface="SimSun"/>
                        <a:cs typeface="Arial"/>
                      </a:endParaRPr>
                    </a:p>
                  </a:txBody>
                  <a:tcPr marL="63305" marR="63305" marT="0" marB="0"/>
                </a:tc>
                <a:tc>
                  <a:txBody>
                    <a:bodyPr/>
                    <a:lstStyle/>
                    <a:p>
                      <a:pPr marL="0" marR="0" algn="ctr" rtl="1">
                        <a:lnSpc>
                          <a:spcPct val="110000"/>
                        </a:lnSpc>
                        <a:spcBef>
                          <a:spcPts val="0"/>
                        </a:spcBef>
                        <a:spcAft>
                          <a:spcPts val="0"/>
                        </a:spcAft>
                      </a:pPr>
                      <a:r>
                        <a:rPr lang="ar-SA" sz="1300">
                          <a:effectLst/>
                        </a:rPr>
                        <a:t>يا زيد إنًّ الدرسَ مفيدٌ</a:t>
                      </a:r>
                      <a:endParaRPr lang="en-US" sz="1500">
                        <a:effectLst/>
                        <a:latin typeface="Times New Roman"/>
                        <a:ea typeface="SimSun"/>
                        <a:cs typeface="AL-Mohanad"/>
                      </a:endParaRPr>
                    </a:p>
                  </a:txBody>
                  <a:tcPr marL="63305" marR="63305" marT="0" marB="0"/>
                </a:tc>
              </a:tr>
              <a:tr h="286043">
                <a:tc>
                  <a:txBody>
                    <a:bodyPr/>
                    <a:lstStyle/>
                    <a:p>
                      <a:pPr marL="342900" marR="457200" lvl="0" indent="-342900" algn="r" rtl="1">
                        <a:lnSpc>
                          <a:spcPct val="115000"/>
                        </a:lnSpc>
                        <a:spcBef>
                          <a:spcPts val="0"/>
                        </a:spcBef>
                        <a:spcAft>
                          <a:spcPts val="0"/>
                        </a:spcAft>
                        <a:buFont typeface="+mj-lt"/>
                        <a:buAutoNum type="arabicPeriod"/>
                        <a:tabLst>
                          <a:tab pos="359410" algn="l"/>
                        </a:tabLst>
                      </a:pPr>
                      <a:r>
                        <a:rPr lang="ar-SA" sz="1300">
                          <a:effectLst/>
                        </a:rPr>
                        <a:t>إذا وقعت ( إنَّ ) خبرًا عن اسم ذات.</a:t>
                      </a:r>
                      <a:endParaRPr lang="en-US" sz="1100">
                        <a:effectLst/>
                        <a:latin typeface="Times New Roman"/>
                        <a:ea typeface="SimSun"/>
                        <a:cs typeface="Arial"/>
                      </a:endParaRPr>
                    </a:p>
                  </a:txBody>
                  <a:tcPr marL="63305" marR="63305" marT="0" marB="0"/>
                </a:tc>
                <a:tc>
                  <a:txBody>
                    <a:bodyPr/>
                    <a:lstStyle/>
                    <a:p>
                      <a:pPr marL="0" marR="0" algn="ctr" rtl="1">
                        <a:lnSpc>
                          <a:spcPct val="110000"/>
                        </a:lnSpc>
                        <a:spcBef>
                          <a:spcPts val="0"/>
                        </a:spcBef>
                        <a:spcAft>
                          <a:spcPts val="0"/>
                        </a:spcAft>
                      </a:pPr>
                      <a:r>
                        <a:rPr lang="ar-SA" sz="1300" dirty="0">
                          <a:effectLst/>
                        </a:rPr>
                        <a:t>زيدٌ إنَّه فاضلٌ</a:t>
                      </a:r>
                      <a:endParaRPr lang="en-US" sz="1500" dirty="0">
                        <a:effectLst/>
                        <a:latin typeface="Times New Roman"/>
                        <a:ea typeface="SimSun"/>
                        <a:cs typeface="AL-Mohanad"/>
                      </a:endParaRPr>
                    </a:p>
                  </a:txBody>
                  <a:tcPr marL="63305" marR="63305" marT="0" marB="0"/>
                </a:tc>
              </a:tr>
            </a:tbl>
          </a:graphicData>
        </a:graphic>
      </p:graphicFrame>
      <p:graphicFrame>
        <p:nvGraphicFramePr>
          <p:cNvPr id="3" name="جدول 2"/>
          <p:cNvGraphicFramePr>
            <a:graphicFrameLocks noGrp="1"/>
          </p:cNvGraphicFramePr>
          <p:nvPr>
            <p:extLst>
              <p:ext uri="{D42A27DB-BD31-4B8C-83A1-F6EECF244321}">
                <p14:modId xmlns:p14="http://schemas.microsoft.com/office/powerpoint/2010/main" val="827136532"/>
              </p:ext>
            </p:extLst>
          </p:nvPr>
        </p:nvGraphicFramePr>
        <p:xfrm>
          <a:off x="457200" y="260648"/>
          <a:ext cx="8229600" cy="6480720"/>
        </p:xfrm>
        <a:graphic>
          <a:graphicData uri="http://schemas.openxmlformats.org/drawingml/2006/table">
            <a:tbl>
              <a:tblPr rtl="1" firstRow="1" firstCol="1" lastRow="1" lastCol="1" bandRow="1" bandCol="1">
                <a:tableStyleId>{F5AB1C69-6EDB-4FF4-983F-18BD219EF322}</a:tableStyleId>
              </a:tblPr>
              <a:tblGrid>
                <a:gridCol w="3209192"/>
                <a:gridCol w="5020408"/>
              </a:tblGrid>
              <a:tr h="817457">
                <a:tc>
                  <a:txBody>
                    <a:bodyPr/>
                    <a:lstStyle/>
                    <a:p>
                      <a:pPr marL="342900" marR="21590" lvl="0" indent="-342900" algn="r" rtl="1">
                        <a:lnSpc>
                          <a:spcPct val="115000"/>
                        </a:lnSpc>
                        <a:spcBef>
                          <a:spcPts val="0"/>
                        </a:spcBef>
                        <a:spcAft>
                          <a:spcPts val="0"/>
                        </a:spcAft>
                        <a:buFont typeface="+mj-lt"/>
                        <a:buAutoNum type="arabicPeriod"/>
                        <a:tabLst>
                          <a:tab pos="359410" algn="l"/>
                          <a:tab pos="3670935" algn="l"/>
                        </a:tabLst>
                      </a:pPr>
                      <a:r>
                        <a:rPr lang="ar-SA" sz="1300">
                          <a:effectLst/>
                        </a:rPr>
                        <a:t>إذا وقعت ( إنَّ ) بعد (إذ ) </a:t>
                      </a:r>
                      <a:r>
                        <a:rPr lang="ar-SA" sz="800">
                          <a:effectLst/>
                        </a:rPr>
                        <a:t>ظرف لما مضى من الزمان ن وهو ملازم بالإضافة إلى الجملة.</a:t>
                      </a:r>
                      <a:endParaRPr lang="en-US" sz="1100">
                        <a:effectLst/>
                        <a:latin typeface="Times New Roman"/>
                        <a:ea typeface="SimSun"/>
                        <a:cs typeface="Arial"/>
                      </a:endParaRPr>
                    </a:p>
                  </a:txBody>
                  <a:tcPr marL="63305" marR="63305" marT="0" marB="0"/>
                </a:tc>
                <a:tc>
                  <a:txBody>
                    <a:bodyPr/>
                    <a:lstStyle/>
                    <a:p>
                      <a:pPr marL="0" marR="0" algn="ctr" rtl="1">
                        <a:lnSpc>
                          <a:spcPct val="110000"/>
                        </a:lnSpc>
                        <a:spcBef>
                          <a:spcPts val="0"/>
                        </a:spcBef>
                        <a:spcAft>
                          <a:spcPts val="0"/>
                        </a:spcAft>
                      </a:pPr>
                      <a:r>
                        <a:rPr lang="ar-SA" sz="1300">
                          <a:effectLst/>
                        </a:rPr>
                        <a:t>جئت إذْ إنَّ زيداً مريض</a:t>
                      </a:r>
                      <a:endParaRPr lang="en-US" sz="1500">
                        <a:effectLst/>
                        <a:latin typeface="Times New Roman"/>
                        <a:ea typeface="SimSun"/>
                        <a:cs typeface="AL-Mohanad"/>
                      </a:endParaRPr>
                    </a:p>
                  </a:txBody>
                  <a:tcPr marL="63305" marR="63305" marT="0" marB="0"/>
                </a:tc>
              </a:tr>
              <a:tr h="960495">
                <a:tc>
                  <a:txBody>
                    <a:bodyPr/>
                    <a:lstStyle/>
                    <a:p>
                      <a:pPr marL="342900" marR="21590" lvl="0" indent="-342900" algn="r" rtl="1">
                        <a:lnSpc>
                          <a:spcPct val="115000"/>
                        </a:lnSpc>
                        <a:spcBef>
                          <a:spcPts val="0"/>
                        </a:spcBef>
                        <a:spcAft>
                          <a:spcPts val="0"/>
                        </a:spcAft>
                        <a:buFont typeface="+mj-lt"/>
                        <a:buAutoNum type="arabicPeriod"/>
                        <a:tabLst>
                          <a:tab pos="359410" algn="l"/>
                          <a:tab pos="3670935" algn="l"/>
                        </a:tabLst>
                      </a:pPr>
                      <a:r>
                        <a:rPr lang="ar-SA" sz="1300">
                          <a:effectLst/>
                        </a:rPr>
                        <a:t>إذا وقعت ( إنَّ ) في أول جملة الصلة  أي بعد الاسم الموصول.</a:t>
                      </a:r>
                      <a:endParaRPr lang="en-US" sz="1100">
                        <a:effectLst/>
                        <a:latin typeface="Times New Roman"/>
                        <a:ea typeface="SimSun"/>
                        <a:cs typeface="Arial"/>
                      </a:endParaRPr>
                    </a:p>
                  </a:txBody>
                  <a:tcPr marL="63305" marR="63305" marT="0" marB="0"/>
                </a:tc>
                <a:tc>
                  <a:txBody>
                    <a:bodyPr/>
                    <a:lstStyle/>
                    <a:p>
                      <a:pPr marL="0" marR="0" algn="ctr" rtl="1">
                        <a:lnSpc>
                          <a:spcPct val="110000"/>
                        </a:lnSpc>
                        <a:spcBef>
                          <a:spcPts val="0"/>
                        </a:spcBef>
                        <a:spcAft>
                          <a:spcPts val="0"/>
                        </a:spcAft>
                      </a:pPr>
                      <a:r>
                        <a:rPr lang="ar-SA" sz="1300">
                          <a:effectLst/>
                        </a:rPr>
                        <a:t>جاءَ الذي إنَّه مجتهدٌ</a:t>
                      </a:r>
                      <a:endParaRPr lang="en-US" sz="1500">
                        <a:effectLst/>
                        <a:latin typeface="Times New Roman"/>
                        <a:ea typeface="SimSun"/>
                        <a:cs typeface="AL-Mohanad"/>
                      </a:endParaRPr>
                    </a:p>
                  </a:txBody>
                  <a:tcPr marL="63305" marR="63305" marT="0" marB="0"/>
                </a:tc>
              </a:tr>
              <a:tr h="960495">
                <a:tc>
                  <a:txBody>
                    <a:bodyPr/>
                    <a:lstStyle/>
                    <a:p>
                      <a:pPr marL="342900" marR="21590" lvl="0" indent="-342900" algn="r" rtl="1">
                        <a:lnSpc>
                          <a:spcPct val="115000"/>
                        </a:lnSpc>
                        <a:spcBef>
                          <a:spcPts val="0"/>
                        </a:spcBef>
                        <a:spcAft>
                          <a:spcPts val="0"/>
                        </a:spcAft>
                        <a:buFont typeface="+mj-lt"/>
                        <a:buAutoNum type="arabicPeriod"/>
                        <a:tabLst>
                          <a:tab pos="359410" algn="l"/>
                          <a:tab pos="3670935" algn="l"/>
                        </a:tabLst>
                      </a:pPr>
                      <a:r>
                        <a:rPr lang="ar-SA" sz="1300">
                          <a:effectLst/>
                        </a:rPr>
                        <a:t>إذا وقعت ( إنَّ ) في أول جملة الصفة ( بعد النكرات).</a:t>
                      </a:r>
                      <a:endParaRPr lang="en-US" sz="1100">
                        <a:effectLst/>
                        <a:latin typeface="Times New Roman"/>
                        <a:ea typeface="SimSun"/>
                        <a:cs typeface="Arial"/>
                      </a:endParaRPr>
                    </a:p>
                  </a:txBody>
                  <a:tcPr marL="63305" marR="63305" marT="0" marB="0"/>
                </a:tc>
                <a:tc>
                  <a:txBody>
                    <a:bodyPr/>
                    <a:lstStyle/>
                    <a:p>
                      <a:pPr marL="0" marR="0" algn="ctr" rtl="1">
                        <a:lnSpc>
                          <a:spcPct val="110000"/>
                        </a:lnSpc>
                        <a:spcBef>
                          <a:spcPts val="0"/>
                        </a:spcBef>
                        <a:spcAft>
                          <a:spcPts val="0"/>
                        </a:spcAft>
                      </a:pPr>
                      <a:r>
                        <a:rPr lang="ar-SA" sz="1300">
                          <a:effectLst/>
                        </a:rPr>
                        <a:t>شاهدتُ رجلاً إنَّه مسرعًا</a:t>
                      </a:r>
                      <a:endParaRPr lang="en-US" sz="1500">
                        <a:effectLst/>
                        <a:latin typeface="Times New Roman"/>
                        <a:ea typeface="SimSun"/>
                        <a:cs typeface="AL-Mohanad"/>
                      </a:endParaRPr>
                    </a:p>
                  </a:txBody>
                  <a:tcPr marL="63305" marR="63305" marT="0" marB="0"/>
                </a:tc>
              </a:tr>
              <a:tr h="960495">
                <a:tc>
                  <a:txBody>
                    <a:bodyPr/>
                    <a:lstStyle/>
                    <a:p>
                      <a:pPr marL="342900" marR="21590" lvl="0" indent="-342900" algn="r" rtl="1">
                        <a:lnSpc>
                          <a:spcPct val="115000"/>
                        </a:lnSpc>
                        <a:spcBef>
                          <a:spcPts val="0"/>
                        </a:spcBef>
                        <a:spcAft>
                          <a:spcPts val="0"/>
                        </a:spcAft>
                        <a:buFont typeface="+mj-lt"/>
                        <a:buAutoNum type="arabicPeriod"/>
                        <a:tabLst>
                          <a:tab pos="359410" algn="l"/>
                          <a:tab pos="3670935" algn="l"/>
                        </a:tabLst>
                      </a:pPr>
                      <a:r>
                        <a:rPr lang="ar-SA" sz="1300">
                          <a:effectLst/>
                        </a:rPr>
                        <a:t>إذا وقعت ( إنَّ ) في أول جملة الحال (بعد المعارف).</a:t>
                      </a:r>
                      <a:endParaRPr lang="en-US" sz="1100">
                        <a:effectLst/>
                        <a:latin typeface="Times New Roman"/>
                        <a:ea typeface="SimSun"/>
                        <a:cs typeface="Arial"/>
                      </a:endParaRPr>
                    </a:p>
                  </a:txBody>
                  <a:tcPr marL="63305" marR="63305" marT="0" marB="0"/>
                </a:tc>
                <a:tc>
                  <a:txBody>
                    <a:bodyPr/>
                    <a:lstStyle/>
                    <a:p>
                      <a:pPr marL="0" marR="0" algn="ctr" rtl="1">
                        <a:lnSpc>
                          <a:spcPct val="110000"/>
                        </a:lnSpc>
                        <a:spcBef>
                          <a:spcPts val="0"/>
                        </a:spcBef>
                        <a:spcAft>
                          <a:spcPts val="0"/>
                        </a:spcAft>
                      </a:pPr>
                      <a:r>
                        <a:rPr lang="ar-SA" sz="1300">
                          <a:effectLst/>
                        </a:rPr>
                        <a:t>شاهدتُ الرجلَ إنَّه مسرعًا</a:t>
                      </a:r>
                      <a:endParaRPr lang="en-US" sz="1500">
                        <a:effectLst/>
                        <a:latin typeface="Times New Roman"/>
                        <a:ea typeface="SimSun"/>
                        <a:cs typeface="AL-Mohanad"/>
                      </a:endParaRPr>
                    </a:p>
                  </a:txBody>
                  <a:tcPr marL="63305" marR="63305" marT="0" marB="0"/>
                </a:tc>
              </a:tr>
              <a:tr h="497583">
                <a:tc>
                  <a:txBody>
                    <a:bodyPr/>
                    <a:lstStyle/>
                    <a:p>
                      <a:pPr marL="342900" marR="21590" lvl="0" indent="-342900" algn="r" rtl="1">
                        <a:lnSpc>
                          <a:spcPct val="115000"/>
                        </a:lnSpc>
                        <a:spcBef>
                          <a:spcPts val="0"/>
                        </a:spcBef>
                        <a:spcAft>
                          <a:spcPts val="0"/>
                        </a:spcAft>
                        <a:buFont typeface="+mj-lt"/>
                        <a:buAutoNum type="arabicPeriod"/>
                        <a:tabLst>
                          <a:tab pos="359410" algn="l"/>
                          <a:tab pos="3670935" algn="l"/>
                        </a:tabLst>
                      </a:pPr>
                      <a:r>
                        <a:rPr lang="ar-SA" sz="1300">
                          <a:effectLst/>
                        </a:rPr>
                        <a:t>إذا وقعت ( إنَّ ) بعد قسم حذف فعله.</a:t>
                      </a:r>
                      <a:endParaRPr lang="en-US" sz="1100">
                        <a:effectLst/>
                        <a:latin typeface="Times New Roman"/>
                        <a:ea typeface="SimSun"/>
                        <a:cs typeface="Arial"/>
                      </a:endParaRPr>
                    </a:p>
                  </a:txBody>
                  <a:tcPr marL="63305" marR="63305" marT="0" marB="0"/>
                </a:tc>
                <a:tc>
                  <a:txBody>
                    <a:bodyPr/>
                    <a:lstStyle/>
                    <a:p>
                      <a:pPr marL="0" marR="0" algn="ctr" rtl="1">
                        <a:lnSpc>
                          <a:spcPct val="110000"/>
                        </a:lnSpc>
                        <a:spcBef>
                          <a:spcPts val="0"/>
                        </a:spcBef>
                        <a:spcAft>
                          <a:spcPts val="0"/>
                        </a:spcAft>
                      </a:pPr>
                      <a:r>
                        <a:rPr lang="ar-SA" sz="1300">
                          <a:effectLst/>
                        </a:rPr>
                        <a:t>والله إنَّ زيداً لقائم</a:t>
                      </a:r>
                      <a:endParaRPr lang="en-US" sz="1500">
                        <a:effectLst/>
                        <a:latin typeface="Times New Roman"/>
                        <a:ea typeface="SimSun"/>
                        <a:cs typeface="AL-Mohanad"/>
                      </a:endParaRPr>
                    </a:p>
                  </a:txBody>
                  <a:tcPr marL="63305" marR="63305" marT="0" marB="0"/>
                </a:tc>
              </a:tr>
              <a:tr h="660611">
                <a:tc>
                  <a:txBody>
                    <a:bodyPr/>
                    <a:lstStyle/>
                    <a:p>
                      <a:pPr marL="342900" marR="457200" lvl="0" indent="-342900" algn="r" rtl="1">
                        <a:lnSpc>
                          <a:spcPct val="115000"/>
                        </a:lnSpc>
                        <a:spcBef>
                          <a:spcPts val="0"/>
                        </a:spcBef>
                        <a:spcAft>
                          <a:spcPts val="0"/>
                        </a:spcAft>
                        <a:buFont typeface="+mj-lt"/>
                        <a:buAutoNum type="arabicPeriod"/>
                        <a:tabLst>
                          <a:tab pos="359410" algn="l"/>
                        </a:tabLst>
                      </a:pPr>
                      <a:r>
                        <a:rPr lang="ar-SA" sz="1300">
                          <a:effectLst/>
                        </a:rPr>
                        <a:t>إذا وقعت ( إنَّ ) بعد فعل أمر حذف فعله.</a:t>
                      </a:r>
                      <a:endParaRPr lang="en-US" sz="1100">
                        <a:effectLst/>
                        <a:latin typeface="Times New Roman"/>
                        <a:ea typeface="SimSun"/>
                        <a:cs typeface="Arial"/>
                      </a:endParaRPr>
                    </a:p>
                  </a:txBody>
                  <a:tcPr marL="63305" marR="63305" marT="0" marB="0"/>
                </a:tc>
                <a:tc>
                  <a:txBody>
                    <a:bodyPr/>
                    <a:lstStyle/>
                    <a:p>
                      <a:pPr marL="0" marR="0" algn="ctr" rtl="1">
                        <a:lnSpc>
                          <a:spcPct val="110000"/>
                        </a:lnSpc>
                        <a:spcBef>
                          <a:spcPts val="0"/>
                        </a:spcBef>
                        <a:spcAft>
                          <a:spcPts val="0"/>
                        </a:spcAft>
                      </a:pPr>
                      <a:r>
                        <a:rPr lang="ar-SA" sz="1300">
                          <a:effectLst/>
                        </a:rPr>
                        <a:t>( ذُقْ إنَّك أنت العزيز الكريم )</a:t>
                      </a:r>
                      <a:endParaRPr lang="en-US" sz="1500">
                        <a:effectLst/>
                        <a:latin typeface="Times New Roman"/>
                        <a:ea typeface="SimSun"/>
                        <a:cs typeface="AL-Mohanad"/>
                      </a:endParaRPr>
                    </a:p>
                  </a:txBody>
                  <a:tcPr marL="63305" marR="63305" marT="0" marB="0"/>
                </a:tc>
              </a:tr>
              <a:tr h="497583">
                <a:tc>
                  <a:txBody>
                    <a:bodyPr/>
                    <a:lstStyle/>
                    <a:p>
                      <a:pPr marL="342900" marR="457200" lvl="0" indent="-342900" algn="r" rtl="1">
                        <a:lnSpc>
                          <a:spcPct val="115000"/>
                        </a:lnSpc>
                        <a:spcBef>
                          <a:spcPts val="0"/>
                        </a:spcBef>
                        <a:spcAft>
                          <a:spcPts val="0"/>
                        </a:spcAft>
                        <a:buFont typeface="+mj-lt"/>
                        <a:buAutoNum type="arabicPeriod"/>
                        <a:tabLst>
                          <a:tab pos="359410" algn="l"/>
                        </a:tabLst>
                      </a:pPr>
                      <a:r>
                        <a:rPr lang="ar-SA" sz="1300">
                          <a:effectLst/>
                        </a:rPr>
                        <a:t>إذا وقعت ( إنَّ ) بعد ( ثم ).</a:t>
                      </a:r>
                      <a:endParaRPr lang="en-US" sz="1100">
                        <a:effectLst/>
                        <a:latin typeface="Times New Roman"/>
                        <a:ea typeface="SimSun"/>
                        <a:cs typeface="Arial"/>
                      </a:endParaRPr>
                    </a:p>
                  </a:txBody>
                  <a:tcPr marL="63305" marR="63305" marT="0" marB="0"/>
                </a:tc>
                <a:tc>
                  <a:txBody>
                    <a:bodyPr/>
                    <a:lstStyle/>
                    <a:p>
                      <a:pPr marL="0" marR="0" algn="ctr" rtl="1">
                        <a:lnSpc>
                          <a:spcPct val="110000"/>
                        </a:lnSpc>
                        <a:spcBef>
                          <a:spcPts val="0"/>
                        </a:spcBef>
                        <a:spcAft>
                          <a:spcPts val="0"/>
                        </a:spcAft>
                      </a:pPr>
                      <a:r>
                        <a:rPr lang="ar-SA" sz="1300">
                          <a:effectLst/>
                        </a:rPr>
                        <a:t>ثم أنَّكم تكتبون</a:t>
                      </a:r>
                      <a:endParaRPr lang="en-US" sz="1500">
                        <a:effectLst/>
                        <a:latin typeface="Times New Roman"/>
                        <a:ea typeface="SimSun"/>
                        <a:cs typeface="AL-Mohanad"/>
                      </a:endParaRPr>
                    </a:p>
                  </a:txBody>
                  <a:tcPr marL="63305" marR="63305" marT="0" marB="0"/>
                </a:tc>
              </a:tr>
              <a:tr h="497583">
                <a:tc>
                  <a:txBody>
                    <a:bodyPr/>
                    <a:lstStyle/>
                    <a:p>
                      <a:pPr marL="342900" marR="457200" lvl="0" indent="-342900" algn="r" rtl="1">
                        <a:lnSpc>
                          <a:spcPct val="115000"/>
                        </a:lnSpc>
                        <a:spcBef>
                          <a:spcPts val="0"/>
                        </a:spcBef>
                        <a:spcAft>
                          <a:spcPts val="0"/>
                        </a:spcAft>
                        <a:buFont typeface="+mj-lt"/>
                        <a:buAutoNum type="arabicPeriod"/>
                        <a:tabLst>
                          <a:tab pos="359410" algn="l"/>
                        </a:tabLst>
                      </a:pPr>
                      <a:r>
                        <a:rPr lang="ar-SA" sz="1300">
                          <a:effectLst/>
                        </a:rPr>
                        <a:t>إذا وقعت ( إنَّ ) بعد النداء.</a:t>
                      </a:r>
                      <a:endParaRPr lang="en-US" sz="1100">
                        <a:effectLst/>
                        <a:latin typeface="Times New Roman"/>
                        <a:ea typeface="SimSun"/>
                        <a:cs typeface="Arial"/>
                      </a:endParaRPr>
                    </a:p>
                  </a:txBody>
                  <a:tcPr marL="63305" marR="63305" marT="0" marB="0"/>
                </a:tc>
                <a:tc>
                  <a:txBody>
                    <a:bodyPr/>
                    <a:lstStyle/>
                    <a:p>
                      <a:pPr marL="0" marR="0" algn="ctr" rtl="1">
                        <a:lnSpc>
                          <a:spcPct val="110000"/>
                        </a:lnSpc>
                        <a:spcBef>
                          <a:spcPts val="0"/>
                        </a:spcBef>
                        <a:spcAft>
                          <a:spcPts val="0"/>
                        </a:spcAft>
                      </a:pPr>
                      <a:r>
                        <a:rPr lang="ar-SA" sz="1300">
                          <a:effectLst/>
                        </a:rPr>
                        <a:t>يا زيد إنًّ الدرسَ مفيدٌ</a:t>
                      </a:r>
                      <a:endParaRPr lang="en-US" sz="1500">
                        <a:effectLst/>
                        <a:latin typeface="Times New Roman"/>
                        <a:ea typeface="SimSun"/>
                        <a:cs typeface="AL-Mohanad"/>
                      </a:endParaRPr>
                    </a:p>
                  </a:txBody>
                  <a:tcPr marL="63305" marR="63305" marT="0" marB="0"/>
                </a:tc>
              </a:tr>
              <a:tr h="628418">
                <a:tc>
                  <a:txBody>
                    <a:bodyPr/>
                    <a:lstStyle/>
                    <a:p>
                      <a:pPr marL="342900" marR="457200" lvl="0" indent="-342900" algn="r" rtl="1">
                        <a:lnSpc>
                          <a:spcPct val="115000"/>
                        </a:lnSpc>
                        <a:spcBef>
                          <a:spcPts val="0"/>
                        </a:spcBef>
                        <a:spcAft>
                          <a:spcPts val="0"/>
                        </a:spcAft>
                        <a:buFont typeface="+mj-lt"/>
                        <a:buAutoNum type="arabicPeriod"/>
                        <a:tabLst>
                          <a:tab pos="359410" algn="l"/>
                        </a:tabLst>
                      </a:pPr>
                      <a:r>
                        <a:rPr lang="ar-SA" sz="1300">
                          <a:effectLst/>
                        </a:rPr>
                        <a:t>إذا وقعت ( إنَّ ) خبرًا عن اسم ذات.</a:t>
                      </a:r>
                      <a:endParaRPr lang="en-US" sz="1100">
                        <a:effectLst/>
                        <a:latin typeface="Times New Roman"/>
                        <a:ea typeface="SimSun"/>
                        <a:cs typeface="Arial"/>
                      </a:endParaRPr>
                    </a:p>
                  </a:txBody>
                  <a:tcPr marL="63305" marR="63305" marT="0" marB="0"/>
                </a:tc>
                <a:tc>
                  <a:txBody>
                    <a:bodyPr/>
                    <a:lstStyle/>
                    <a:p>
                      <a:pPr marL="0" marR="0" algn="ctr" rtl="1">
                        <a:lnSpc>
                          <a:spcPct val="110000"/>
                        </a:lnSpc>
                        <a:spcBef>
                          <a:spcPts val="0"/>
                        </a:spcBef>
                        <a:spcAft>
                          <a:spcPts val="0"/>
                        </a:spcAft>
                      </a:pPr>
                      <a:r>
                        <a:rPr lang="ar-SA" sz="1300" dirty="0">
                          <a:effectLst/>
                        </a:rPr>
                        <a:t>زيدٌ إنَّه فاضلٌ</a:t>
                      </a:r>
                      <a:endParaRPr lang="en-US" sz="1500" dirty="0">
                        <a:effectLst/>
                        <a:latin typeface="Times New Roman"/>
                        <a:ea typeface="SimSun"/>
                        <a:cs typeface="AL-Mohanad"/>
                      </a:endParaRPr>
                    </a:p>
                  </a:txBody>
                  <a:tcPr marL="63305" marR="63305" marT="0" marB="0"/>
                </a:tc>
              </a:tr>
            </a:tbl>
          </a:graphicData>
        </a:graphic>
      </p:graphicFrame>
    </p:spTree>
    <p:extLst>
      <p:ext uri="{BB962C8B-B14F-4D97-AF65-F5344CB8AC3E}">
        <p14:creationId xmlns:p14="http://schemas.microsoft.com/office/powerpoint/2010/main" val="29004150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1567880912"/>
              </p:ext>
            </p:extLst>
          </p:nvPr>
        </p:nvGraphicFramePr>
        <p:xfrm>
          <a:off x="694680" y="1549750"/>
          <a:ext cx="7754641" cy="5047488"/>
        </p:xfrm>
        <a:graphic>
          <a:graphicData uri="http://schemas.openxmlformats.org/drawingml/2006/table">
            <a:tbl>
              <a:tblPr rtl="1" firstRow="1" firstCol="1" lastRow="1" lastCol="1" bandRow="1" bandCol="1">
                <a:tableStyleId>{5C22544A-7EE6-4342-B048-85BDC9FD1C3A}</a:tableStyleId>
              </a:tblPr>
              <a:tblGrid>
                <a:gridCol w="3165334"/>
                <a:gridCol w="4589307"/>
              </a:tblGrid>
              <a:tr h="4525963">
                <a:tc>
                  <a:txBody>
                    <a:bodyPr/>
                    <a:lstStyle/>
                    <a:p>
                      <a:pPr marL="16510" marR="0" algn="r" rtl="1">
                        <a:lnSpc>
                          <a:spcPct val="115000"/>
                        </a:lnSpc>
                        <a:spcBef>
                          <a:spcPts val="0"/>
                        </a:spcBef>
                        <a:spcAft>
                          <a:spcPts val="0"/>
                        </a:spcAft>
                      </a:pPr>
                      <a:r>
                        <a:rPr lang="ar-SA" sz="1200">
                          <a:effectLst/>
                        </a:rPr>
                        <a:t>-  قال الله تعالى( </a:t>
                      </a:r>
                      <a:r>
                        <a:rPr lang="ar-SA" sz="1000">
                          <a:effectLst/>
                        </a:rPr>
                        <a:t>إنَّا أنزلناه في ليلة القدر</a:t>
                      </a:r>
                      <a:r>
                        <a:rPr lang="ar-SA" sz="1200">
                          <a:effectLst/>
                        </a:rPr>
                        <a:t> )   </a:t>
                      </a:r>
                      <a:endParaRPr lang="en-US" sz="1000">
                        <a:effectLst/>
                      </a:endParaRPr>
                    </a:p>
                    <a:p>
                      <a:pPr marL="16510" marR="0" algn="r" rtl="1">
                        <a:lnSpc>
                          <a:spcPct val="115000"/>
                        </a:lnSpc>
                        <a:spcBef>
                          <a:spcPts val="0"/>
                        </a:spcBef>
                        <a:spcAft>
                          <a:spcPts val="0"/>
                        </a:spcAft>
                      </a:pPr>
                      <a:r>
                        <a:rPr lang="ar-SA" sz="1200">
                          <a:effectLst/>
                        </a:rPr>
                        <a:t>-  قال عز وجل : ( </a:t>
                      </a:r>
                      <a:r>
                        <a:rPr lang="ar-SA" sz="1000">
                          <a:effectLst/>
                        </a:rPr>
                        <a:t>إنَّا فتحنا لك فتحاً مبينا</a:t>
                      </a:r>
                      <a:r>
                        <a:rPr lang="ar-SA" sz="1200">
                          <a:effectLst/>
                        </a:rPr>
                        <a:t> ) </a:t>
                      </a:r>
                      <a:endParaRPr lang="en-US" sz="1000">
                        <a:effectLst/>
                      </a:endParaRPr>
                    </a:p>
                    <a:p>
                      <a:pPr marL="16510" marR="0" algn="r" rtl="1">
                        <a:lnSpc>
                          <a:spcPct val="115000"/>
                        </a:lnSpc>
                        <a:spcBef>
                          <a:spcPts val="0"/>
                        </a:spcBef>
                        <a:spcAft>
                          <a:spcPts val="0"/>
                        </a:spcAft>
                      </a:pPr>
                      <a:r>
                        <a:rPr lang="ar-SA" sz="1200">
                          <a:effectLst/>
                        </a:rPr>
                        <a:t>-  إنَّ زيداً ناجحٌ </a:t>
                      </a:r>
                      <a:endParaRPr lang="en-US" sz="1000">
                        <a:effectLst/>
                      </a:endParaRPr>
                    </a:p>
                    <a:p>
                      <a:pPr marL="16510" marR="0" algn="r" rtl="1">
                        <a:lnSpc>
                          <a:spcPct val="115000"/>
                        </a:lnSpc>
                        <a:spcBef>
                          <a:spcPts val="0"/>
                        </a:spcBef>
                        <a:spcAft>
                          <a:spcPts val="0"/>
                        </a:spcAft>
                      </a:pPr>
                      <a:r>
                        <a:rPr lang="ar-SA" sz="1200">
                          <a:effectLst/>
                        </a:rPr>
                        <a:t>-  قال الله تعالى (</a:t>
                      </a:r>
                      <a:r>
                        <a:rPr lang="ar-SA" sz="1000">
                          <a:effectLst/>
                        </a:rPr>
                        <a:t>ألا إن أولياء الله لا خوفٌ ولاهم يحزنون</a:t>
                      </a:r>
                      <a:r>
                        <a:rPr lang="ar-SA" sz="1200">
                          <a:effectLst/>
                        </a:rPr>
                        <a:t>) . </a:t>
                      </a:r>
                      <a:endParaRPr lang="en-US" sz="1000">
                        <a:effectLst/>
                      </a:endParaRPr>
                    </a:p>
                    <a:p>
                      <a:pPr marL="16510" marR="0" algn="r" rtl="1">
                        <a:lnSpc>
                          <a:spcPct val="115000"/>
                        </a:lnSpc>
                        <a:spcBef>
                          <a:spcPts val="0"/>
                        </a:spcBef>
                        <a:spcAft>
                          <a:spcPts val="0"/>
                        </a:spcAft>
                      </a:pPr>
                      <a:r>
                        <a:rPr lang="ar-SA" sz="1200">
                          <a:effectLst/>
                        </a:rPr>
                        <a:t>-  قال الله تعالى( </a:t>
                      </a:r>
                      <a:r>
                        <a:rPr lang="ar-SA" sz="1000">
                          <a:effectLst/>
                        </a:rPr>
                        <a:t>قال إني عبدالله</a:t>
                      </a:r>
                      <a:r>
                        <a:rPr lang="ar-SA" sz="1200">
                          <a:effectLst/>
                        </a:rPr>
                        <a:t> ) </a:t>
                      </a:r>
                      <a:endParaRPr lang="en-US" sz="1000">
                        <a:effectLst/>
                      </a:endParaRPr>
                    </a:p>
                    <a:p>
                      <a:pPr marL="16510" marR="0" algn="r" rtl="1">
                        <a:lnSpc>
                          <a:spcPct val="115000"/>
                        </a:lnSpc>
                        <a:spcBef>
                          <a:spcPts val="0"/>
                        </a:spcBef>
                        <a:spcAft>
                          <a:spcPts val="0"/>
                        </a:spcAft>
                      </a:pPr>
                      <a:r>
                        <a:rPr lang="ar-SA" sz="1200">
                          <a:effectLst/>
                        </a:rPr>
                        <a:t>-  قال علي إنَّ زيداً ناجح . </a:t>
                      </a:r>
                      <a:endParaRPr lang="en-US" sz="1000">
                        <a:effectLst/>
                      </a:endParaRPr>
                    </a:p>
                    <a:p>
                      <a:pPr marL="16510" marR="0" algn="r" rtl="1">
                        <a:lnSpc>
                          <a:spcPct val="115000"/>
                        </a:lnSpc>
                        <a:spcBef>
                          <a:spcPts val="0"/>
                        </a:spcBef>
                        <a:spcAft>
                          <a:spcPts val="0"/>
                        </a:spcAft>
                      </a:pPr>
                      <a:r>
                        <a:rPr lang="ar-SA" sz="1200">
                          <a:effectLst/>
                        </a:rPr>
                        <a:t>-  جلست حيث إنَّ زيداً جالس </a:t>
                      </a:r>
                      <a:endParaRPr lang="en-US" sz="1000">
                        <a:effectLst/>
                      </a:endParaRPr>
                    </a:p>
                    <a:p>
                      <a:pPr marL="0" marR="0" algn="r" rtl="1">
                        <a:lnSpc>
                          <a:spcPct val="115000"/>
                        </a:lnSpc>
                        <a:spcBef>
                          <a:spcPts val="0"/>
                        </a:spcBef>
                        <a:spcAft>
                          <a:spcPts val="0"/>
                        </a:spcAft>
                      </a:pPr>
                      <a:r>
                        <a:rPr lang="ar-SA" sz="1200" kern="0">
                          <a:effectLst/>
                        </a:rPr>
                        <a:t>-  جئتك إذْ إنَّ زيداً أميرٌ.</a:t>
                      </a:r>
                      <a:endParaRPr lang="en-US" sz="900" kern="0">
                        <a:effectLst/>
                      </a:endParaRPr>
                    </a:p>
                    <a:p>
                      <a:pPr marL="0" marR="0" algn="r" rtl="1">
                        <a:lnSpc>
                          <a:spcPct val="115000"/>
                        </a:lnSpc>
                        <a:spcBef>
                          <a:spcPts val="0"/>
                        </a:spcBef>
                        <a:spcAft>
                          <a:spcPts val="0"/>
                        </a:spcAft>
                      </a:pPr>
                      <a:r>
                        <a:rPr lang="ar-SA" sz="1200" kern="0">
                          <a:effectLst/>
                        </a:rPr>
                        <a:t>-  زرت علياً إذْ إنَّه مريض.</a:t>
                      </a:r>
                      <a:endParaRPr lang="en-US" sz="900" kern="0">
                        <a:effectLst/>
                      </a:endParaRPr>
                    </a:p>
                    <a:p>
                      <a:pPr marL="0" marR="0" algn="r" rtl="1">
                        <a:lnSpc>
                          <a:spcPct val="115000"/>
                        </a:lnSpc>
                        <a:spcBef>
                          <a:spcPts val="0"/>
                        </a:spcBef>
                        <a:spcAft>
                          <a:spcPts val="0"/>
                        </a:spcAft>
                      </a:pPr>
                      <a:r>
                        <a:rPr lang="ar-SA" sz="1200">
                          <a:effectLst/>
                        </a:rPr>
                        <a:t>-  قال تعالى: (</a:t>
                      </a:r>
                      <a:r>
                        <a:rPr lang="ar-SA" sz="1000">
                          <a:effectLst/>
                        </a:rPr>
                        <a:t>وأتيناه من الكنوز ما إنَّ مفاتحه لتنوء بالعصبة</a:t>
                      </a:r>
                      <a:r>
                        <a:rPr lang="ar-SA" sz="1200">
                          <a:effectLst/>
                        </a:rPr>
                        <a:t> ..) </a:t>
                      </a:r>
                      <a:endParaRPr lang="en-US" sz="1000">
                        <a:effectLst/>
                      </a:endParaRPr>
                    </a:p>
                    <a:p>
                      <a:pPr marL="0" marR="0" algn="r" rtl="1">
                        <a:lnSpc>
                          <a:spcPct val="115000"/>
                        </a:lnSpc>
                        <a:spcBef>
                          <a:spcPts val="0"/>
                        </a:spcBef>
                        <a:spcAft>
                          <a:spcPts val="0"/>
                        </a:spcAft>
                      </a:pPr>
                      <a:r>
                        <a:rPr lang="ar-SA" sz="1200">
                          <a:effectLst/>
                        </a:rPr>
                        <a:t>-  جاء الذي إنَّه قائمٌ . </a:t>
                      </a:r>
                      <a:endParaRPr lang="en-US" sz="1000">
                        <a:effectLst/>
                      </a:endParaRPr>
                    </a:p>
                    <a:p>
                      <a:pPr marL="0" marR="0" algn="r" rtl="1">
                        <a:lnSpc>
                          <a:spcPct val="115000"/>
                        </a:lnSpc>
                        <a:spcBef>
                          <a:spcPts val="0"/>
                        </a:spcBef>
                        <a:spcAft>
                          <a:spcPts val="0"/>
                        </a:spcAft>
                      </a:pPr>
                      <a:r>
                        <a:rPr lang="ar-SA" sz="1200">
                          <a:effectLst/>
                        </a:rPr>
                        <a:t>-  مررت برجلٍ إنه فاضلٌٌ . </a:t>
                      </a:r>
                      <a:endParaRPr lang="en-US" sz="1000">
                        <a:effectLst/>
                      </a:endParaRPr>
                    </a:p>
                    <a:p>
                      <a:pPr marL="16510" marR="0" indent="-16510" algn="r" rtl="1">
                        <a:lnSpc>
                          <a:spcPct val="115000"/>
                        </a:lnSpc>
                        <a:spcBef>
                          <a:spcPts val="0"/>
                        </a:spcBef>
                        <a:spcAft>
                          <a:spcPts val="0"/>
                        </a:spcAft>
                      </a:pPr>
                      <a:r>
                        <a:rPr lang="ar-SA" sz="1200">
                          <a:effectLst/>
                        </a:rPr>
                        <a:t>-  شاهدت رجلاً إنه مسرعٌ  </a:t>
                      </a:r>
                      <a:endParaRPr lang="en-US" sz="1000">
                        <a:effectLst/>
                      </a:endParaRPr>
                    </a:p>
                    <a:p>
                      <a:pPr marL="930910" marR="0" indent="-914400" algn="r" rtl="1">
                        <a:lnSpc>
                          <a:spcPct val="115000"/>
                        </a:lnSpc>
                        <a:spcBef>
                          <a:spcPts val="0"/>
                        </a:spcBef>
                        <a:spcAft>
                          <a:spcPts val="0"/>
                        </a:spcAft>
                      </a:pPr>
                      <a:r>
                        <a:rPr lang="ar-SA" sz="1200">
                          <a:effectLst/>
                        </a:rPr>
                        <a:t>-  قال الله تعالى:( </a:t>
                      </a:r>
                      <a:r>
                        <a:rPr lang="ar-SA" sz="1000">
                          <a:effectLst/>
                        </a:rPr>
                        <a:t>كما أخرجك ربك من بيتك بالحق وإن فريقاً من المؤمنين لكارهون</a:t>
                      </a:r>
                      <a:r>
                        <a:rPr lang="ar-SA" sz="1200">
                          <a:effectLst/>
                        </a:rPr>
                        <a:t> ) </a:t>
                      </a:r>
                      <a:endParaRPr lang="en-US" sz="1000">
                        <a:effectLst/>
                      </a:endParaRPr>
                    </a:p>
                    <a:p>
                      <a:pPr marL="0" marR="0" algn="r" rtl="1">
                        <a:lnSpc>
                          <a:spcPct val="115000"/>
                        </a:lnSpc>
                        <a:spcBef>
                          <a:spcPts val="0"/>
                        </a:spcBef>
                        <a:spcAft>
                          <a:spcPts val="0"/>
                        </a:spcAft>
                      </a:pPr>
                      <a:r>
                        <a:rPr lang="ar-SA" sz="1200">
                          <a:effectLst/>
                        </a:rPr>
                        <a:t>-  شاهدت الرجل وإنَّه لمسرعاً . </a:t>
                      </a:r>
                      <a:endParaRPr lang="en-US" sz="1000">
                        <a:effectLst/>
                      </a:endParaRPr>
                    </a:p>
                    <a:p>
                      <a:pPr marL="0" marR="0" algn="r" rtl="1">
                        <a:lnSpc>
                          <a:spcPct val="115000"/>
                        </a:lnSpc>
                        <a:spcBef>
                          <a:spcPts val="0"/>
                        </a:spcBef>
                        <a:spcAft>
                          <a:spcPts val="0"/>
                        </a:spcAft>
                      </a:pPr>
                      <a:r>
                        <a:rPr lang="ar-SA" sz="1200">
                          <a:effectLst/>
                        </a:rPr>
                        <a:t>-  زيدٌ إنه فاضل </a:t>
                      </a:r>
                      <a:endParaRPr lang="en-US" sz="1000">
                        <a:effectLst/>
                      </a:endParaRPr>
                    </a:p>
                    <a:p>
                      <a:pPr marL="0" marR="0" algn="r" rtl="1">
                        <a:lnSpc>
                          <a:spcPct val="115000"/>
                        </a:lnSpc>
                        <a:spcBef>
                          <a:spcPts val="0"/>
                        </a:spcBef>
                        <a:spcAft>
                          <a:spcPts val="0"/>
                        </a:spcAft>
                      </a:pPr>
                      <a:r>
                        <a:rPr lang="ar-SA" sz="1200">
                          <a:effectLst/>
                        </a:rPr>
                        <a:t>-  الشجرة إنَّها مثمرة </a:t>
                      </a:r>
                      <a:endParaRPr lang="en-US" sz="1000">
                        <a:effectLst/>
                      </a:endParaRPr>
                    </a:p>
                    <a:p>
                      <a:pPr marL="0" marR="0" algn="r" rtl="1">
                        <a:lnSpc>
                          <a:spcPct val="115000"/>
                        </a:lnSpc>
                        <a:spcBef>
                          <a:spcPts val="0"/>
                        </a:spcBef>
                        <a:spcAft>
                          <a:spcPts val="0"/>
                        </a:spcAft>
                      </a:pPr>
                      <a:r>
                        <a:rPr lang="ar-SA" sz="1200">
                          <a:effectLst/>
                        </a:rPr>
                        <a:t>-  قال الله تعالى : (</a:t>
                      </a:r>
                      <a:r>
                        <a:rPr lang="ar-SA" sz="1000">
                          <a:effectLst/>
                        </a:rPr>
                        <a:t>إنَّ الله بفصل بينهم</a:t>
                      </a:r>
                      <a:r>
                        <a:rPr lang="ar-SA" sz="1200">
                          <a:effectLst/>
                        </a:rPr>
                        <a:t> ) . </a:t>
                      </a:r>
                      <a:endParaRPr lang="en-US" sz="1000">
                        <a:effectLst/>
                      </a:endParaRPr>
                    </a:p>
                    <a:p>
                      <a:pPr marL="0" marR="0" algn="r" rtl="1">
                        <a:lnSpc>
                          <a:spcPct val="115000"/>
                        </a:lnSpc>
                        <a:spcBef>
                          <a:spcPts val="0"/>
                        </a:spcBef>
                        <a:spcAft>
                          <a:spcPts val="0"/>
                        </a:spcAft>
                      </a:pPr>
                      <a:r>
                        <a:rPr lang="ar-SA" sz="1200">
                          <a:effectLst/>
                        </a:rPr>
                        <a:t>-  قال تعالى:( والله يعلم إنك لرسوله والله يشهد إنَّ المنافقين لكاذبون)</a:t>
                      </a:r>
                      <a:endParaRPr lang="en-US" sz="1000">
                        <a:effectLst/>
                      </a:endParaRPr>
                    </a:p>
                    <a:p>
                      <a:pPr marL="0" marR="0" algn="r" rtl="1">
                        <a:lnSpc>
                          <a:spcPct val="115000"/>
                        </a:lnSpc>
                        <a:spcBef>
                          <a:spcPts val="0"/>
                        </a:spcBef>
                        <a:spcAft>
                          <a:spcPts val="0"/>
                        </a:spcAft>
                      </a:pPr>
                      <a:r>
                        <a:rPr lang="ar-SA" sz="1200">
                          <a:effectLst/>
                        </a:rPr>
                        <a:t>-  علمت إنَّ زيداً لقائم . </a:t>
                      </a:r>
                      <a:endParaRPr lang="en-US" sz="1000">
                        <a:effectLst/>
                      </a:endParaRPr>
                    </a:p>
                    <a:p>
                      <a:pPr marL="0" marR="0" algn="r" rtl="1">
                        <a:lnSpc>
                          <a:spcPct val="115000"/>
                        </a:lnSpc>
                        <a:spcBef>
                          <a:spcPts val="0"/>
                        </a:spcBef>
                        <a:spcAft>
                          <a:spcPts val="0"/>
                        </a:spcAft>
                      </a:pPr>
                      <a:r>
                        <a:rPr lang="ar-SA" sz="1200">
                          <a:effectLst/>
                        </a:rPr>
                        <a:t>-  قال الله تعالى</a:t>
                      </a:r>
                      <a:r>
                        <a:rPr lang="en-US" sz="1200">
                          <a:effectLst/>
                        </a:rPr>
                        <a:t> :</a:t>
                      </a:r>
                      <a:r>
                        <a:rPr lang="ar-SA" sz="1200">
                          <a:effectLst/>
                        </a:rPr>
                        <a:t>( </a:t>
                      </a:r>
                      <a:r>
                        <a:rPr lang="ar-SA" sz="1000">
                          <a:effectLst/>
                        </a:rPr>
                        <a:t>ذق إنَّك أنت العزيز الكريم</a:t>
                      </a:r>
                      <a:r>
                        <a:rPr lang="ar-SA" sz="1200">
                          <a:effectLst/>
                        </a:rPr>
                        <a:t> ) . </a:t>
                      </a:r>
                      <a:endParaRPr lang="en-US" sz="1000">
                        <a:effectLst/>
                      </a:endParaRPr>
                    </a:p>
                    <a:p>
                      <a:pPr marL="0" marR="0" algn="r" rtl="1">
                        <a:lnSpc>
                          <a:spcPct val="115000"/>
                        </a:lnSpc>
                        <a:spcBef>
                          <a:spcPts val="0"/>
                        </a:spcBef>
                        <a:spcAft>
                          <a:spcPts val="0"/>
                        </a:spcAft>
                      </a:pPr>
                      <a:r>
                        <a:rPr lang="ar-SA" sz="1200">
                          <a:effectLst/>
                        </a:rPr>
                        <a:t>-  قال تعالى: ( </a:t>
                      </a:r>
                      <a:r>
                        <a:rPr lang="ar-SA" sz="1000">
                          <a:effectLst/>
                        </a:rPr>
                        <a:t>حم  والكتاب المبين إناَّ أنزلناه</a:t>
                      </a:r>
                      <a:r>
                        <a:rPr lang="ar-SA" sz="1200">
                          <a:effectLst/>
                        </a:rPr>
                        <a:t> .....) </a:t>
                      </a:r>
                      <a:endParaRPr lang="en-US" sz="1000">
                        <a:effectLst/>
                        <a:latin typeface="Times New Roman"/>
                        <a:ea typeface="SimSun"/>
                        <a:cs typeface="Arial"/>
                      </a:endParaRPr>
                    </a:p>
                  </a:txBody>
                  <a:tcPr marL="57501" marR="57501" marT="0" marB="0"/>
                </a:tc>
                <a:tc>
                  <a:txBody>
                    <a:bodyPr/>
                    <a:lstStyle/>
                    <a:p>
                      <a:pPr marL="0" marR="0" algn="ctr" rtl="1">
                        <a:lnSpc>
                          <a:spcPct val="120000"/>
                        </a:lnSpc>
                        <a:spcBef>
                          <a:spcPts val="0"/>
                        </a:spcBef>
                        <a:spcAft>
                          <a:spcPts val="0"/>
                        </a:spcAft>
                      </a:pPr>
                      <a:r>
                        <a:rPr lang="ar-SA" sz="800" dirty="0">
                          <a:effectLst/>
                        </a:rPr>
                        <a:t>..............................................................</a:t>
                      </a:r>
                      <a:endParaRPr lang="en-US" sz="1300" dirty="0">
                        <a:effectLst/>
                      </a:endParaRPr>
                    </a:p>
                    <a:p>
                      <a:pPr marL="0" marR="0" algn="ctr" rtl="1">
                        <a:lnSpc>
                          <a:spcPct val="120000"/>
                        </a:lnSpc>
                        <a:spcBef>
                          <a:spcPts val="0"/>
                        </a:spcBef>
                        <a:spcAft>
                          <a:spcPts val="0"/>
                        </a:spcAft>
                      </a:pPr>
                      <a:r>
                        <a:rPr lang="ar-SA" sz="800" dirty="0">
                          <a:effectLst/>
                        </a:rPr>
                        <a:t>..............................................................</a:t>
                      </a:r>
                      <a:endParaRPr lang="en-US" sz="1300" dirty="0">
                        <a:effectLst/>
                      </a:endParaRPr>
                    </a:p>
                    <a:p>
                      <a:pPr marL="0" marR="0" algn="ctr" rtl="1">
                        <a:lnSpc>
                          <a:spcPct val="120000"/>
                        </a:lnSpc>
                        <a:spcBef>
                          <a:spcPts val="0"/>
                        </a:spcBef>
                        <a:spcAft>
                          <a:spcPts val="0"/>
                        </a:spcAft>
                      </a:pPr>
                      <a:r>
                        <a:rPr lang="ar-SA" sz="800" dirty="0">
                          <a:effectLst/>
                        </a:rPr>
                        <a:t>..............................................................</a:t>
                      </a:r>
                      <a:endParaRPr lang="en-US" sz="1300" dirty="0">
                        <a:effectLst/>
                      </a:endParaRPr>
                    </a:p>
                    <a:p>
                      <a:pPr marL="0" marR="0" algn="ctr" rtl="1">
                        <a:lnSpc>
                          <a:spcPct val="120000"/>
                        </a:lnSpc>
                        <a:spcBef>
                          <a:spcPts val="0"/>
                        </a:spcBef>
                        <a:spcAft>
                          <a:spcPts val="0"/>
                        </a:spcAft>
                      </a:pPr>
                      <a:r>
                        <a:rPr lang="ar-SA" sz="800" dirty="0">
                          <a:effectLst/>
                        </a:rPr>
                        <a:t>............................................................................................................................</a:t>
                      </a:r>
                      <a:endParaRPr lang="en-US" sz="1300" dirty="0">
                        <a:effectLst/>
                      </a:endParaRPr>
                    </a:p>
                    <a:p>
                      <a:pPr marL="0" marR="0" algn="ctr" rtl="1">
                        <a:lnSpc>
                          <a:spcPct val="120000"/>
                        </a:lnSpc>
                        <a:spcBef>
                          <a:spcPts val="0"/>
                        </a:spcBef>
                        <a:spcAft>
                          <a:spcPts val="0"/>
                        </a:spcAft>
                      </a:pPr>
                      <a:r>
                        <a:rPr lang="ar-SA" sz="800" dirty="0">
                          <a:effectLst/>
                        </a:rPr>
                        <a:t>..............................................................</a:t>
                      </a:r>
                      <a:endParaRPr lang="en-US" sz="1300" dirty="0">
                        <a:effectLst/>
                      </a:endParaRPr>
                    </a:p>
                    <a:p>
                      <a:pPr marL="0" marR="0" algn="ctr" rtl="1">
                        <a:lnSpc>
                          <a:spcPct val="120000"/>
                        </a:lnSpc>
                        <a:spcBef>
                          <a:spcPts val="0"/>
                        </a:spcBef>
                        <a:spcAft>
                          <a:spcPts val="0"/>
                        </a:spcAft>
                      </a:pPr>
                      <a:r>
                        <a:rPr lang="ar-SA" sz="800" dirty="0">
                          <a:effectLst/>
                        </a:rPr>
                        <a:t>............................................................................................................................</a:t>
                      </a:r>
                      <a:endParaRPr lang="en-US" sz="1300" dirty="0">
                        <a:effectLst/>
                      </a:endParaRPr>
                    </a:p>
                    <a:p>
                      <a:pPr marL="0" marR="0" algn="ctr" rtl="1">
                        <a:lnSpc>
                          <a:spcPct val="120000"/>
                        </a:lnSpc>
                        <a:spcBef>
                          <a:spcPts val="0"/>
                        </a:spcBef>
                        <a:spcAft>
                          <a:spcPts val="0"/>
                        </a:spcAft>
                      </a:pPr>
                      <a:r>
                        <a:rPr lang="ar-SA" sz="800" dirty="0">
                          <a:effectLst/>
                        </a:rPr>
                        <a:t>..............................................................</a:t>
                      </a:r>
                      <a:endParaRPr lang="en-US" sz="1300" dirty="0">
                        <a:effectLst/>
                      </a:endParaRPr>
                    </a:p>
                    <a:p>
                      <a:pPr marL="0" marR="0" algn="ctr" rtl="1">
                        <a:lnSpc>
                          <a:spcPct val="120000"/>
                        </a:lnSpc>
                        <a:spcBef>
                          <a:spcPts val="0"/>
                        </a:spcBef>
                        <a:spcAft>
                          <a:spcPts val="0"/>
                        </a:spcAft>
                      </a:pPr>
                      <a:r>
                        <a:rPr lang="ar-SA" sz="800" dirty="0">
                          <a:effectLst/>
                        </a:rPr>
                        <a:t>..............................................................</a:t>
                      </a:r>
                      <a:endParaRPr lang="en-US" sz="1300" dirty="0">
                        <a:effectLst/>
                      </a:endParaRPr>
                    </a:p>
                    <a:p>
                      <a:pPr marL="0" marR="0" algn="ctr" rtl="1">
                        <a:lnSpc>
                          <a:spcPct val="120000"/>
                        </a:lnSpc>
                        <a:spcBef>
                          <a:spcPts val="0"/>
                        </a:spcBef>
                        <a:spcAft>
                          <a:spcPts val="0"/>
                        </a:spcAft>
                      </a:pPr>
                      <a:r>
                        <a:rPr lang="ar-SA" sz="800" dirty="0">
                          <a:effectLst/>
                        </a:rPr>
                        <a:t>..............................................................</a:t>
                      </a:r>
                      <a:endParaRPr lang="en-US" sz="1300" dirty="0">
                        <a:effectLst/>
                      </a:endParaRPr>
                    </a:p>
                    <a:p>
                      <a:pPr marL="0" marR="0" algn="ctr" rtl="1">
                        <a:lnSpc>
                          <a:spcPct val="120000"/>
                        </a:lnSpc>
                        <a:spcBef>
                          <a:spcPts val="0"/>
                        </a:spcBef>
                        <a:spcAft>
                          <a:spcPts val="0"/>
                        </a:spcAft>
                      </a:pPr>
                      <a:r>
                        <a:rPr lang="ar-SA" sz="800" dirty="0">
                          <a:effectLst/>
                        </a:rPr>
                        <a:t>..............................................................</a:t>
                      </a:r>
                      <a:endParaRPr lang="en-US" sz="1300" dirty="0">
                        <a:effectLst/>
                      </a:endParaRPr>
                    </a:p>
                    <a:p>
                      <a:pPr marL="0" marR="0" algn="ctr" rtl="1">
                        <a:lnSpc>
                          <a:spcPct val="120000"/>
                        </a:lnSpc>
                        <a:spcBef>
                          <a:spcPts val="0"/>
                        </a:spcBef>
                        <a:spcAft>
                          <a:spcPts val="0"/>
                        </a:spcAft>
                      </a:pPr>
                      <a:r>
                        <a:rPr lang="ar-SA" sz="800" dirty="0">
                          <a:effectLst/>
                        </a:rPr>
                        <a:t>..............................................................</a:t>
                      </a:r>
                      <a:endParaRPr lang="en-US" sz="1300" dirty="0">
                        <a:effectLst/>
                      </a:endParaRPr>
                    </a:p>
                    <a:p>
                      <a:pPr marL="0" marR="0" algn="ctr" rtl="1">
                        <a:lnSpc>
                          <a:spcPct val="120000"/>
                        </a:lnSpc>
                        <a:spcBef>
                          <a:spcPts val="0"/>
                        </a:spcBef>
                        <a:spcAft>
                          <a:spcPts val="0"/>
                        </a:spcAft>
                      </a:pPr>
                      <a:r>
                        <a:rPr lang="ar-SA" sz="800" dirty="0">
                          <a:effectLst/>
                        </a:rPr>
                        <a:t>..............................................................</a:t>
                      </a:r>
                      <a:endParaRPr lang="en-US" sz="1300" dirty="0">
                        <a:effectLst/>
                      </a:endParaRPr>
                    </a:p>
                    <a:p>
                      <a:pPr marL="0" marR="0" algn="ctr" rtl="1">
                        <a:lnSpc>
                          <a:spcPct val="120000"/>
                        </a:lnSpc>
                        <a:spcBef>
                          <a:spcPts val="0"/>
                        </a:spcBef>
                        <a:spcAft>
                          <a:spcPts val="0"/>
                        </a:spcAft>
                      </a:pPr>
                      <a:r>
                        <a:rPr lang="ar-SA" sz="800" dirty="0">
                          <a:effectLst/>
                        </a:rPr>
                        <a:t>..............................................................</a:t>
                      </a:r>
                      <a:endParaRPr lang="en-US" sz="1300" dirty="0">
                        <a:effectLst/>
                      </a:endParaRPr>
                    </a:p>
                    <a:p>
                      <a:pPr marL="0" marR="0" algn="ctr" rtl="1">
                        <a:lnSpc>
                          <a:spcPct val="120000"/>
                        </a:lnSpc>
                        <a:spcBef>
                          <a:spcPts val="0"/>
                        </a:spcBef>
                        <a:spcAft>
                          <a:spcPts val="0"/>
                        </a:spcAft>
                      </a:pPr>
                      <a:r>
                        <a:rPr lang="ar-SA" sz="800" dirty="0">
                          <a:effectLst/>
                        </a:rPr>
                        <a:t>..............................................................</a:t>
                      </a:r>
                      <a:endParaRPr lang="en-US" sz="1300" dirty="0">
                        <a:effectLst/>
                      </a:endParaRPr>
                    </a:p>
                    <a:p>
                      <a:pPr marL="0" marR="0" algn="ctr" rtl="1">
                        <a:lnSpc>
                          <a:spcPct val="120000"/>
                        </a:lnSpc>
                        <a:spcBef>
                          <a:spcPts val="0"/>
                        </a:spcBef>
                        <a:spcAft>
                          <a:spcPts val="0"/>
                        </a:spcAft>
                      </a:pPr>
                      <a:r>
                        <a:rPr lang="ar-SA" sz="800" dirty="0">
                          <a:effectLst/>
                        </a:rPr>
                        <a:t>..............................................................</a:t>
                      </a:r>
                      <a:endParaRPr lang="en-US" sz="1300" dirty="0">
                        <a:effectLst/>
                      </a:endParaRPr>
                    </a:p>
                    <a:p>
                      <a:pPr marL="0" marR="0" algn="ctr" rtl="1">
                        <a:lnSpc>
                          <a:spcPct val="120000"/>
                        </a:lnSpc>
                        <a:spcBef>
                          <a:spcPts val="0"/>
                        </a:spcBef>
                        <a:spcAft>
                          <a:spcPts val="0"/>
                        </a:spcAft>
                      </a:pPr>
                      <a:r>
                        <a:rPr lang="ar-SA" sz="800" dirty="0">
                          <a:effectLst/>
                        </a:rPr>
                        <a:t>............................................................................................................................</a:t>
                      </a:r>
                      <a:endParaRPr lang="en-US" sz="1300" dirty="0">
                        <a:effectLst/>
                      </a:endParaRPr>
                    </a:p>
                    <a:p>
                      <a:pPr marL="0" marR="0" algn="ctr" rtl="1">
                        <a:lnSpc>
                          <a:spcPct val="120000"/>
                        </a:lnSpc>
                        <a:spcBef>
                          <a:spcPts val="0"/>
                        </a:spcBef>
                        <a:spcAft>
                          <a:spcPts val="0"/>
                        </a:spcAft>
                      </a:pPr>
                      <a:r>
                        <a:rPr lang="ar-SA" sz="800" dirty="0">
                          <a:effectLst/>
                        </a:rPr>
                        <a:t>..............................................................</a:t>
                      </a:r>
                      <a:endParaRPr lang="en-US" sz="1300" dirty="0">
                        <a:effectLst/>
                      </a:endParaRPr>
                    </a:p>
                    <a:p>
                      <a:pPr marL="0" marR="0" algn="ctr" rtl="1">
                        <a:lnSpc>
                          <a:spcPct val="120000"/>
                        </a:lnSpc>
                        <a:spcBef>
                          <a:spcPts val="0"/>
                        </a:spcBef>
                        <a:spcAft>
                          <a:spcPts val="0"/>
                        </a:spcAft>
                      </a:pPr>
                      <a:r>
                        <a:rPr lang="ar-SA" sz="800" dirty="0">
                          <a:effectLst/>
                        </a:rPr>
                        <a:t>..............................................................</a:t>
                      </a:r>
                      <a:endParaRPr lang="en-US" sz="1300" dirty="0">
                        <a:effectLst/>
                      </a:endParaRPr>
                    </a:p>
                    <a:p>
                      <a:pPr marL="0" marR="0" algn="ctr" rtl="1">
                        <a:lnSpc>
                          <a:spcPct val="120000"/>
                        </a:lnSpc>
                        <a:spcBef>
                          <a:spcPts val="0"/>
                        </a:spcBef>
                        <a:spcAft>
                          <a:spcPts val="0"/>
                        </a:spcAft>
                      </a:pPr>
                      <a:r>
                        <a:rPr lang="ar-SA" sz="800" dirty="0">
                          <a:effectLst/>
                        </a:rPr>
                        <a:t>....................................................................................................................................................................................................................................................................................................................................................................................</a:t>
                      </a:r>
                      <a:endParaRPr lang="en-US" sz="1300" dirty="0">
                        <a:effectLst/>
                        <a:latin typeface="Times New Roman"/>
                        <a:ea typeface="SimSun"/>
                        <a:cs typeface="AL-Mohanad"/>
                      </a:endParaRPr>
                    </a:p>
                  </a:txBody>
                  <a:tcPr marL="57501" marR="57501" marT="0" marB="0" anchor="ctr"/>
                </a:tc>
              </a:tr>
            </a:tbl>
          </a:graphicData>
        </a:graphic>
      </p:graphicFrame>
      <p:sp>
        <p:nvSpPr>
          <p:cNvPr id="3" name="Rectangle 1"/>
          <p:cNvSpPr>
            <a:spLocks noChangeArrowheads="1"/>
          </p:cNvSpPr>
          <p:nvPr/>
        </p:nvSpPr>
        <p:spPr bwMode="auto">
          <a:xfrm>
            <a:off x="695325" y="1549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algn="l" fontAlgn="base">
              <a:spcBef>
                <a:spcPct val="0"/>
              </a:spcBef>
              <a:spcAft>
                <a:spcPct val="0"/>
              </a:spcAft>
              <a:tabLst>
                <a:tab pos="4200525" algn="l"/>
              </a:tabLst>
            </a:pPr>
            <a:r>
              <a:rPr lang="ar-SA" altLang="zh-CN" sz="1600" b="1" smtClean="0">
                <a:solidFill>
                  <a:srgbClr val="2F2B20"/>
                </a:solidFill>
                <a:latin typeface="Times New Roman" pitchFamily="18" charset="0"/>
                <a:cs typeface="DecoType Naskh" pitchFamily="2" charset="-78"/>
              </a:rPr>
              <a:t>-  ما السبب في كسر همزة (إنَّ)  فيما ياتي:</a:t>
            </a:r>
            <a:endParaRPr lang="en-US" altLang="zh-CN" sz="800" smtClean="0">
              <a:solidFill>
                <a:srgbClr val="2F2B20"/>
              </a:solidFill>
              <a:latin typeface="Arial" pitchFamily="34" charset="0"/>
              <a:cs typeface="Arial" pitchFamily="34" charset="0"/>
            </a:endParaRPr>
          </a:p>
          <a:p>
            <a:pPr algn="l" rtl="0" eaLnBrk="0" fontAlgn="base" hangingPunct="0">
              <a:spcBef>
                <a:spcPct val="0"/>
              </a:spcBef>
              <a:spcAft>
                <a:spcPct val="0"/>
              </a:spcAft>
              <a:tabLst>
                <a:tab pos="4200525" algn="l"/>
              </a:tabLst>
            </a:pPr>
            <a:endParaRPr lang="en-US" altLang="zh-CN" smtClean="0">
              <a:solidFill>
                <a:srgbClr val="2F2B20"/>
              </a:solidFill>
              <a:latin typeface="Arial" pitchFamily="34" charset="0"/>
              <a:cs typeface="Arial" pitchFamily="34" charset="0"/>
            </a:endParaRPr>
          </a:p>
        </p:txBody>
      </p:sp>
      <p:graphicFrame>
        <p:nvGraphicFramePr>
          <p:cNvPr id="4" name="جدول 3"/>
          <p:cNvGraphicFramePr>
            <a:graphicFrameLocks noGrp="1"/>
          </p:cNvGraphicFramePr>
          <p:nvPr>
            <p:extLst>
              <p:ext uri="{D42A27DB-BD31-4B8C-83A1-F6EECF244321}">
                <p14:modId xmlns:p14="http://schemas.microsoft.com/office/powerpoint/2010/main" val="953588004"/>
              </p:ext>
            </p:extLst>
          </p:nvPr>
        </p:nvGraphicFramePr>
        <p:xfrm>
          <a:off x="694680" y="1038890"/>
          <a:ext cx="7754641" cy="5541267"/>
        </p:xfrm>
        <a:graphic>
          <a:graphicData uri="http://schemas.openxmlformats.org/drawingml/2006/table">
            <a:tbl>
              <a:tblPr rtl="1" firstRow="1" firstCol="1" lastRow="1" lastCol="1" bandRow="1" bandCol="1">
                <a:tableStyleId>{5C22544A-7EE6-4342-B048-85BDC9FD1C3A}</a:tableStyleId>
              </a:tblPr>
              <a:tblGrid>
                <a:gridCol w="3165334"/>
                <a:gridCol w="4589307"/>
              </a:tblGrid>
              <a:tr h="5541267">
                <a:tc>
                  <a:txBody>
                    <a:bodyPr/>
                    <a:lstStyle/>
                    <a:p>
                      <a:pPr marL="16510" marR="0" algn="r" rtl="1">
                        <a:lnSpc>
                          <a:spcPct val="115000"/>
                        </a:lnSpc>
                        <a:spcBef>
                          <a:spcPts val="0"/>
                        </a:spcBef>
                        <a:spcAft>
                          <a:spcPts val="0"/>
                        </a:spcAft>
                      </a:pPr>
                      <a:r>
                        <a:rPr lang="ar-SA" sz="1200" dirty="0">
                          <a:effectLst/>
                        </a:rPr>
                        <a:t>-  قال الله تعالى( </a:t>
                      </a:r>
                      <a:r>
                        <a:rPr lang="ar-SA" sz="1000" dirty="0">
                          <a:effectLst/>
                        </a:rPr>
                        <a:t>إنَّا أنزلناه في ليلة القدر</a:t>
                      </a:r>
                      <a:r>
                        <a:rPr lang="ar-SA" sz="1200" dirty="0">
                          <a:effectLst/>
                        </a:rPr>
                        <a:t> )   </a:t>
                      </a:r>
                      <a:endParaRPr lang="en-US" sz="1000" dirty="0">
                        <a:effectLst/>
                      </a:endParaRPr>
                    </a:p>
                    <a:p>
                      <a:pPr marL="16510" marR="0" algn="r" rtl="1">
                        <a:lnSpc>
                          <a:spcPct val="115000"/>
                        </a:lnSpc>
                        <a:spcBef>
                          <a:spcPts val="0"/>
                        </a:spcBef>
                        <a:spcAft>
                          <a:spcPts val="0"/>
                        </a:spcAft>
                      </a:pPr>
                      <a:r>
                        <a:rPr lang="ar-SA" sz="1200" dirty="0">
                          <a:effectLst/>
                        </a:rPr>
                        <a:t>-  قال عز وجل : ( </a:t>
                      </a:r>
                      <a:r>
                        <a:rPr lang="ar-SA" sz="1000" dirty="0">
                          <a:effectLst/>
                        </a:rPr>
                        <a:t>إنَّا فتحنا لك فتحاً مبينا</a:t>
                      </a:r>
                      <a:r>
                        <a:rPr lang="ar-SA" sz="1200" dirty="0">
                          <a:effectLst/>
                        </a:rPr>
                        <a:t> ) </a:t>
                      </a:r>
                      <a:endParaRPr lang="en-US" sz="1000" dirty="0">
                        <a:effectLst/>
                      </a:endParaRPr>
                    </a:p>
                    <a:p>
                      <a:pPr marL="16510" marR="0" algn="r" rtl="1">
                        <a:lnSpc>
                          <a:spcPct val="115000"/>
                        </a:lnSpc>
                        <a:spcBef>
                          <a:spcPts val="0"/>
                        </a:spcBef>
                        <a:spcAft>
                          <a:spcPts val="0"/>
                        </a:spcAft>
                      </a:pPr>
                      <a:r>
                        <a:rPr lang="ar-SA" sz="1200" dirty="0">
                          <a:effectLst/>
                        </a:rPr>
                        <a:t>-  إنَّ زيداً ناجحٌ </a:t>
                      </a:r>
                      <a:endParaRPr lang="en-US" sz="1000" dirty="0">
                        <a:effectLst/>
                      </a:endParaRPr>
                    </a:p>
                    <a:p>
                      <a:pPr marL="16510" marR="0" algn="r" rtl="1">
                        <a:lnSpc>
                          <a:spcPct val="115000"/>
                        </a:lnSpc>
                        <a:spcBef>
                          <a:spcPts val="0"/>
                        </a:spcBef>
                        <a:spcAft>
                          <a:spcPts val="0"/>
                        </a:spcAft>
                      </a:pPr>
                      <a:r>
                        <a:rPr lang="ar-SA" sz="1200" dirty="0">
                          <a:effectLst/>
                        </a:rPr>
                        <a:t>-  قال الله تعالى (</a:t>
                      </a:r>
                      <a:r>
                        <a:rPr lang="ar-SA" sz="1000" dirty="0">
                          <a:effectLst/>
                        </a:rPr>
                        <a:t>ألا إن أولياء الله لا خوفٌ ولاهم يحزنون</a:t>
                      </a:r>
                      <a:r>
                        <a:rPr lang="ar-SA" sz="1200" dirty="0">
                          <a:effectLst/>
                        </a:rPr>
                        <a:t>) . </a:t>
                      </a:r>
                      <a:endParaRPr lang="en-US" sz="1000" dirty="0">
                        <a:effectLst/>
                      </a:endParaRPr>
                    </a:p>
                    <a:p>
                      <a:pPr marL="16510" marR="0" algn="r" rtl="1">
                        <a:lnSpc>
                          <a:spcPct val="115000"/>
                        </a:lnSpc>
                        <a:spcBef>
                          <a:spcPts val="0"/>
                        </a:spcBef>
                        <a:spcAft>
                          <a:spcPts val="0"/>
                        </a:spcAft>
                      </a:pPr>
                      <a:r>
                        <a:rPr lang="ar-SA" sz="1200" dirty="0">
                          <a:effectLst/>
                        </a:rPr>
                        <a:t>-  قال الله تعالى( </a:t>
                      </a:r>
                      <a:r>
                        <a:rPr lang="ar-SA" sz="1000" dirty="0">
                          <a:effectLst/>
                        </a:rPr>
                        <a:t>قال إني عبدالله</a:t>
                      </a:r>
                      <a:r>
                        <a:rPr lang="ar-SA" sz="1200" dirty="0">
                          <a:effectLst/>
                        </a:rPr>
                        <a:t> ) </a:t>
                      </a:r>
                      <a:endParaRPr lang="en-US" sz="1000" dirty="0">
                        <a:effectLst/>
                      </a:endParaRPr>
                    </a:p>
                    <a:p>
                      <a:pPr marL="16510" marR="0" algn="r" rtl="1">
                        <a:lnSpc>
                          <a:spcPct val="115000"/>
                        </a:lnSpc>
                        <a:spcBef>
                          <a:spcPts val="0"/>
                        </a:spcBef>
                        <a:spcAft>
                          <a:spcPts val="0"/>
                        </a:spcAft>
                      </a:pPr>
                      <a:r>
                        <a:rPr lang="ar-SA" sz="1200" dirty="0">
                          <a:effectLst/>
                        </a:rPr>
                        <a:t>-  قال علي إنَّ زيداً ناجح . </a:t>
                      </a:r>
                      <a:endParaRPr lang="en-US" sz="1000" dirty="0">
                        <a:effectLst/>
                      </a:endParaRPr>
                    </a:p>
                    <a:p>
                      <a:pPr marL="16510" marR="0" algn="r" rtl="1">
                        <a:lnSpc>
                          <a:spcPct val="115000"/>
                        </a:lnSpc>
                        <a:spcBef>
                          <a:spcPts val="0"/>
                        </a:spcBef>
                        <a:spcAft>
                          <a:spcPts val="0"/>
                        </a:spcAft>
                      </a:pPr>
                      <a:r>
                        <a:rPr lang="ar-SA" sz="1200" dirty="0">
                          <a:effectLst/>
                        </a:rPr>
                        <a:t>-  جلست حيث إنَّ زيداً جالس </a:t>
                      </a:r>
                      <a:endParaRPr lang="en-US" sz="1000" dirty="0">
                        <a:effectLst/>
                      </a:endParaRPr>
                    </a:p>
                    <a:p>
                      <a:pPr marL="0" marR="0" algn="r" rtl="1">
                        <a:lnSpc>
                          <a:spcPct val="115000"/>
                        </a:lnSpc>
                        <a:spcBef>
                          <a:spcPts val="0"/>
                        </a:spcBef>
                        <a:spcAft>
                          <a:spcPts val="0"/>
                        </a:spcAft>
                      </a:pPr>
                      <a:r>
                        <a:rPr lang="ar-SA" sz="1200" kern="0" dirty="0">
                          <a:effectLst/>
                        </a:rPr>
                        <a:t>-  جئتك إذْ إنَّ زيداً أميرٌ.</a:t>
                      </a:r>
                      <a:endParaRPr lang="en-US" sz="900" kern="0" dirty="0">
                        <a:effectLst/>
                      </a:endParaRPr>
                    </a:p>
                    <a:p>
                      <a:pPr marL="0" marR="0" algn="r" rtl="1">
                        <a:lnSpc>
                          <a:spcPct val="115000"/>
                        </a:lnSpc>
                        <a:spcBef>
                          <a:spcPts val="0"/>
                        </a:spcBef>
                        <a:spcAft>
                          <a:spcPts val="0"/>
                        </a:spcAft>
                      </a:pPr>
                      <a:r>
                        <a:rPr lang="ar-SA" sz="1200" kern="0" dirty="0">
                          <a:effectLst/>
                        </a:rPr>
                        <a:t>-  زرت علياً إذْ إنَّه مريض.</a:t>
                      </a:r>
                      <a:endParaRPr lang="en-US" sz="900" kern="0" dirty="0">
                        <a:effectLst/>
                      </a:endParaRPr>
                    </a:p>
                    <a:p>
                      <a:pPr marL="0" marR="0" algn="r" rtl="1">
                        <a:lnSpc>
                          <a:spcPct val="115000"/>
                        </a:lnSpc>
                        <a:spcBef>
                          <a:spcPts val="0"/>
                        </a:spcBef>
                        <a:spcAft>
                          <a:spcPts val="0"/>
                        </a:spcAft>
                      </a:pPr>
                      <a:r>
                        <a:rPr lang="ar-SA" sz="1200" dirty="0">
                          <a:effectLst/>
                        </a:rPr>
                        <a:t>-  قال تعالى: (</a:t>
                      </a:r>
                      <a:r>
                        <a:rPr lang="ar-SA" sz="1000" dirty="0">
                          <a:effectLst/>
                        </a:rPr>
                        <a:t>وأتيناه من الكنوز ما إنَّ مفاتحه لتنوء بالعصبة</a:t>
                      </a:r>
                      <a:r>
                        <a:rPr lang="ar-SA" sz="1200" dirty="0">
                          <a:effectLst/>
                        </a:rPr>
                        <a:t> ..) </a:t>
                      </a:r>
                      <a:endParaRPr lang="en-US" sz="1000" dirty="0">
                        <a:effectLst/>
                      </a:endParaRPr>
                    </a:p>
                    <a:p>
                      <a:pPr marL="0" marR="0" algn="r" rtl="1">
                        <a:lnSpc>
                          <a:spcPct val="115000"/>
                        </a:lnSpc>
                        <a:spcBef>
                          <a:spcPts val="0"/>
                        </a:spcBef>
                        <a:spcAft>
                          <a:spcPts val="0"/>
                        </a:spcAft>
                      </a:pPr>
                      <a:r>
                        <a:rPr lang="ar-SA" sz="1200" dirty="0">
                          <a:effectLst/>
                        </a:rPr>
                        <a:t>-  جاء الذي إنَّه قائمٌ . </a:t>
                      </a:r>
                      <a:endParaRPr lang="en-US" sz="1000" dirty="0">
                        <a:effectLst/>
                      </a:endParaRPr>
                    </a:p>
                    <a:p>
                      <a:pPr marL="0" marR="0" algn="r" rtl="1">
                        <a:lnSpc>
                          <a:spcPct val="115000"/>
                        </a:lnSpc>
                        <a:spcBef>
                          <a:spcPts val="0"/>
                        </a:spcBef>
                        <a:spcAft>
                          <a:spcPts val="0"/>
                        </a:spcAft>
                      </a:pPr>
                      <a:r>
                        <a:rPr lang="ar-SA" sz="1200" dirty="0">
                          <a:effectLst/>
                        </a:rPr>
                        <a:t>-  مررت برجلٍ إنه فاضلٌٌ . </a:t>
                      </a:r>
                      <a:endParaRPr lang="en-US" sz="1000" dirty="0">
                        <a:effectLst/>
                      </a:endParaRPr>
                    </a:p>
                    <a:p>
                      <a:pPr marL="16510" marR="0" indent="-16510" algn="r" rtl="1">
                        <a:lnSpc>
                          <a:spcPct val="115000"/>
                        </a:lnSpc>
                        <a:spcBef>
                          <a:spcPts val="0"/>
                        </a:spcBef>
                        <a:spcAft>
                          <a:spcPts val="0"/>
                        </a:spcAft>
                      </a:pPr>
                      <a:r>
                        <a:rPr lang="ar-SA" sz="1200" dirty="0">
                          <a:effectLst/>
                        </a:rPr>
                        <a:t>-  شاهدت رجلاً إنه مسرعٌ  </a:t>
                      </a:r>
                      <a:endParaRPr lang="en-US" sz="1000" dirty="0">
                        <a:effectLst/>
                      </a:endParaRPr>
                    </a:p>
                    <a:p>
                      <a:pPr marL="930910" marR="0" indent="-914400" algn="r" rtl="1">
                        <a:lnSpc>
                          <a:spcPct val="115000"/>
                        </a:lnSpc>
                        <a:spcBef>
                          <a:spcPts val="0"/>
                        </a:spcBef>
                        <a:spcAft>
                          <a:spcPts val="0"/>
                        </a:spcAft>
                      </a:pPr>
                      <a:r>
                        <a:rPr lang="ar-SA" sz="1200" dirty="0">
                          <a:effectLst/>
                        </a:rPr>
                        <a:t>-  قال الله تعالى:( </a:t>
                      </a:r>
                      <a:r>
                        <a:rPr lang="ar-SA" sz="1000" dirty="0">
                          <a:effectLst/>
                        </a:rPr>
                        <a:t>كما أخرجك ربك من بيتك بالحق وإن فريقاً من المؤمنين لكارهون</a:t>
                      </a:r>
                      <a:r>
                        <a:rPr lang="ar-SA" sz="1200" dirty="0">
                          <a:effectLst/>
                        </a:rPr>
                        <a:t> ) </a:t>
                      </a:r>
                      <a:endParaRPr lang="en-US" sz="1000" dirty="0">
                        <a:effectLst/>
                      </a:endParaRPr>
                    </a:p>
                    <a:p>
                      <a:pPr marL="0" marR="0" algn="r" rtl="1">
                        <a:lnSpc>
                          <a:spcPct val="115000"/>
                        </a:lnSpc>
                        <a:spcBef>
                          <a:spcPts val="0"/>
                        </a:spcBef>
                        <a:spcAft>
                          <a:spcPts val="0"/>
                        </a:spcAft>
                      </a:pPr>
                      <a:r>
                        <a:rPr lang="ar-SA" sz="1200" dirty="0">
                          <a:effectLst/>
                        </a:rPr>
                        <a:t>-  شاهدت الرجل وإنَّه لمسرعاً . </a:t>
                      </a:r>
                      <a:endParaRPr lang="en-US" sz="1000" dirty="0">
                        <a:effectLst/>
                      </a:endParaRPr>
                    </a:p>
                    <a:p>
                      <a:pPr marL="0" marR="0" algn="r" rtl="1">
                        <a:lnSpc>
                          <a:spcPct val="115000"/>
                        </a:lnSpc>
                        <a:spcBef>
                          <a:spcPts val="0"/>
                        </a:spcBef>
                        <a:spcAft>
                          <a:spcPts val="0"/>
                        </a:spcAft>
                      </a:pPr>
                      <a:r>
                        <a:rPr lang="ar-SA" sz="1200" dirty="0">
                          <a:effectLst/>
                        </a:rPr>
                        <a:t>-  زيدٌ إنه فاضل </a:t>
                      </a:r>
                      <a:endParaRPr lang="en-US" sz="1000" dirty="0">
                        <a:effectLst/>
                      </a:endParaRPr>
                    </a:p>
                    <a:p>
                      <a:pPr marL="0" marR="0" algn="r" rtl="1">
                        <a:lnSpc>
                          <a:spcPct val="115000"/>
                        </a:lnSpc>
                        <a:spcBef>
                          <a:spcPts val="0"/>
                        </a:spcBef>
                        <a:spcAft>
                          <a:spcPts val="0"/>
                        </a:spcAft>
                      </a:pPr>
                      <a:r>
                        <a:rPr lang="ar-SA" sz="1200" dirty="0">
                          <a:effectLst/>
                        </a:rPr>
                        <a:t>-  الشجرة إنَّها مثمرة </a:t>
                      </a:r>
                      <a:endParaRPr lang="en-US" sz="1000" dirty="0">
                        <a:effectLst/>
                      </a:endParaRPr>
                    </a:p>
                    <a:p>
                      <a:pPr marL="0" marR="0" algn="r" rtl="1">
                        <a:lnSpc>
                          <a:spcPct val="115000"/>
                        </a:lnSpc>
                        <a:spcBef>
                          <a:spcPts val="0"/>
                        </a:spcBef>
                        <a:spcAft>
                          <a:spcPts val="0"/>
                        </a:spcAft>
                      </a:pPr>
                      <a:r>
                        <a:rPr lang="ar-SA" sz="1200" dirty="0">
                          <a:effectLst/>
                        </a:rPr>
                        <a:t>-  قال الله تعالى : (</a:t>
                      </a:r>
                      <a:r>
                        <a:rPr lang="ar-SA" sz="1000" dirty="0">
                          <a:effectLst/>
                        </a:rPr>
                        <a:t>إنَّ الله بفصل بينهم</a:t>
                      </a:r>
                      <a:r>
                        <a:rPr lang="ar-SA" sz="1200" dirty="0">
                          <a:effectLst/>
                        </a:rPr>
                        <a:t> ) . </a:t>
                      </a:r>
                      <a:endParaRPr lang="en-US" sz="1000" dirty="0">
                        <a:effectLst/>
                      </a:endParaRPr>
                    </a:p>
                    <a:p>
                      <a:pPr marL="0" marR="0" algn="r" rtl="1">
                        <a:lnSpc>
                          <a:spcPct val="115000"/>
                        </a:lnSpc>
                        <a:spcBef>
                          <a:spcPts val="0"/>
                        </a:spcBef>
                        <a:spcAft>
                          <a:spcPts val="0"/>
                        </a:spcAft>
                      </a:pPr>
                      <a:r>
                        <a:rPr lang="ar-SA" sz="1200" dirty="0">
                          <a:effectLst/>
                        </a:rPr>
                        <a:t>-  قال تعالى:( والله يعلم إنك لرسوله والله يشهد إنَّ المنافقين لكاذبون)</a:t>
                      </a:r>
                      <a:endParaRPr lang="en-US" sz="1000" dirty="0">
                        <a:effectLst/>
                      </a:endParaRPr>
                    </a:p>
                    <a:p>
                      <a:pPr marL="0" marR="0" algn="r" rtl="1">
                        <a:lnSpc>
                          <a:spcPct val="115000"/>
                        </a:lnSpc>
                        <a:spcBef>
                          <a:spcPts val="0"/>
                        </a:spcBef>
                        <a:spcAft>
                          <a:spcPts val="0"/>
                        </a:spcAft>
                      </a:pPr>
                      <a:r>
                        <a:rPr lang="ar-SA" sz="1200" dirty="0">
                          <a:effectLst/>
                        </a:rPr>
                        <a:t>-  علمت إنَّ زيداً لقائم . </a:t>
                      </a:r>
                      <a:endParaRPr lang="en-US" sz="1000" dirty="0">
                        <a:effectLst/>
                      </a:endParaRPr>
                    </a:p>
                    <a:p>
                      <a:pPr marL="0" marR="0" algn="r" rtl="1">
                        <a:lnSpc>
                          <a:spcPct val="115000"/>
                        </a:lnSpc>
                        <a:spcBef>
                          <a:spcPts val="0"/>
                        </a:spcBef>
                        <a:spcAft>
                          <a:spcPts val="0"/>
                        </a:spcAft>
                      </a:pPr>
                      <a:r>
                        <a:rPr lang="ar-SA" sz="1200" dirty="0">
                          <a:effectLst/>
                        </a:rPr>
                        <a:t>-  قال الله تعالى</a:t>
                      </a:r>
                      <a:r>
                        <a:rPr lang="en-US" sz="1200" dirty="0">
                          <a:effectLst/>
                        </a:rPr>
                        <a:t> :</a:t>
                      </a:r>
                      <a:r>
                        <a:rPr lang="ar-SA" sz="1200" dirty="0">
                          <a:effectLst/>
                        </a:rPr>
                        <a:t>( </a:t>
                      </a:r>
                      <a:r>
                        <a:rPr lang="ar-SA" sz="1000" dirty="0">
                          <a:effectLst/>
                        </a:rPr>
                        <a:t>ذق إنَّك أنت العزيز الكريم</a:t>
                      </a:r>
                      <a:r>
                        <a:rPr lang="ar-SA" sz="1200" dirty="0">
                          <a:effectLst/>
                        </a:rPr>
                        <a:t> ) . </a:t>
                      </a:r>
                      <a:endParaRPr lang="en-US" sz="1000" dirty="0">
                        <a:effectLst/>
                      </a:endParaRPr>
                    </a:p>
                    <a:p>
                      <a:pPr marL="0" marR="0" algn="r" rtl="1">
                        <a:lnSpc>
                          <a:spcPct val="115000"/>
                        </a:lnSpc>
                        <a:spcBef>
                          <a:spcPts val="0"/>
                        </a:spcBef>
                        <a:spcAft>
                          <a:spcPts val="0"/>
                        </a:spcAft>
                      </a:pPr>
                      <a:r>
                        <a:rPr lang="ar-SA" sz="1200" dirty="0">
                          <a:effectLst/>
                        </a:rPr>
                        <a:t>-  قال تعالى: ( </a:t>
                      </a:r>
                      <a:r>
                        <a:rPr lang="ar-SA" sz="1000" dirty="0">
                          <a:effectLst/>
                        </a:rPr>
                        <a:t>حم  والكتاب المبين إناَّ أنزلناه</a:t>
                      </a:r>
                      <a:r>
                        <a:rPr lang="ar-SA" sz="1200" dirty="0">
                          <a:effectLst/>
                        </a:rPr>
                        <a:t> .....) </a:t>
                      </a:r>
                      <a:endParaRPr lang="en-US" sz="1000" dirty="0">
                        <a:effectLst/>
                        <a:latin typeface="Times New Roman"/>
                        <a:ea typeface="SimSun"/>
                        <a:cs typeface="Arial"/>
                      </a:endParaRPr>
                    </a:p>
                  </a:txBody>
                  <a:tcPr marL="57501" marR="57501" marT="0" marB="0"/>
                </a:tc>
                <a:tc>
                  <a:txBody>
                    <a:bodyPr/>
                    <a:lstStyle/>
                    <a:p>
                      <a:pPr marL="0" marR="0" algn="ctr" rtl="1">
                        <a:lnSpc>
                          <a:spcPct val="120000"/>
                        </a:lnSpc>
                        <a:spcBef>
                          <a:spcPts val="0"/>
                        </a:spcBef>
                        <a:spcAft>
                          <a:spcPts val="0"/>
                        </a:spcAft>
                      </a:pPr>
                      <a:r>
                        <a:rPr lang="ar-SA" sz="800" dirty="0">
                          <a:effectLst/>
                        </a:rPr>
                        <a:t>..............................................................</a:t>
                      </a:r>
                      <a:endParaRPr lang="en-US" sz="1300" dirty="0">
                        <a:effectLst/>
                      </a:endParaRPr>
                    </a:p>
                    <a:p>
                      <a:pPr marL="0" marR="0" algn="ctr" rtl="1">
                        <a:lnSpc>
                          <a:spcPct val="120000"/>
                        </a:lnSpc>
                        <a:spcBef>
                          <a:spcPts val="0"/>
                        </a:spcBef>
                        <a:spcAft>
                          <a:spcPts val="0"/>
                        </a:spcAft>
                      </a:pPr>
                      <a:r>
                        <a:rPr lang="ar-SA" sz="800" dirty="0">
                          <a:effectLst/>
                        </a:rPr>
                        <a:t>..............................................................</a:t>
                      </a:r>
                      <a:endParaRPr lang="en-US" sz="1300" dirty="0">
                        <a:effectLst/>
                      </a:endParaRPr>
                    </a:p>
                    <a:p>
                      <a:pPr marL="0" marR="0" algn="ctr" rtl="1">
                        <a:lnSpc>
                          <a:spcPct val="120000"/>
                        </a:lnSpc>
                        <a:spcBef>
                          <a:spcPts val="0"/>
                        </a:spcBef>
                        <a:spcAft>
                          <a:spcPts val="0"/>
                        </a:spcAft>
                      </a:pPr>
                      <a:r>
                        <a:rPr lang="ar-SA" sz="800" dirty="0">
                          <a:effectLst/>
                        </a:rPr>
                        <a:t>..............................................................</a:t>
                      </a:r>
                      <a:endParaRPr lang="en-US" sz="1300" dirty="0">
                        <a:effectLst/>
                      </a:endParaRPr>
                    </a:p>
                    <a:p>
                      <a:pPr marL="0" marR="0" algn="ctr" rtl="1">
                        <a:lnSpc>
                          <a:spcPct val="120000"/>
                        </a:lnSpc>
                        <a:spcBef>
                          <a:spcPts val="0"/>
                        </a:spcBef>
                        <a:spcAft>
                          <a:spcPts val="0"/>
                        </a:spcAft>
                      </a:pPr>
                      <a:r>
                        <a:rPr lang="ar-SA" sz="800" dirty="0">
                          <a:effectLst/>
                        </a:rPr>
                        <a:t>............................................................................................................................</a:t>
                      </a:r>
                      <a:endParaRPr lang="en-US" sz="1300" dirty="0">
                        <a:effectLst/>
                      </a:endParaRPr>
                    </a:p>
                    <a:p>
                      <a:pPr marL="0" marR="0" algn="ctr" rtl="1">
                        <a:lnSpc>
                          <a:spcPct val="120000"/>
                        </a:lnSpc>
                        <a:spcBef>
                          <a:spcPts val="0"/>
                        </a:spcBef>
                        <a:spcAft>
                          <a:spcPts val="0"/>
                        </a:spcAft>
                      </a:pPr>
                      <a:r>
                        <a:rPr lang="ar-SA" sz="800" dirty="0">
                          <a:effectLst/>
                        </a:rPr>
                        <a:t>..............................................................</a:t>
                      </a:r>
                      <a:endParaRPr lang="en-US" sz="1300" dirty="0">
                        <a:effectLst/>
                      </a:endParaRPr>
                    </a:p>
                    <a:p>
                      <a:pPr marL="0" marR="0" algn="ctr" rtl="1">
                        <a:lnSpc>
                          <a:spcPct val="120000"/>
                        </a:lnSpc>
                        <a:spcBef>
                          <a:spcPts val="0"/>
                        </a:spcBef>
                        <a:spcAft>
                          <a:spcPts val="0"/>
                        </a:spcAft>
                      </a:pPr>
                      <a:r>
                        <a:rPr lang="ar-SA" sz="800" dirty="0">
                          <a:effectLst/>
                        </a:rPr>
                        <a:t>............................................................................................................................</a:t>
                      </a:r>
                      <a:endParaRPr lang="en-US" sz="1300" dirty="0">
                        <a:effectLst/>
                      </a:endParaRPr>
                    </a:p>
                    <a:p>
                      <a:pPr marL="0" marR="0" algn="ctr" rtl="1">
                        <a:lnSpc>
                          <a:spcPct val="120000"/>
                        </a:lnSpc>
                        <a:spcBef>
                          <a:spcPts val="0"/>
                        </a:spcBef>
                        <a:spcAft>
                          <a:spcPts val="0"/>
                        </a:spcAft>
                      </a:pPr>
                      <a:r>
                        <a:rPr lang="ar-SA" sz="800" dirty="0">
                          <a:effectLst/>
                        </a:rPr>
                        <a:t>..............................................................</a:t>
                      </a:r>
                      <a:endParaRPr lang="en-US" sz="1300" dirty="0">
                        <a:effectLst/>
                      </a:endParaRPr>
                    </a:p>
                    <a:p>
                      <a:pPr marL="0" marR="0" algn="ctr" rtl="1">
                        <a:lnSpc>
                          <a:spcPct val="120000"/>
                        </a:lnSpc>
                        <a:spcBef>
                          <a:spcPts val="0"/>
                        </a:spcBef>
                        <a:spcAft>
                          <a:spcPts val="0"/>
                        </a:spcAft>
                      </a:pPr>
                      <a:r>
                        <a:rPr lang="ar-SA" sz="800" dirty="0">
                          <a:effectLst/>
                        </a:rPr>
                        <a:t>..............................................................</a:t>
                      </a:r>
                      <a:endParaRPr lang="en-US" sz="1300" dirty="0">
                        <a:effectLst/>
                      </a:endParaRPr>
                    </a:p>
                    <a:p>
                      <a:pPr marL="0" marR="0" algn="ctr" rtl="1">
                        <a:lnSpc>
                          <a:spcPct val="120000"/>
                        </a:lnSpc>
                        <a:spcBef>
                          <a:spcPts val="0"/>
                        </a:spcBef>
                        <a:spcAft>
                          <a:spcPts val="0"/>
                        </a:spcAft>
                      </a:pPr>
                      <a:r>
                        <a:rPr lang="ar-SA" sz="800" dirty="0">
                          <a:effectLst/>
                        </a:rPr>
                        <a:t>..............................................................</a:t>
                      </a:r>
                      <a:endParaRPr lang="en-US" sz="1300" dirty="0">
                        <a:effectLst/>
                      </a:endParaRPr>
                    </a:p>
                    <a:p>
                      <a:pPr marL="0" marR="0" algn="ctr" rtl="1">
                        <a:lnSpc>
                          <a:spcPct val="120000"/>
                        </a:lnSpc>
                        <a:spcBef>
                          <a:spcPts val="0"/>
                        </a:spcBef>
                        <a:spcAft>
                          <a:spcPts val="0"/>
                        </a:spcAft>
                      </a:pPr>
                      <a:r>
                        <a:rPr lang="ar-SA" sz="800" dirty="0">
                          <a:effectLst/>
                        </a:rPr>
                        <a:t>..............................................................</a:t>
                      </a:r>
                      <a:endParaRPr lang="en-US" sz="1300" dirty="0">
                        <a:effectLst/>
                      </a:endParaRPr>
                    </a:p>
                    <a:p>
                      <a:pPr marL="0" marR="0" algn="ctr" rtl="1">
                        <a:lnSpc>
                          <a:spcPct val="120000"/>
                        </a:lnSpc>
                        <a:spcBef>
                          <a:spcPts val="0"/>
                        </a:spcBef>
                        <a:spcAft>
                          <a:spcPts val="0"/>
                        </a:spcAft>
                      </a:pPr>
                      <a:r>
                        <a:rPr lang="ar-SA" sz="800" dirty="0">
                          <a:effectLst/>
                        </a:rPr>
                        <a:t>..............................................................</a:t>
                      </a:r>
                      <a:endParaRPr lang="en-US" sz="1300" dirty="0">
                        <a:effectLst/>
                      </a:endParaRPr>
                    </a:p>
                    <a:p>
                      <a:pPr marL="0" marR="0" algn="ctr" rtl="1">
                        <a:lnSpc>
                          <a:spcPct val="120000"/>
                        </a:lnSpc>
                        <a:spcBef>
                          <a:spcPts val="0"/>
                        </a:spcBef>
                        <a:spcAft>
                          <a:spcPts val="0"/>
                        </a:spcAft>
                      </a:pPr>
                      <a:r>
                        <a:rPr lang="ar-SA" sz="800" dirty="0">
                          <a:effectLst/>
                        </a:rPr>
                        <a:t>..............................................................</a:t>
                      </a:r>
                      <a:endParaRPr lang="en-US" sz="1300" dirty="0">
                        <a:effectLst/>
                      </a:endParaRPr>
                    </a:p>
                    <a:p>
                      <a:pPr marL="0" marR="0" algn="ctr" rtl="1">
                        <a:lnSpc>
                          <a:spcPct val="120000"/>
                        </a:lnSpc>
                        <a:spcBef>
                          <a:spcPts val="0"/>
                        </a:spcBef>
                        <a:spcAft>
                          <a:spcPts val="0"/>
                        </a:spcAft>
                      </a:pPr>
                      <a:r>
                        <a:rPr lang="ar-SA" sz="800" dirty="0">
                          <a:effectLst/>
                        </a:rPr>
                        <a:t>..............................................................</a:t>
                      </a:r>
                      <a:endParaRPr lang="en-US" sz="1300" dirty="0">
                        <a:effectLst/>
                      </a:endParaRPr>
                    </a:p>
                    <a:p>
                      <a:pPr marL="0" marR="0" algn="ctr" rtl="1">
                        <a:lnSpc>
                          <a:spcPct val="120000"/>
                        </a:lnSpc>
                        <a:spcBef>
                          <a:spcPts val="0"/>
                        </a:spcBef>
                        <a:spcAft>
                          <a:spcPts val="0"/>
                        </a:spcAft>
                      </a:pPr>
                      <a:r>
                        <a:rPr lang="ar-SA" sz="800" dirty="0">
                          <a:effectLst/>
                        </a:rPr>
                        <a:t>..............................................................</a:t>
                      </a:r>
                      <a:endParaRPr lang="en-US" sz="1300" dirty="0">
                        <a:effectLst/>
                      </a:endParaRPr>
                    </a:p>
                    <a:p>
                      <a:pPr marL="0" marR="0" algn="ctr" rtl="1">
                        <a:lnSpc>
                          <a:spcPct val="120000"/>
                        </a:lnSpc>
                        <a:spcBef>
                          <a:spcPts val="0"/>
                        </a:spcBef>
                        <a:spcAft>
                          <a:spcPts val="0"/>
                        </a:spcAft>
                      </a:pPr>
                      <a:r>
                        <a:rPr lang="ar-SA" sz="800" dirty="0">
                          <a:effectLst/>
                        </a:rPr>
                        <a:t>..............................................................</a:t>
                      </a:r>
                      <a:endParaRPr lang="en-US" sz="1300" dirty="0">
                        <a:effectLst/>
                      </a:endParaRPr>
                    </a:p>
                    <a:p>
                      <a:pPr marL="0" marR="0" algn="ctr" rtl="1">
                        <a:lnSpc>
                          <a:spcPct val="120000"/>
                        </a:lnSpc>
                        <a:spcBef>
                          <a:spcPts val="0"/>
                        </a:spcBef>
                        <a:spcAft>
                          <a:spcPts val="0"/>
                        </a:spcAft>
                      </a:pPr>
                      <a:r>
                        <a:rPr lang="ar-SA" sz="800" dirty="0">
                          <a:effectLst/>
                        </a:rPr>
                        <a:t>............................................................................................................................</a:t>
                      </a:r>
                      <a:endParaRPr lang="en-US" sz="1300" dirty="0">
                        <a:effectLst/>
                      </a:endParaRPr>
                    </a:p>
                    <a:p>
                      <a:pPr marL="0" marR="0" algn="ctr" rtl="1">
                        <a:lnSpc>
                          <a:spcPct val="120000"/>
                        </a:lnSpc>
                        <a:spcBef>
                          <a:spcPts val="0"/>
                        </a:spcBef>
                        <a:spcAft>
                          <a:spcPts val="0"/>
                        </a:spcAft>
                      </a:pPr>
                      <a:r>
                        <a:rPr lang="ar-SA" sz="800" dirty="0">
                          <a:effectLst/>
                        </a:rPr>
                        <a:t>..............................................................</a:t>
                      </a:r>
                      <a:endParaRPr lang="en-US" sz="1300" dirty="0">
                        <a:effectLst/>
                      </a:endParaRPr>
                    </a:p>
                    <a:p>
                      <a:pPr marL="0" marR="0" algn="ctr" rtl="1">
                        <a:lnSpc>
                          <a:spcPct val="120000"/>
                        </a:lnSpc>
                        <a:spcBef>
                          <a:spcPts val="0"/>
                        </a:spcBef>
                        <a:spcAft>
                          <a:spcPts val="0"/>
                        </a:spcAft>
                      </a:pPr>
                      <a:r>
                        <a:rPr lang="ar-SA" sz="800" dirty="0">
                          <a:effectLst/>
                        </a:rPr>
                        <a:t>..............................................................</a:t>
                      </a:r>
                      <a:endParaRPr lang="en-US" sz="1300" dirty="0">
                        <a:effectLst/>
                      </a:endParaRPr>
                    </a:p>
                    <a:p>
                      <a:pPr marL="0" marR="0" algn="ctr" rtl="1">
                        <a:lnSpc>
                          <a:spcPct val="120000"/>
                        </a:lnSpc>
                        <a:spcBef>
                          <a:spcPts val="0"/>
                        </a:spcBef>
                        <a:spcAft>
                          <a:spcPts val="0"/>
                        </a:spcAft>
                      </a:pPr>
                      <a:r>
                        <a:rPr lang="ar-SA" sz="800" dirty="0">
                          <a:effectLst/>
                        </a:rPr>
                        <a:t>....................................................................................................................................................................................................................................................................................................................................................................................</a:t>
                      </a:r>
                      <a:endParaRPr lang="en-US" sz="1300" dirty="0">
                        <a:effectLst/>
                        <a:latin typeface="Times New Roman"/>
                        <a:ea typeface="SimSun"/>
                        <a:cs typeface="AL-Mohanad"/>
                      </a:endParaRPr>
                    </a:p>
                  </a:txBody>
                  <a:tcPr marL="57501" marR="57501" marT="0" marB="0" anchor="ctr"/>
                </a:tc>
              </a:tr>
            </a:tbl>
          </a:graphicData>
        </a:graphic>
      </p:graphicFrame>
      <p:sp>
        <p:nvSpPr>
          <p:cNvPr id="5" name="Rectangle 2"/>
          <p:cNvSpPr>
            <a:spLocks noChangeArrowheads="1"/>
          </p:cNvSpPr>
          <p:nvPr/>
        </p:nvSpPr>
        <p:spPr bwMode="auto">
          <a:xfrm>
            <a:off x="539552" y="515670"/>
            <a:ext cx="662473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algn="ctr" fontAlgn="base">
              <a:spcBef>
                <a:spcPct val="0"/>
              </a:spcBef>
              <a:spcAft>
                <a:spcPct val="0"/>
              </a:spcAft>
              <a:tabLst>
                <a:tab pos="4200525" algn="l"/>
              </a:tabLst>
            </a:pPr>
            <a:r>
              <a:rPr lang="ar-SA" altLang="zh-CN" sz="1600" b="1" dirty="0" smtClean="0">
                <a:solidFill>
                  <a:srgbClr val="2F2B20"/>
                </a:solidFill>
                <a:latin typeface="Times New Roman" pitchFamily="18" charset="0"/>
                <a:cs typeface="DecoType Naskh" pitchFamily="2" charset="-78"/>
              </a:rPr>
              <a:t>-  ما السبب في كسر همزة (إنَّ)  فيما </a:t>
            </a:r>
            <a:r>
              <a:rPr lang="ar-SA" altLang="zh-CN" sz="1600" b="1" dirty="0" err="1" smtClean="0">
                <a:solidFill>
                  <a:srgbClr val="2F2B20"/>
                </a:solidFill>
                <a:latin typeface="Times New Roman" pitchFamily="18" charset="0"/>
                <a:cs typeface="DecoType Naskh" pitchFamily="2" charset="-78"/>
              </a:rPr>
              <a:t>ياتي</a:t>
            </a:r>
            <a:r>
              <a:rPr lang="ar-SA" altLang="zh-CN" sz="1600" b="1" dirty="0" smtClean="0">
                <a:solidFill>
                  <a:srgbClr val="2F2B20"/>
                </a:solidFill>
                <a:latin typeface="Times New Roman" pitchFamily="18" charset="0"/>
                <a:cs typeface="DecoType Naskh" pitchFamily="2" charset="-78"/>
              </a:rPr>
              <a:t>:</a:t>
            </a:r>
            <a:endParaRPr lang="en-US" altLang="zh-CN" sz="800" dirty="0" smtClean="0">
              <a:solidFill>
                <a:srgbClr val="2F2B20"/>
              </a:solidFill>
              <a:latin typeface="Arial" pitchFamily="34" charset="0"/>
              <a:cs typeface="Arial" pitchFamily="34" charset="0"/>
            </a:endParaRPr>
          </a:p>
          <a:p>
            <a:pPr algn="ctr" rtl="0" eaLnBrk="0" fontAlgn="base" hangingPunct="0">
              <a:spcBef>
                <a:spcPct val="0"/>
              </a:spcBef>
              <a:spcAft>
                <a:spcPct val="0"/>
              </a:spcAft>
              <a:tabLst>
                <a:tab pos="4200525" algn="l"/>
              </a:tabLst>
            </a:pPr>
            <a:endParaRPr lang="en-US" altLang="zh-CN" dirty="0" smtClean="0">
              <a:solidFill>
                <a:srgbClr val="2F2B20"/>
              </a:solidFill>
              <a:latin typeface="Arial" pitchFamily="34" charset="0"/>
              <a:cs typeface="Arial" pitchFamily="34" charset="0"/>
            </a:endParaRPr>
          </a:p>
        </p:txBody>
      </p:sp>
    </p:spTree>
    <p:extLst>
      <p:ext uri="{BB962C8B-B14F-4D97-AF65-F5344CB8AC3E}">
        <p14:creationId xmlns:p14="http://schemas.microsoft.com/office/powerpoint/2010/main" val="9310623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290182743"/>
              </p:ext>
            </p:extLst>
          </p:nvPr>
        </p:nvGraphicFramePr>
        <p:xfrm>
          <a:off x="107504" y="116631"/>
          <a:ext cx="8928991" cy="6624736"/>
        </p:xfrm>
        <a:graphic>
          <a:graphicData uri="http://schemas.openxmlformats.org/drawingml/2006/table">
            <a:tbl>
              <a:tblPr rtl="1" firstRow="1" firstCol="1" lastRow="1" lastCol="1" bandRow="1" bandCol="1">
                <a:tableStyleId>{5C22544A-7EE6-4342-B048-85BDC9FD1C3A}</a:tableStyleId>
              </a:tblPr>
              <a:tblGrid>
                <a:gridCol w="1388083"/>
                <a:gridCol w="3770454"/>
                <a:gridCol w="3770454"/>
              </a:tblGrid>
              <a:tr h="408270">
                <a:tc gridSpan="3">
                  <a:txBody>
                    <a:bodyPr/>
                    <a:lstStyle/>
                    <a:p>
                      <a:pPr marL="0" marR="0" algn="r" rtl="1">
                        <a:lnSpc>
                          <a:spcPct val="110000"/>
                        </a:lnSpc>
                        <a:spcBef>
                          <a:spcPts val="0"/>
                        </a:spcBef>
                        <a:spcAft>
                          <a:spcPts val="0"/>
                        </a:spcAft>
                      </a:pPr>
                      <a:r>
                        <a:rPr lang="ar-SA" sz="1400">
                          <a:effectLst/>
                        </a:rPr>
                        <a:t>س:  ما المواضع التي يجب فيها فتح همزة (أَنَّ) ؟ مع التمثيل.</a:t>
                      </a:r>
                      <a:endParaRPr lang="en-US" sz="1400">
                        <a:effectLst/>
                        <a:latin typeface="Times New Roman"/>
                        <a:ea typeface="SimSun"/>
                        <a:cs typeface="AL-Mohanad"/>
                      </a:endParaRPr>
                    </a:p>
                  </a:txBody>
                  <a:tcPr marL="60960" marR="60960" marT="0" marB="0"/>
                </a:tc>
                <a:tc hMerge="1">
                  <a:txBody>
                    <a:bodyPr/>
                    <a:lstStyle/>
                    <a:p>
                      <a:endParaRPr lang="en-US"/>
                    </a:p>
                  </a:txBody>
                  <a:tcPr/>
                </a:tc>
                <a:tc hMerge="1">
                  <a:txBody>
                    <a:bodyPr/>
                    <a:lstStyle/>
                    <a:p>
                      <a:endParaRPr lang="en-US"/>
                    </a:p>
                  </a:txBody>
                  <a:tcPr/>
                </a:tc>
              </a:tr>
              <a:tr h="391492">
                <a:tc rowSpan="4">
                  <a:txBody>
                    <a:bodyPr/>
                    <a:lstStyle/>
                    <a:p>
                      <a:pPr marL="245110" marR="71755" indent="-228600" algn="ctr" rtl="1">
                        <a:lnSpc>
                          <a:spcPct val="115000"/>
                        </a:lnSpc>
                        <a:spcBef>
                          <a:spcPts val="0"/>
                        </a:spcBef>
                        <a:spcAft>
                          <a:spcPts val="0"/>
                        </a:spcAft>
                      </a:pPr>
                      <a:r>
                        <a:rPr lang="ar-SA" sz="1100">
                          <a:effectLst/>
                        </a:rPr>
                        <a:t>الرفـــــــــــــــــــــــــع</a:t>
                      </a:r>
                      <a:endParaRPr lang="en-US" sz="1100">
                        <a:effectLst/>
                        <a:latin typeface="Times New Roman"/>
                        <a:ea typeface="SimSun"/>
                        <a:cs typeface="Arial"/>
                      </a:endParaRPr>
                    </a:p>
                  </a:txBody>
                  <a:tcPr marL="60960" marR="60960" marT="0" marB="0" vert="vert270" anchor="ctr"/>
                </a:tc>
                <a:tc>
                  <a:txBody>
                    <a:bodyPr/>
                    <a:lstStyle/>
                    <a:p>
                      <a:pPr marL="245110" marR="0" indent="-228600" algn="r" rtl="1">
                        <a:lnSpc>
                          <a:spcPct val="115000"/>
                        </a:lnSpc>
                        <a:spcBef>
                          <a:spcPts val="0"/>
                        </a:spcBef>
                        <a:spcAft>
                          <a:spcPts val="0"/>
                        </a:spcAft>
                      </a:pPr>
                      <a:r>
                        <a:rPr lang="ar-SA" sz="1200">
                          <a:effectLst/>
                        </a:rPr>
                        <a:t>1-  أن تقع فاعلة</a:t>
                      </a:r>
                      <a:r>
                        <a:rPr lang="ar-SA" sz="1100">
                          <a:effectLst/>
                        </a:rPr>
                        <a:t>-</a:t>
                      </a:r>
                      <a:r>
                        <a:rPr lang="ar-SA" sz="900">
                          <a:effectLst/>
                        </a:rPr>
                        <a:t>أي تقع وما بعدها في محل رفع فاعل</a:t>
                      </a:r>
                      <a:endParaRPr lang="en-US" sz="1100">
                        <a:effectLst/>
                        <a:latin typeface="Times New Roman"/>
                        <a:ea typeface="SimSun"/>
                        <a:cs typeface="Arial"/>
                      </a:endParaRPr>
                    </a:p>
                  </a:txBody>
                  <a:tcPr marL="60960" marR="60960" marT="0" marB="0"/>
                </a:tc>
                <a:tc>
                  <a:txBody>
                    <a:bodyPr/>
                    <a:lstStyle/>
                    <a:p>
                      <a:pPr marL="0" marR="0" algn="r" rtl="1">
                        <a:lnSpc>
                          <a:spcPct val="110000"/>
                        </a:lnSpc>
                        <a:spcBef>
                          <a:spcPts val="0"/>
                        </a:spcBef>
                        <a:spcAft>
                          <a:spcPts val="0"/>
                        </a:spcAft>
                      </a:pPr>
                      <a:r>
                        <a:rPr lang="ar-SA" sz="1200">
                          <a:effectLst/>
                        </a:rPr>
                        <a:t> (أولم يكفهم أنَّا أنزلنا)- إنزالنا   ***   يعجبني أنك قائمٌ - قيامُك</a:t>
                      </a:r>
                      <a:endParaRPr lang="en-US" sz="1400">
                        <a:effectLst/>
                        <a:latin typeface="Times New Roman"/>
                        <a:ea typeface="SimSun"/>
                        <a:cs typeface="AL-Mohanad"/>
                      </a:endParaRPr>
                    </a:p>
                  </a:txBody>
                  <a:tcPr marL="60960" marR="60960" marT="0" marB="0"/>
                </a:tc>
              </a:tr>
              <a:tr h="385898">
                <a:tc vMerge="1">
                  <a:txBody>
                    <a:bodyPr/>
                    <a:lstStyle/>
                    <a:p>
                      <a:endParaRPr lang="en-US"/>
                    </a:p>
                  </a:txBody>
                  <a:tcPr/>
                </a:tc>
                <a:tc>
                  <a:txBody>
                    <a:bodyPr/>
                    <a:lstStyle/>
                    <a:p>
                      <a:pPr marL="245110" marR="0" indent="-228600" algn="r" rtl="1">
                        <a:lnSpc>
                          <a:spcPct val="115000"/>
                        </a:lnSpc>
                        <a:spcBef>
                          <a:spcPts val="0"/>
                        </a:spcBef>
                        <a:spcAft>
                          <a:spcPts val="0"/>
                        </a:spcAft>
                      </a:pPr>
                      <a:r>
                        <a:rPr lang="ar-SA" sz="1200">
                          <a:effectLst/>
                        </a:rPr>
                        <a:t>2-  أن تقع نائبة عن الفاعل</a:t>
                      </a:r>
                      <a:endParaRPr lang="en-US" sz="1100">
                        <a:effectLst/>
                        <a:latin typeface="Times New Roman"/>
                        <a:ea typeface="SimSun"/>
                        <a:cs typeface="Arial"/>
                      </a:endParaRPr>
                    </a:p>
                  </a:txBody>
                  <a:tcPr marL="60960" marR="60960" marT="0" marB="0"/>
                </a:tc>
                <a:tc>
                  <a:txBody>
                    <a:bodyPr/>
                    <a:lstStyle/>
                    <a:p>
                      <a:pPr marL="0" marR="0" algn="r" rtl="1">
                        <a:lnSpc>
                          <a:spcPct val="110000"/>
                        </a:lnSpc>
                        <a:spcBef>
                          <a:spcPts val="0"/>
                        </a:spcBef>
                        <a:spcAft>
                          <a:spcPts val="0"/>
                        </a:spcAft>
                      </a:pPr>
                      <a:r>
                        <a:rPr lang="ar-SA" sz="1200">
                          <a:effectLst/>
                        </a:rPr>
                        <a:t>(قل أوحي إليَّ أنَّهُ استمع نفر من الجن ) </a:t>
                      </a:r>
                      <a:r>
                        <a:rPr lang="ar-SA" sz="900">
                          <a:effectLst/>
                        </a:rPr>
                        <a:t>أي أوحي إلي استماع</a:t>
                      </a:r>
                      <a:endParaRPr lang="en-US" sz="1400">
                        <a:effectLst/>
                        <a:latin typeface="Times New Roman"/>
                        <a:ea typeface="SimSun"/>
                        <a:cs typeface="AL-Mohanad"/>
                      </a:endParaRPr>
                    </a:p>
                  </a:txBody>
                  <a:tcPr marL="60960" marR="60960" marT="0" marB="0"/>
                </a:tc>
              </a:tr>
              <a:tr h="1194398">
                <a:tc vMerge="1">
                  <a:txBody>
                    <a:bodyPr/>
                    <a:lstStyle/>
                    <a:p>
                      <a:endParaRPr lang="en-US"/>
                    </a:p>
                  </a:txBody>
                  <a:tcPr/>
                </a:tc>
                <a:tc>
                  <a:txBody>
                    <a:bodyPr/>
                    <a:lstStyle/>
                    <a:p>
                      <a:pPr marL="245110" marR="0" indent="-228600" algn="r" rtl="1">
                        <a:lnSpc>
                          <a:spcPct val="115000"/>
                        </a:lnSpc>
                        <a:spcBef>
                          <a:spcPts val="0"/>
                        </a:spcBef>
                        <a:spcAft>
                          <a:spcPts val="0"/>
                        </a:spcAft>
                      </a:pPr>
                      <a:r>
                        <a:rPr lang="ar-SA" sz="1200">
                          <a:effectLst/>
                        </a:rPr>
                        <a:t>3-  أن تقع في محل رفع مبتدأ</a:t>
                      </a:r>
                      <a:endParaRPr lang="en-US" sz="1100">
                        <a:effectLst/>
                        <a:latin typeface="Times New Roman"/>
                        <a:ea typeface="SimSun"/>
                        <a:cs typeface="Arial"/>
                      </a:endParaRPr>
                    </a:p>
                  </a:txBody>
                  <a:tcPr marL="60960" marR="60960" marT="0" marB="0"/>
                </a:tc>
                <a:tc>
                  <a:txBody>
                    <a:bodyPr/>
                    <a:lstStyle/>
                    <a:p>
                      <a:pPr marL="0" marR="0" algn="r" rtl="1">
                        <a:lnSpc>
                          <a:spcPct val="115000"/>
                        </a:lnSpc>
                        <a:spcBef>
                          <a:spcPts val="0"/>
                        </a:spcBef>
                        <a:spcAft>
                          <a:spcPts val="0"/>
                        </a:spcAft>
                      </a:pPr>
                      <a:r>
                        <a:rPr lang="ar-SA" sz="1200">
                          <a:effectLst/>
                        </a:rPr>
                        <a:t>كقوله تعالى :  (ومن</a:t>
                      </a:r>
                      <a:r>
                        <a:rPr lang="ar-SA" sz="1200" u="sng">
                          <a:effectLst/>
                        </a:rPr>
                        <a:t> آياته</a:t>
                      </a:r>
                      <a:r>
                        <a:rPr lang="ar-SA" sz="1200">
                          <a:effectLst/>
                        </a:rPr>
                        <a:t> أنك</a:t>
                      </a:r>
                      <a:r>
                        <a:rPr lang="ar-SA" sz="1200" u="sng">
                          <a:effectLst/>
                        </a:rPr>
                        <a:t> ترى الأرض</a:t>
                      </a:r>
                      <a:r>
                        <a:rPr lang="ar-SA" sz="1200">
                          <a:effectLst/>
                        </a:rPr>
                        <a:t>) </a:t>
                      </a:r>
                      <a:r>
                        <a:rPr lang="ar-SA" sz="900">
                          <a:effectLst/>
                        </a:rPr>
                        <a:t>(ومن آياته ) خبر مقدم وجملة (أنك ترى الأرض ) مبتدأ مؤخر أي رؤيتك الأرض موضع مبتدأ مؤخرـ أي رؤيتك الأرض </a:t>
                      </a:r>
                      <a:r>
                        <a:rPr lang="ar-SA" sz="1200">
                          <a:effectLst/>
                        </a:rPr>
                        <a:t>ومنه ( فلولاً </a:t>
                      </a:r>
                      <a:r>
                        <a:rPr lang="ar-SA" sz="1200" u="sng">
                          <a:effectLst/>
                        </a:rPr>
                        <a:t>أنه كان </a:t>
                      </a:r>
                      <a:r>
                        <a:rPr lang="ar-SA" sz="1200">
                          <a:effectLst/>
                        </a:rPr>
                        <a:t>من المسبحين ) </a:t>
                      </a:r>
                      <a:r>
                        <a:rPr lang="ar-SA" sz="900">
                          <a:effectLst/>
                        </a:rPr>
                        <a:t>(أنَّ)ومعمولها مبتدأ والخبر محذوف تقديره: لولا كونه من المسبحين موجود</a:t>
                      </a:r>
                      <a:endParaRPr lang="en-US" sz="1100">
                        <a:effectLst/>
                        <a:latin typeface="Times New Roman"/>
                        <a:ea typeface="SimSun"/>
                        <a:cs typeface="Arial"/>
                      </a:endParaRPr>
                    </a:p>
                  </a:txBody>
                  <a:tcPr marL="60960" marR="60960" marT="0" marB="0"/>
                </a:tc>
              </a:tr>
              <a:tr h="812171">
                <a:tc vMerge="1">
                  <a:txBody>
                    <a:bodyPr/>
                    <a:lstStyle/>
                    <a:p>
                      <a:endParaRPr lang="en-US"/>
                    </a:p>
                  </a:txBody>
                  <a:tcPr/>
                </a:tc>
                <a:tc>
                  <a:txBody>
                    <a:bodyPr/>
                    <a:lstStyle/>
                    <a:p>
                      <a:pPr marL="245110" marR="0" indent="-228600" algn="r" rtl="1">
                        <a:lnSpc>
                          <a:spcPct val="115000"/>
                        </a:lnSpc>
                        <a:spcBef>
                          <a:spcPts val="0"/>
                        </a:spcBef>
                        <a:spcAft>
                          <a:spcPts val="0"/>
                        </a:spcAft>
                      </a:pPr>
                      <a:r>
                        <a:rPr lang="ar-SA" sz="1200">
                          <a:effectLst/>
                        </a:rPr>
                        <a:t>4-  أن تقع خبراً عن اسم معنى</a:t>
                      </a:r>
                      <a:r>
                        <a:rPr lang="ar-SA" sz="900">
                          <a:effectLst/>
                        </a:rPr>
                        <a:t>،</a:t>
                      </a:r>
                      <a:r>
                        <a:rPr lang="ar-SA" sz="800">
                          <a:effectLst/>
                        </a:rPr>
                        <a:t>بشرط ألاَّ يكون المبتدأ قولاً ولا يصح أن يكون خبرها خبراً عنه .</a:t>
                      </a:r>
                      <a:endParaRPr lang="en-US" sz="1100">
                        <a:effectLst/>
                        <a:latin typeface="Times New Roman"/>
                        <a:ea typeface="SimSun"/>
                        <a:cs typeface="Arial"/>
                      </a:endParaRPr>
                    </a:p>
                  </a:txBody>
                  <a:tcPr marL="60960" marR="60960" marT="0" marB="0"/>
                </a:tc>
                <a:tc>
                  <a:txBody>
                    <a:bodyPr/>
                    <a:lstStyle/>
                    <a:p>
                      <a:pPr marL="0" marR="0" algn="r" rtl="1">
                        <a:lnSpc>
                          <a:spcPct val="110000"/>
                        </a:lnSpc>
                        <a:spcBef>
                          <a:spcPts val="0"/>
                        </a:spcBef>
                        <a:spcAft>
                          <a:spcPts val="0"/>
                        </a:spcAft>
                      </a:pPr>
                      <a:r>
                        <a:rPr lang="ar-SA" sz="1200">
                          <a:effectLst/>
                        </a:rPr>
                        <a:t>اعتقادي أنَّه فاضلٌ  </a:t>
                      </a:r>
                      <a:endParaRPr lang="en-US" sz="1400">
                        <a:effectLst/>
                      </a:endParaRPr>
                    </a:p>
                    <a:p>
                      <a:pPr marL="0" marR="0" algn="r" rtl="1">
                        <a:lnSpc>
                          <a:spcPct val="110000"/>
                        </a:lnSpc>
                        <a:spcBef>
                          <a:spcPts val="0"/>
                        </a:spcBef>
                        <a:spcAft>
                          <a:spcPts val="0"/>
                        </a:spcAft>
                      </a:pPr>
                      <a:r>
                        <a:rPr lang="ar-SA" sz="900">
                          <a:effectLst/>
                        </a:rPr>
                        <a:t>فلو وقعت خبراً عن اسم معنى وهو قول مثل : قولي إنَّ حق . واعتقاد زيدٌ إنَّه حقٌ . وجب الكسر</a:t>
                      </a:r>
                      <a:endParaRPr lang="en-US" sz="1400">
                        <a:effectLst/>
                        <a:latin typeface="Times New Roman"/>
                        <a:ea typeface="SimSun"/>
                        <a:cs typeface="AL-Mohanad"/>
                      </a:endParaRPr>
                    </a:p>
                  </a:txBody>
                  <a:tcPr marL="60960" marR="60960" marT="0" marB="0"/>
                </a:tc>
              </a:tr>
              <a:tr h="639983">
                <a:tc>
                  <a:txBody>
                    <a:bodyPr/>
                    <a:lstStyle/>
                    <a:p>
                      <a:pPr marL="245110" marR="0" indent="-228600" algn="ctr" rtl="1">
                        <a:lnSpc>
                          <a:spcPct val="115000"/>
                        </a:lnSpc>
                        <a:spcBef>
                          <a:spcPts val="0"/>
                        </a:spcBef>
                        <a:spcAft>
                          <a:spcPts val="0"/>
                        </a:spcAft>
                      </a:pPr>
                      <a:r>
                        <a:rPr lang="ar-SA" sz="900">
                          <a:effectLst/>
                        </a:rPr>
                        <a:t>النصب</a:t>
                      </a:r>
                      <a:endParaRPr lang="en-US" sz="1100">
                        <a:effectLst/>
                        <a:latin typeface="Times New Roman"/>
                        <a:ea typeface="SimSun"/>
                        <a:cs typeface="Arial"/>
                      </a:endParaRPr>
                    </a:p>
                  </a:txBody>
                  <a:tcPr marL="60960" marR="60960" marT="0" marB="0" anchor="ctr"/>
                </a:tc>
                <a:tc>
                  <a:txBody>
                    <a:bodyPr/>
                    <a:lstStyle/>
                    <a:p>
                      <a:pPr marL="245110" marR="0" indent="-228600" algn="r" rtl="1">
                        <a:lnSpc>
                          <a:spcPct val="115000"/>
                        </a:lnSpc>
                        <a:spcBef>
                          <a:spcPts val="0"/>
                        </a:spcBef>
                        <a:spcAft>
                          <a:spcPts val="0"/>
                        </a:spcAft>
                      </a:pPr>
                      <a:r>
                        <a:rPr lang="ar-SA" sz="1200">
                          <a:effectLst/>
                        </a:rPr>
                        <a:t>5-  أن تقع في محل نصب مفعول به</a:t>
                      </a:r>
                      <a:r>
                        <a:rPr lang="ar-SA" sz="1100">
                          <a:effectLst/>
                        </a:rPr>
                        <a:t>(غير محكية)</a:t>
                      </a:r>
                      <a:endParaRPr lang="en-US" sz="1100">
                        <a:effectLst/>
                        <a:latin typeface="Times New Roman"/>
                        <a:ea typeface="SimSun"/>
                        <a:cs typeface="Arial"/>
                      </a:endParaRPr>
                    </a:p>
                  </a:txBody>
                  <a:tcPr marL="60960" marR="60960" marT="0" marB="0"/>
                </a:tc>
                <a:tc>
                  <a:txBody>
                    <a:bodyPr/>
                    <a:lstStyle/>
                    <a:p>
                      <a:pPr marL="0" marR="0" algn="r" rtl="1">
                        <a:lnSpc>
                          <a:spcPct val="110000"/>
                        </a:lnSpc>
                        <a:spcBef>
                          <a:spcPts val="0"/>
                        </a:spcBef>
                        <a:spcAft>
                          <a:spcPts val="0"/>
                        </a:spcAft>
                      </a:pPr>
                      <a:r>
                        <a:rPr lang="ar-SA" sz="1200">
                          <a:effectLst/>
                        </a:rPr>
                        <a:t>(ولا تخافون أنكم أشركتم) </a:t>
                      </a:r>
                      <a:r>
                        <a:rPr lang="ar-SA" sz="900">
                          <a:effectLst/>
                        </a:rPr>
                        <a:t>والتقدير:  لا تخافون إشراككم</a:t>
                      </a:r>
                      <a:r>
                        <a:rPr lang="ar-SA" sz="1200">
                          <a:effectLst/>
                        </a:rPr>
                        <a:t> : علمت أنَّك ناجح .</a:t>
                      </a:r>
                      <a:endParaRPr lang="en-US" sz="1400">
                        <a:effectLst/>
                        <a:latin typeface="Times New Roman"/>
                        <a:ea typeface="SimSun"/>
                        <a:cs typeface="AL-Mohanad"/>
                      </a:endParaRPr>
                    </a:p>
                  </a:txBody>
                  <a:tcPr marL="60960" marR="60960" marT="0" marB="0"/>
                </a:tc>
              </a:tr>
              <a:tr h="360172">
                <a:tc rowSpan="2">
                  <a:txBody>
                    <a:bodyPr/>
                    <a:lstStyle/>
                    <a:p>
                      <a:pPr marL="245110" marR="71755" indent="-228600" algn="ctr" rtl="1">
                        <a:lnSpc>
                          <a:spcPct val="115000"/>
                        </a:lnSpc>
                        <a:spcBef>
                          <a:spcPts val="0"/>
                        </a:spcBef>
                        <a:spcAft>
                          <a:spcPts val="0"/>
                        </a:spcAft>
                      </a:pPr>
                      <a:r>
                        <a:rPr lang="ar-SA" sz="1100">
                          <a:effectLst/>
                        </a:rPr>
                        <a:t>المـجـــرور</a:t>
                      </a:r>
                      <a:endParaRPr lang="en-US" sz="1100">
                        <a:effectLst/>
                        <a:latin typeface="Times New Roman"/>
                        <a:ea typeface="SimSun"/>
                        <a:cs typeface="Arial"/>
                      </a:endParaRPr>
                    </a:p>
                  </a:txBody>
                  <a:tcPr marL="60960" marR="60960" marT="0" marB="0" vert="vert270" anchor="ctr"/>
                </a:tc>
                <a:tc>
                  <a:txBody>
                    <a:bodyPr/>
                    <a:lstStyle/>
                    <a:p>
                      <a:pPr marL="245110" marR="0" indent="-228600" algn="r" rtl="1">
                        <a:lnSpc>
                          <a:spcPct val="115000"/>
                        </a:lnSpc>
                        <a:spcBef>
                          <a:spcPts val="0"/>
                        </a:spcBef>
                        <a:spcAft>
                          <a:spcPts val="0"/>
                        </a:spcAft>
                      </a:pPr>
                      <a:r>
                        <a:rPr lang="ar-SA" sz="1200">
                          <a:effectLst/>
                        </a:rPr>
                        <a:t>6-  إذا كانت مجرورة بحرف</a:t>
                      </a:r>
                      <a:endParaRPr lang="en-US" sz="1100">
                        <a:effectLst/>
                        <a:latin typeface="Times New Roman"/>
                        <a:ea typeface="SimSun"/>
                        <a:cs typeface="Arial"/>
                      </a:endParaRPr>
                    </a:p>
                  </a:txBody>
                  <a:tcPr marL="60960" marR="60960" marT="0" marB="0"/>
                </a:tc>
                <a:tc>
                  <a:txBody>
                    <a:bodyPr/>
                    <a:lstStyle/>
                    <a:p>
                      <a:pPr marL="0" marR="0" algn="r" rtl="1">
                        <a:lnSpc>
                          <a:spcPct val="110000"/>
                        </a:lnSpc>
                        <a:spcBef>
                          <a:spcPts val="0"/>
                        </a:spcBef>
                        <a:spcAft>
                          <a:spcPts val="0"/>
                        </a:spcAft>
                      </a:pPr>
                      <a:r>
                        <a:rPr lang="ar-SA" sz="1200">
                          <a:effectLst/>
                        </a:rPr>
                        <a:t>(ذلك </a:t>
                      </a:r>
                      <a:r>
                        <a:rPr lang="ar-SA" sz="1200" u="sng">
                          <a:effectLst/>
                        </a:rPr>
                        <a:t>بأنَّ الله</a:t>
                      </a:r>
                      <a:r>
                        <a:rPr lang="ar-SA" sz="1200">
                          <a:effectLst/>
                        </a:rPr>
                        <a:t> هو الحق) وكقولك: عجبت </a:t>
                      </a:r>
                      <a:r>
                        <a:rPr lang="ar-SA" sz="1200" u="sng">
                          <a:effectLst/>
                        </a:rPr>
                        <a:t>من أنَّك</a:t>
                      </a:r>
                      <a:r>
                        <a:rPr lang="ar-SA" sz="1200">
                          <a:effectLst/>
                        </a:rPr>
                        <a:t> قائم</a:t>
                      </a:r>
                      <a:endParaRPr lang="en-US" sz="1400">
                        <a:effectLst/>
                        <a:latin typeface="Times New Roman"/>
                        <a:ea typeface="SimSun"/>
                        <a:cs typeface="AL-Mohanad"/>
                      </a:endParaRPr>
                    </a:p>
                  </a:txBody>
                  <a:tcPr marL="60960" marR="60960" marT="0" marB="0"/>
                </a:tc>
              </a:tr>
              <a:tr h="758900">
                <a:tc vMerge="1">
                  <a:txBody>
                    <a:bodyPr/>
                    <a:lstStyle/>
                    <a:p>
                      <a:endParaRPr lang="en-US"/>
                    </a:p>
                  </a:txBody>
                  <a:tcPr/>
                </a:tc>
                <a:tc>
                  <a:txBody>
                    <a:bodyPr/>
                    <a:lstStyle/>
                    <a:p>
                      <a:pPr marL="245110" marR="0" indent="-228600" algn="r" rtl="1">
                        <a:lnSpc>
                          <a:spcPct val="115000"/>
                        </a:lnSpc>
                        <a:spcBef>
                          <a:spcPts val="0"/>
                        </a:spcBef>
                        <a:spcAft>
                          <a:spcPts val="0"/>
                        </a:spcAft>
                      </a:pPr>
                      <a:r>
                        <a:rPr lang="ar-SA" sz="1200">
                          <a:effectLst/>
                        </a:rPr>
                        <a:t>7-  إذا كانت مجرورة بالإضافة</a:t>
                      </a:r>
                      <a:endParaRPr lang="en-US" sz="1100">
                        <a:effectLst/>
                        <a:latin typeface="Times New Roman"/>
                        <a:ea typeface="SimSun"/>
                        <a:cs typeface="Arial"/>
                      </a:endParaRPr>
                    </a:p>
                  </a:txBody>
                  <a:tcPr marL="60960" marR="60960" marT="0" marB="0"/>
                </a:tc>
                <a:tc>
                  <a:txBody>
                    <a:bodyPr/>
                    <a:lstStyle/>
                    <a:p>
                      <a:pPr marL="0" marR="0" algn="r" rtl="1">
                        <a:lnSpc>
                          <a:spcPct val="110000"/>
                        </a:lnSpc>
                        <a:spcBef>
                          <a:spcPts val="0"/>
                        </a:spcBef>
                        <a:spcAft>
                          <a:spcPts val="0"/>
                        </a:spcAft>
                      </a:pPr>
                      <a:r>
                        <a:rPr lang="ar-SA" sz="1200">
                          <a:effectLst/>
                        </a:rPr>
                        <a:t>(إنَّه لحقٌ </a:t>
                      </a:r>
                      <a:r>
                        <a:rPr lang="ar-SA" sz="1200" u="sng">
                          <a:effectLst/>
                        </a:rPr>
                        <a:t>مثلما أنَّكم تنطقون</a:t>
                      </a:r>
                      <a:r>
                        <a:rPr lang="ar-SA" sz="1200">
                          <a:effectLst/>
                        </a:rPr>
                        <a:t>) </a:t>
                      </a:r>
                      <a:endParaRPr lang="en-US" sz="1400">
                        <a:effectLst/>
                      </a:endParaRPr>
                    </a:p>
                    <a:p>
                      <a:pPr marL="0" marR="0" algn="r" rtl="1">
                        <a:lnSpc>
                          <a:spcPct val="110000"/>
                        </a:lnSpc>
                        <a:spcBef>
                          <a:spcPts val="0"/>
                        </a:spcBef>
                        <a:spcAft>
                          <a:spcPts val="0"/>
                        </a:spcAft>
                      </a:pPr>
                      <a:r>
                        <a:rPr lang="ar-SA" sz="800">
                          <a:effectLst/>
                        </a:rPr>
                        <a:t>مثل: صفة لحق، وما: زائدة ، وجملة(إنَّكم تنطقون) أنَّ ومعموليها في تأويل مصدر مضاف إليه لمثل والتقدير: مثل نطقكم</a:t>
                      </a:r>
                      <a:endParaRPr lang="en-US" sz="1400">
                        <a:effectLst/>
                        <a:latin typeface="Times New Roman"/>
                        <a:ea typeface="SimSun"/>
                        <a:cs typeface="AL-Mohanad"/>
                      </a:endParaRPr>
                    </a:p>
                  </a:txBody>
                  <a:tcPr marL="60960" marR="60960" marT="0" marB="0"/>
                </a:tc>
              </a:tr>
              <a:tr h="861281">
                <a:tc rowSpan="2">
                  <a:txBody>
                    <a:bodyPr/>
                    <a:lstStyle/>
                    <a:p>
                      <a:pPr marL="245110" marR="71755" indent="-228600" algn="ctr" rtl="1">
                        <a:lnSpc>
                          <a:spcPct val="115000"/>
                        </a:lnSpc>
                        <a:spcBef>
                          <a:spcPts val="0"/>
                        </a:spcBef>
                        <a:spcAft>
                          <a:spcPts val="0"/>
                        </a:spcAft>
                      </a:pPr>
                      <a:r>
                        <a:rPr lang="ar-SA" sz="1100">
                          <a:effectLst/>
                        </a:rPr>
                        <a:t>التابــــــــع</a:t>
                      </a:r>
                      <a:endParaRPr lang="en-US" sz="1100">
                        <a:effectLst/>
                        <a:latin typeface="Times New Roman"/>
                        <a:ea typeface="SimSun"/>
                        <a:cs typeface="Arial"/>
                      </a:endParaRPr>
                    </a:p>
                  </a:txBody>
                  <a:tcPr marL="60960" marR="60960" marT="0" marB="0" vert="vert270" anchor="ctr"/>
                </a:tc>
                <a:tc>
                  <a:txBody>
                    <a:bodyPr/>
                    <a:lstStyle/>
                    <a:p>
                      <a:pPr marL="245110" marR="0" indent="-228600" algn="r" rtl="1">
                        <a:lnSpc>
                          <a:spcPct val="115000"/>
                        </a:lnSpc>
                        <a:spcBef>
                          <a:spcPts val="0"/>
                        </a:spcBef>
                        <a:spcAft>
                          <a:spcPts val="0"/>
                        </a:spcAft>
                      </a:pPr>
                      <a:r>
                        <a:rPr lang="ar-SA" sz="1200">
                          <a:effectLst/>
                        </a:rPr>
                        <a:t>8-  أن تكون معطوفة على شيء من ذلك</a:t>
                      </a:r>
                      <a:endParaRPr lang="en-US" sz="1100">
                        <a:effectLst/>
                        <a:latin typeface="Times New Roman"/>
                        <a:ea typeface="SimSun"/>
                        <a:cs typeface="Arial"/>
                      </a:endParaRPr>
                    </a:p>
                  </a:txBody>
                  <a:tcPr marL="60960" marR="60960" marT="0" marB="0"/>
                </a:tc>
                <a:tc>
                  <a:txBody>
                    <a:bodyPr/>
                    <a:lstStyle/>
                    <a:p>
                      <a:pPr marL="0" marR="0" algn="r" rtl="1">
                        <a:lnSpc>
                          <a:spcPct val="110000"/>
                        </a:lnSpc>
                        <a:spcBef>
                          <a:spcPts val="0"/>
                        </a:spcBef>
                        <a:spcAft>
                          <a:spcPts val="0"/>
                        </a:spcAft>
                      </a:pPr>
                      <a:r>
                        <a:rPr lang="ar-SA" sz="1200">
                          <a:effectLst/>
                        </a:rPr>
                        <a:t>( اذكروا نعمتي التي أنعمت عليكم وأني فضلتكم على العالمين ) </a:t>
                      </a:r>
                      <a:endParaRPr lang="en-US" sz="1400">
                        <a:effectLst/>
                      </a:endParaRPr>
                    </a:p>
                    <a:p>
                      <a:pPr marL="0" marR="0" algn="r" rtl="1">
                        <a:lnSpc>
                          <a:spcPct val="110000"/>
                        </a:lnSpc>
                        <a:spcBef>
                          <a:spcPts val="0"/>
                        </a:spcBef>
                        <a:spcAft>
                          <a:spcPts val="0"/>
                        </a:spcAft>
                      </a:pPr>
                      <a:r>
                        <a:rPr lang="ar-SA" sz="800">
                          <a:effectLst/>
                        </a:rPr>
                        <a:t>المصدر المؤول هو: تفضيلي وهو معطوف على المفعول به وهو: نعمتي  أي اذكروا نعمتي وتفضيلي . </a:t>
                      </a:r>
                      <a:br>
                        <a:rPr lang="ar-SA" sz="800">
                          <a:effectLst/>
                        </a:rPr>
                      </a:br>
                      <a:r>
                        <a:rPr lang="ar-SA" sz="1100">
                          <a:effectLst/>
                        </a:rPr>
                        <a:t>وكقولك: علمت بنجاحك وأنَّك متفوق</a:t>
                      </a:r>
                      <a:endParaRPr lang="en-US" sz="1400">
                        <a:effectLst/>
                        <a:latin typeface="Times New Roman"/>
                        <a:ea typeface="SimSun"/>
                        <a:cs typeface="AL-Mohanad"/>
                      </a:endParaRPr>
                    </a:p>
                  </a:txBody>
                  <a:tcPr marL="60960" marR="60960" marT="0" marB="0"/>
                </a:tc>
              </a:tr>
              <a:tr h="812171">
                <a:tc vMerge="1">
                  <a:txBody>
                    <a:bodyPr/>
                    <a:lstStyle/>
                    <a:p>
                      <a:endParaRPr lang="en-US"/>
                    </a:p>
                  </a:txBody>
                  <a:tcPr/>
                </a:tc>
                <a:tc>
                  <a:txBody>
                    <a:bodyPr/>
                    <a:lstStyle/>
                    <a:p>
                      <a:pPr marL="245110" marR="0" indent="-228600" algn="r" rtl="1">
                        <a:lnSpc>
                          <a:spcPct val="115000"/>
                        </a:lnSpc>
                        <a:spcBef>
                          <a:spcPts val="0"/>
                        </a:spcBef>
                        <a:spcAft>
                          <a:spcPts val="0"/>
                        </a:spcAft>
                      </a:pPr>
                      <a:r>
                        <a:rPr lang="ar-SA" sz="1200">
                          <a:effectLst/>
                        </a:rPr>
                        <a:t>9-  أو مبدلة من شيء من ذلك</a:t>
                      </a:r>
                      <a:endParaRPr lang="en-US" sz="1100">
                        <a:effectLst/>
                        <a:latin typeface="Times New Roman"/>
                        <a:ea typeface="SimSun"/>
                        <a:cs typeface="Arial"/>
                      </a:endParaRPr>
                    </a:p>
                  </a:txBody>
                  <a:tcPr marL="60960" marR="60960" marT="0" marB="0"/>
                </a:tc>
                <a:tc>
                  <a:txBody>
                    <a:bodyPr/>
                    <a:lstStyle/>
                    <a:p>
                      <a:pPr marL="0" marR="0" algn="r" rtl="1">
                        <a:lnSpc>
                          <a:spcPct val="110000"/>
                        </a:lnSpc>
                        <a:spcBef>
                          <a:spcPts val="0"/>
                        </a:spcBef>
                        <a:spcAft>
                          <a:spcPts val="0"/>
                        </a:spcAft>
                      </a:pPr>
                      <a:r>
                        <a:rPr lang="ar-SA" sz="1200" dirty="0">
                          <a:effectLst/>
                        </a:rPr>
                        <a:t>(وإذ يعدكم الله إحدى الطائفتين أنَّها لكم) </a:t>
                      </a:r>
                      <a:r>
                        <a:rPr lang="ar-SA" sz="900" dirty="0">
                          <a:effectLst/>
                        </a:rPr>
                        <a:t>فالمصدر المؤول من (أنَّها لكم) بدل اشتمال من (إحدى الطائفتين) أي كونها واستقرارها لكم -  (إحدى) مبدل منه و (انها لكم) بدل.</a:t>
                      </a:r>
                      <a:endParaRPr lang="en-US" sz="1400" dirty="0">
                        <a:effectLst/>
                        <a:latin typeface="Times New Roman"/>
                        <a:ea typeface="SimSun"/>
                        <a:cs typeface="AL-Mohanad"/>
                      </a:endParaRPr>
                    </a:p>
                  </a:txBody>
                  <a:tcPr marL="60960" marR="60960" marT="0" marB="0"/>
                </a:tc>
              </a:tr>
            </a:tbl>
          </a:graphicData>
        </a:graphic>
      </p:graphicFrame>
    </p:spTree>
    <p:extLst>
      <p:ext uri="{BB962C8B-B14F-4D97-AF65-F5344CB8AC3E}">
        <p14:creationId xmlns:p14="http://schemas.microsoft.com/office/powerpoint/2010/main" val="32864814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2268247783"/>
              </p:ext>
            </p:extLst>
          </p:nvPr>
        </p:nvGraphicFramePr>
        <p:xfrm>
          <a:off x="179512" y="116632"/>
          <a:ext cx="8784976" cy="6624736"/>
        </p:xfrm>
        <a:graphic>
          <a:graphicData uri="http://schemas.openxmlformats.org/drawingml/2006/table">
            <a:tbl>
              <a:tblPr rtl="1" firstRow="1" firstCol="1" lastRow="1" lastCol="1" bandRow="1" bandCol="1">
                <a:tableStyleId>{5C22544A-7EE6-4342-B048-85BDC9FD1C3A}</a:tableStyleId>
              </a:tblPr>
              <a:tblGrid>
                <a:gridCol w="1637694"/>
                <a:gridCol w="7147282"/>
              </a:tblGrid>
              <a:tr h="439176">
                <a:tc gridSpan="2">
                  <a:txBody>
                    <a:bodyPr/>
                    <a:lstStyle/>
                    <a:p>
                      <a:pPr marL="0" marR="0" algn="r" rtl="1">
                        <a:lnSpc>
                          <a:spcPct val="110000"/>
                        </a:lnSpc>
                        <a:spcBef>
                          <a:spcPts val="0"/>
                        </a:spcBef>
                        <a:spcAft>
                          <a:spcPts val="0"/>
                        </a:spcAft>
                      </a:pPr>
                      <a:r>
                        <a:rPr lang="ar-SA" sz="1400">
                          <a:effectLst/>
                        </a:rPr>
                        <a:t>**  المواضع التي يجب فيها جواز الوجهين ( الكسر والفتح ) -  مع التمثيل.</a:t>
                      </a:r>
                      <a:endParaRPr lang="en-US" sz="1400">
                        <a:effectLst/>
                        <a:latin typeface="Times New Roman"/>
                        <a:ea typeface="SimSun"/>
                        <a:cs typeface="AL-Mohanad"/>
                      </a:endParaRPr>
                    </a:p>
                  </a:txBody>
                  <a:tcPr marL="60960" marR="60960" marT="0" marB="0"/>
                </a:tc>
                <a:tc hMerge="1">
                  <a:txBody>
                    <a:bodyPr/>
                    <a:lstStyle/>
                    <a:p>
                      <a:endParaRPr lang="en-US"/>
                    </a:p>
                  </a:txBody>
                  <a:tcPr/>
                </a:tc>
              </a:tr>
              <a:tr h="1837654">
                <a:tc>
                  <a:txBody>
                    <a:bodyPr/>
                    <a:lstStyle/>
                    <a:p>
                      <a:pPr marL="342900" marR="0" lvl="0" indent="-342900" algn="r" rtl="1">
                        <a:lnSpc>
                          <a:spcPct val="115000"/>
                        </a:lnSpc>
                        <a:spcBef>
                          <a:spcPts val="0"/>
                        </a:spcBef>
                        <a:spcAft>
                          <a:spcPts val="0"/>
                        </a:spcAft>
                        <a:buFont typeface="+mj-lt"/>
                        <a:buAutoNum type="arabicPeriod"/>
                        <a:tabLst>
                          <a:tab pos="274320" algn="l"/>
                        </a:tabLst>
                      </a:pPr>
                      <a:r>
                        <a:rPr lang="ar-SA" sz="1200">
                          <a:effectLst/>
                        </a:rPr>
                        <a:t>أن تكون واقعة بعد فاء الجزاء </a:t>
                      </a:r>
                      <a:r>
                        <a:rPr lang="ar-SA" sz="800">
                          <a:effectLst/>
                        </a:rPr>
                        <a:t>(الفاء المقترنة بجواب الشرط)</a:t>
                      </a:r>
                      <a:r>
                        <a:rPr lang="ar-SA" sz="1200">
                          <a:effectLst/>
                        </a:rPr>
                        <a:t> </a:t>
                      </a:r>
                      <a:endParaRPr lang="en-US" sz="1100">
                        <a:effectLst/>
                      </a:endParaRPr>
                    </a:p>
                    <a:p>
                      <a:pPr marL="45720" marR="0" algn="ctr" rtl="1">
                        <a:lnSpc>
                          <a:spcPct val="115000"/>
                        </a:lnSpc>
                        <a:spcBef>
                          <a:spcPts val="0"/>
                        </a:spcBef>
                        <a:spcAft>
                          <a:spcPts val="0"/>
                        </a:spcAft>
                      </a:pPr>
                      <a:r>
                        <a:rPr lang="ar-SA" sz="1200">
                          <a:effectLst/>
                        </a:rPr>
                        <a:t>كقوله: من يزرني فإنه مكرمٌ</a:t>
                      </a:r>
                      <a:endParaRPr lang="en-US" sz="1100">
                        <a:effectLst/>
                        <a:latin typeface="Times New Roman"/>
                        <a:ea typeface="SimSun"/>
                        <a:cs typeface="Arial"/>
                      </a:endParaRPr>
                    </a:p>
                  </a:txBody>
                  <a:tcPr marL="60960" marR="60960" marT="0" marB="0"/>
                </a:tc>
                <a:tc>
                  <a:txBody>
                    <a:bodyPr/>
                    <a:lstStyle/>
                    <a:p>
                      <a:pPr marL="0" marR="0" algn="ctr" rtl="1">
                        <a:lnSpc>
                          <a:spcPct val="110000"/>
                        </a:lnSpc>
                        <a:spcBef>
                          <a:spcPts val="0"/>
                        </a:spcBef>
                        <a:spcAft>
                          <a:spcPts val="0"/>
                        </a:spcAft>
                      </a:pPr>
                      <a:r>
                        <a:rPr lang="ar-SA" sz="1200">
                          <a:effectLst/>
                        </a:rPr>
                        <a:t>( كتب ربكم على نفسه الرحمة أنَّه من عمل منكم سوءاً بجهالة ثم تاب من بعده وأصلح فإنه غفور رحيم)</a:t>
                      </a:r>
                      <a:endParaRPr lang="en-US" sz="1400">
                        <a:effectLst/>
                      </a:endParaRPr>
                    </a:p>
                    <a:p>
                      <a:pPr marL="0" marR="0" algn="r" rtl="1">
                        <a:lnSpc>
                          <a:spcPct val="115000"/>
                        </a:lnSpc>
                        <a:spcBef>
                          <a:spcPts val="0"/>
                        </a:spcBef>
                        <a:spcAft>
                          <a:spcPts val="0"/>
                        </a:spcAft>
                      </a:pPr>
                      <a:r>
                        <a:rPr lang="ar-SA" sz="900">
                          <a:effectLst/>
                        </a:rPr>
                        <a:t>توجيه الكسر: على أن ما بد الفاء جملة مستقلة في جواب الشرط أي:  فهو غفور رحيم.</a:t>
                      </a:r>
                      <a:endParaRPr lang="en-US" sz="1100">
                        <a:effectLst/>
                      </a:endParaRPr>
                    </a:p>
                    <a:p>
                      <a:pPr marL="0" marR="0" algn="r" rtl="1">
                        <a:lnSpc>
                          <a:spcPct val="115000"/>
                        </a:lnSpc>
                        <a:spcBef>
                          <a:spcPts val="0"/>
                        </a:spcBef>
                        <a:spcAft>
                          <a:spcPts val="0"/>
                        </a:spcAft>
                      </a:pPr>
                      <a:r>
                        <a:rPr lang="ar-SA" sz="900">
                          <a:effectLst/>
                        </a:rPr>
                        <a:t>توجيه الفتح: أ)  على إن ما بعد الفاء مبتدأ خبره  محذوف أي فالغفران والرحمة حاصلان</a:t>
                      </a:r>
                      <a:endParaRPr lang="en-US" sz="1100">
                        <a:effectLst/>
                      </a:endParaRPr>
                    </a:p>
                    <a:p>
                      <a:pPr marL="0" marR="0" algn="r" rtl="1">
                        <a:lnSpc>
                          <a:spcPct val="115000"/>
                        </a:lnSpc>
                        <a:spcBef>
                          <a:spcPts val="0"/>
                        </a:spcBef>
                        <a:spcAft>
                          <a:spcPts val="0"/>
                        </a:spcAft>
                      </a:pPr>
                      <a:r>
                        <a:rPr lang="ar-SA" sz="900">
                          <a:effectLst/>
                        </a:rPr>
                        <a:t>             ب)  أو أنه خبر والمبتدأ محذوف أي فالحاصل الغفران والرحمة .</a:t>
                      </a:r>
                      <a:r>
                        <a:rPr lang="ar-SA" sz="1100">
                          <a:effectLst/>
                        </a:rPr>
                        <a:t> </a:t>
                      </a:r>
                      <a:endParaRPr lang="en-US" sz="1100">
                        <a:effectLst/>
                        <a:latin typeface="Times New Roman"/>
                        <a:ea typeface="SimSun"/>
                        <a:cs typeface="Arial"/>
                      </a:endParaRPr>
                    </a:p>
                  </a:txBody>
                  <a:tcPr marL="60960" marR="60960" marT="0" marB="0"/>
                </a:tc>
              </a:tr>
              <a:tr h="1170093">
                <a:tc>
                  <a:txBody>
                    <a:bodyPr/>
                    <a:lstStyle/>
                    <a:p>
                      <a:pPr marL="342900" marR="0" lvl="0" indent="-342900" algn="r" rtl="1">
                        <a:lnSpc>
                          <a:spcPct val="115000"/>
                        </a:lnSpc>
                        <a:spcBef>
                          <a:spcPts val="0"/>
                        </a:spcBef>
                        <a:spcAft>
                          <a:spcPts val="0"/>
                        </a:spcAft>
                        <a:buFont typeface="+mj-lt"/>
                        <a:buAutoNum type="arabicPeriod"/>
                        <a:tabLst>
                          <a:tab pos="274320" algn="l"/>
                        </a:tabLst>
                      </a:pPr>
                      <a:r>
                        <a:rPr lang="ar-SA" sz="1200">
                          <a:effectLst/>
                        </a:rPr>
                        <a:t>أن تقع بعد (إذا) الفجائية</a:t>
                      </a:r>
                      <a:endParaRPr lang="en-US" sz="1100">
                        <a:effectLst/>
                        <a:latin typeface="Times New Roman"/>
                        <a:ea typeface="SimSun"/>
                        <a:cs typeface="Arial"/>
                      </a:endParaRPr>
                    </a:p>
                  </a:txBody>
                  <a:tcPr marL="60960" marR="60960" marT="0" marB="0"/>
                </a:tc>
                <a:tc>
                  <a:txBody>
                    <a:bodyPr/>
                    <a:lstStyle/>
                    <a:p>
                      <a:pPr marL="0" marR="0" algn="r" rtl="1">
                        <a:lnSpc>
                          <a:spcPct val="115000"/>
                        </a:lnSpc>
                        <a:spcBef>
                          <a:spcPts val="0"/>
                        </a:spcBef>
                        <a:spcAft>
                          <a:spcPts val="0"/>
                        </a:spcAft>
                      </a:pPr>
                      <a:r>
                        <a:rPr lang="ar-SA" sz="1200">
                          <a:effectLst/>
                        </a:rPr>
                        <a:t>خرجت فإذا إن زيداً حاضرٌ . </a:t>
                      </a:r>
                      <a:endParaRPr lang="en-US" sz="1100">
                        <a:effectLst/>
                      </a:endParaRPr>
                    </a:p>
                    <a:p>
                      <a:pPr marL="0" marR="0" algn="r" rtl="1">
                        <a:lnSpc>
                          <a:spcPct val="115000"/>
                        </a:lnSpc>
                        <a:spcBef>
                          <a:spcPts val="0"/>
                        </a:spcBef>
                        <a:spcAft>
                          <a:spcPts val="0"/>
                        </a:spcAft>
                      </a:pPr>
                      <a:r>
                        <a:rPr lang="ar-SA" sz="900">
                          <a:effectLst/>
                        </a:rPr>
                        <a:t>توجيه الكسر: على ما بعد (اذا) جملة تامة والتقدير(خرجتُ فإذا هو حاضرٌ) .  </a:t>
                      </a:r>
                      <a:endParaRPr lang="en-US" sz="1100">
                        <a:effectLst/>
                      </a:endParaRPr>
                    </a:p>
                    <a:p>
                      <a:pPr marL="486410" marR="0" indent="-486410" algn="r" rtl="1">
                        <a:lnSpc>
                          <a:spcPct val="110000"/>
                        </a:lnSpc>
                        <a:spcBef>
                          <a:spcPts val="0"/>
                        </a:spcBef>
                        <a:spcAft>
                          <a:spcPts val="0"/>
                        </a:spcAft>
                      </a:pPr>
                      <a:r>
                        <a:rPr lang="ar-SA" sz="900">
                          <a:effectLst/>
                        </a:rPr>
                        <a:t>توجيه الفتح : على ما بعدها مصدراً مؤولاً في محل رفع مبتدأ وهو مبتدأ وخبره محذوف. والتقدير (فإذا الحضور حاصلٌ أو وجوده حاصل أو قدومه حاصل )،  أو في محل رفع خبر والمبتدأ محذوف أي فالحاصل وجوده .</a:t>
                      </a:r>
                      <a:endParaRPr lang="en-US" sz="1400">
                        <a:effectLst/>
                        <a:latin typeface="Times New Roman"/>
                        <a:ea typeface="SimSun"/>
                        <a:cs typeface="AL-Mohanad"/>
                      </a:endParaRPr>
                    </a:p>
                  </a:txBody>
                  <a:tcPr marL="60960" marR="60960" marT="0" marB="0"/>
                </a:tc>
              </a:tr>
              <a:tr h="911212">
                <a:tc>
                  <a:txBody>
                    <a:bodyPr/>
                    <a:lstStyle/>
                    <a:p>
                      <a:pPr marL="342900" marR="0" lvl="0" indent="-342900" algn="r" rtl="1">
                        <a:lnSpc>
                          <a:spcPct val="115000"/>
                        </a:lnSpc>
                        <a:spcBef>
                          <a:spcPts val="0"/>
                        </a:spcBef>
                        <a:spcAft>
                          <a:spcPts val="0"/>
                        </a:spcAft>
                        <a:buFont typeface="+mj-lt"/>
                        <a:buAutoNum type="arabicPeriod"/>
                        <a:tabLst>
                          <a:tab pos="274320" algn="l"/>
                        </a:tabLst>
                      </a:pPr>
                      <a:r>
                        <a:rPr lang="ar-SA" sz="1200">
                          <a:effectLst/>
                        </a:rPr>
                        <a:t>إذا كانت في موضع التعليل</a:t>
                      </a:r>
                      <a:endParaRPr lang="en-US" sz="1100">
                        <a:effectLst/>
                        <a:latin typeface="Times New Roman"/>
                        <a:ea typeface="SimSun"/>
                        <a:cs typeface="Arial"/>
                      </a:endParaRPr>
                    </a:p>
                  </a:txBody>
                  <a:tcPr marL="60960" marR="60960" marT="0" marB="0"/>
                </a:tc>
                <a:tc>
                  <a:txBody>
                    <a:bodyPr/>
                    <a:lstStyle/>
                    <a:p>
                      <a:pPr marL="0" marR="0" algn="r" rtl="1">
                        <a:lnSpc>
                          <a:spcPct val="115000"/>
                        </a:lnSpc>
                        <a:spcBef>
                          <a:spcPts val="0"/>
                        </a:spcBef>
                        <a:spcAft>
                          <a:spcPts val="0"/>
                        </a:spcAft>
                      </a:pPr>
                      <a:r>
                        <a:rPr lang="ar-SA" sz="1200">
                          <a:effectLst/>
                        </a:rPr>
                        <a:t>(إنَّا كنَّا ندعوه من قبل إنَّه هو البر الرحيم ) . </a:t>
                      </a:r>
                      <a:endParaRPr lang="en-US" sz="1100">
                        <a:effectLst/>
                      </a:endParaRPr>
                    </a:p>
                    <a:p>
                      <a:pPr marL="0" marR="0" algn="r" rtl="1">
                        <a:lnSpc>
                          <a:spcPct val="115000"/>
                        </a:lnSpc>
                        <a:spcBef>
                          <a:spcPts val="0"/>
                        </a:spcBef>
                        <a:spcAft>
                          <a:spcPts val="0"/>
                        </a:spcAft>
                      </a:pPr>
                      <a:r>
                        <a:rPr lang="ar-SA" sz="900" u="sng">
                          <a:effectLst/>
                        </a:rPr>
                        <a:t>توجيه الكسر</a:t>
                      </a:r>
                      <a:r>
                        <a:rPr lang="ar-SA" sz="900">
                          <a:effectLst/>
                        </a:rPr>
                        <a:t>: على أن جملة (أن) وما دخلت عليه مستأنفة للتعليل وتقديره جواب لسؤال مقدر كأنه قيل لهم: لم تدعونه؟  فقالوا إنَّه هو البر الرحيم    </a:t>
                      </a:r>
                      <a:r>
                        <a:rPr lang="ar-SA" sz="900" u="sng">
                          <a:effectLst/>
                        </a:rPr>
                        <a:t>توجيه الفتح</a:t>
                      </a:r>
                      <a:r>
                        <a:rPr lang="ar-SA" sz="900">
                          <a:effectLst/>
                        </a:rPr>
                        <a:t>: على تقدير لام التعليل والتقدير(لأنه هو البر الرحيم).</a:t>
                      </a:r>
                      <a:endParaRPr lang="en-US" sz="1100">
                        <a:effectLst/>
                        <a:latin typeface="Times New Roman"/>
                        <a:ea typeface="SimSun"/>
                        <a:cs typeface="Arial"/>
                      </a:endParaRPr>
                    </a:p>
                  </a:txBody>
                  <a:tcPr marL="60960" marR="60960" marT="0" marB="0"/>
                </a:tc>
              </a:tr>
              <a:tr h="716856">
                <a:tc>
                  <a:txBody>
                    <a:bodyPr/>
                    <a:lstStyle/>
                    <a:p>
                      <a:pPr marL="342900" marR="0" lvl="0" indent="-342900" algn="r" rtl="1">
                        <a:lnSpc>
                          <a:spcPct val="115000"/>
                        </a:lnSpc>
                        <a:spcBef>
                          <a:spcPts val="0"/>
                        </a:spcBef>
                        <a:spcAft>
                          <a:spcPts val="0"/>
                        </a:spcAft>
                        <a:buFont typeface="+mj-lt"/>
                        <a:buAutoNum type="arabicPeriod"/>
                        <a:tabLst>
                          <a:tab pos="274320" algn="l"/>
                        </a:tabLst>
                      </a:pPr>
                      <a:r>
                        <a:rPr lang="ar-SA" sz="1200">
                          <a:effectLst/>
                        </a:rPr>
                        <a:t>أن تقع بعد قسم لا لام بعده</a:t>
                      </a:r>
                      <a:endParaRPr lang="en-US" sz="1100">
                        <a:effectLst/>
                        <a:latin typeface="Times New Roman"/>
                        <a:ea typeface="SimSun"/>
                        <a:cs typeface="Arial"/>
                      </a:endParaRPr>
                    </a:p>
                  </a:txBody>
                  <a:tcPr marL="60960" marR="60960" marT="0" marB="0"/>
                </a:tc>
                <a:tc>
                  <a:txBody>
                    <a:bodyPr/>
                    <a:lstStyle/>
                    <a:p>
                      <a:pPr marL="0" marR="0" algn="r" rtl="1">
                        <a:lnSpc>
                          <a:spcPct val="110000"/>
                        </a:lnSpc>
                        <a:spcBef>
                          <a:spcPts val="0"/>
                        </a:spcBef>
                        <a:spcAft>
                          <a:spcPts val="0"/>
                        </a:spcAft>
                      </a:pPr>
                      <a:r>
                        <a:rPr lang="ar-SA" sz="1200">
                          <a:effectLst/>
                        </a:rPr>
                        <a:t>كقولك: حلفت إنَّ زيداً قائمٌ .. </a:t>
                      </a:r>
                      <a:r>
                        <a:rPr lang="ar-SA" sz="900">
                          <a:effectLst/>
                        </a:rPr>
                        <a:t>فيجوز هنا فتح همزة (إنَّ) وكسرها</a:t>
                      </a:r>
                      <a:endParaRPr lang="en-US" sz="1400">
                        <a:effectLst/>
                        <a:latin typeface="Times New Roman"/>
                        <a:ea typeface="SimSun"/>
                        <a:cs typeface="AL-Mohanad"/>
                      </a:endParaRPr>
                    </a:p>
                  </a:txBody>
                  <a:tcPr marL="60960" marR="60960" marT="0" marB="0"/>
                </a:tc>
              </a:tr>
              <a:tr h="1549745">
                <a:tc gridSpan="2">
                  <a:txBody>
                    <a:bodyPr/>
                    <a:lstStyle/>
                    <a:p>
                      <a:pPr marL="0" marR="0" algn="r" rtl="1">
                        <a:lnSpc>
                          <a:spcPct val="115000"/>
                        </a:lnSpc>
                        <a:spcBef>
                          <a:spcPts val="0"/>
                        </a:spcBef>
                        <a:spcAft>
                          <a:spcPts val="0"/>
                        </a:spcAft>
                      </a:pPr>
                      <a:r>
                        <a:rPr lang="ar-SA" sz="1100" dirty="0">
                          <a:effectLst/>
                        </a:rPr>
                        <a:t>شاهد نحوي رقم (1):</a:t>
                      </a:r>
                      <a:endParaRPr lang="en-US" sz="1100" dirty="0">
                        <a:effectLst/>
                      </a:endParaRPr>
                    </a:p>
                    <a:p>
                      <a:pPr marL="0" marR="0" algn="r" rtl="1">
                        <a:lnSpc>
                          <a:spcPct val="115000"/>
                        </a:lnSpc>
                        <a:spcBef>
                          <a:spcPts val="0"/>
                        </a:spcBef>
                        <a:spcAft>
                          <a:spcPts val="0"/>
                        </a:spcAft>
                      </a:pPr>
                      <a:r>
                        <a:rPr lang="ar-SA" sz="1400" dirty="0">
                          <a:effectLst/>
                        </a:rPr>
                        <a:t>                           قال الشاعر:  أو </a:t>
                      </a:r>
                      <a:r>
                        <a:rPr lang="ar-SA" sz="1400" u="sng" dirty="0">
                          <a:effectLst/>
                        </a:rPr>
                        <a:t>تحلفي</a:t>
                      </a:r>
                      <a:r>
                        <a:rPr lang="ar-SA" sz="1400" dirty="0">
                          <a:effectLst/>
                        </a:rPr>
                        <a:t> بربك العليِّ         </a:t>
                      </a:r>
                      <a:r>
                        <a:rPr lang="ar-SA" sz="1400" u="sng" dirty="0">
                          <a:effectLst/>
                        </a:rPr>
                        <a:t>  أَني</a:t>
                      </a:r>
                      <a:r>
                        <a:rPr lang="ar-SA" sz="1400" dirty="0">
                          <a:effectLst/>
                        </a:rPr>
                        <a:t> أبو ذيالِكِ الصبي</a:t>
                      </a:r>
                      <a:endParaRPr lang="en-US" sz="1100" dirty="0">
                        <a:effectLst/>
                      </a:endParaRPr>
                    </a:p>
                    <a:p>
                      <a:pPr marL="0" marR="457200" algn="r" rtl="1">
                        <a:lnSpc>
                          <a:spcPct val="115000"/>
                        </a:lnSpc>
                        <a:spcBef>
                          <a:spcPts val="0"/>
                        </a:spcBef>
                        <a:spcAft>
                          <a:spcPts val="0"/>
                        </a:spcAft>
                      </a:pPr>
                      <a:r>
                        <a:rPr lang="ar-SA" sz="1200" dirty="0">
                          <a:effectLst/>
                        </a:rPr>
                        <a:t>الشاهـــد :  تحلفي ... أَنَّي  </a:t>
                      </a:r>
                      <a:endParaRPr lang="en-US" sz="1100" dirty="0">
                        <a:effectLst/>
                      </a:endParaRPr>
                    </a:p>
                    <a:p>
                      <a:pPr marL="0" marR="0" algn="r" rtl="1">
                        <a:lnSpc>
                          <a:spcPct val="115000"/>
                        </a:lnSpc>
                        <a:spcBef>
                          <a:spcPts val="0"/>
                        </a:spcBef>
                        <a:spcAft>
                          <a:spcPts val="0"/>
                        </a:spcAft>
                      </a:pPr>
                      <a:r>
                        <a:rPr lang="ar-SA" sz="1200" dirty="0">
                          <a:effectLst/>
                        </a:rPr>
                        <a:t>وجه الاستشهاد: جاءت (إنَّ)  بعد فعل قسم لا لام بعده فجاز فيها الأمران الكسر والفتح</a:t>
                      </a:r>
                      <a:endParaRPr lang="en-US" sz="1100" dirty="0">
                        <a:effectLst/>
                        <a:latin typeface="Times New Roman"/>
                        <a:ea typeface="SimSun"/>
                        <a:cs typeface="Arial"/>
                      </a:endParaRPr>
                    </a:p>
                  </a:txBody>
                  <a:tcPr marL="60960" marR="60960" marT="0" marB="0"/>
                </a:tc>
                <a:tc hMerge="1">
                  <a:txBody>
                    <a:bodyPr/>
                    <a:lstStyle/>
                    <a:p>
                      <a:endParaRPr lang="en-US"/>
                    </a:p>
                  </a:txBody>
                  <a:tcPr/>
                </a:tc>
              </a:tr>
            </a:tbl>
          </a:graphicData>
        </a:graphic>
      </p:graphicFrame>
    </p:spTree>
    <p:extLst>
      <p:ext uri="{BB962C8B-B14F-4D97-AF65-F5344CB8AC3E}">
        <p14:creationId xmlns:p14="http://schemas.microsoft.com/office/powerpoint/2010/main" val="60423760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149329985"/>
              </p:ext>
            </p:extLst>
          </p:nvPr>
        </p:nvGraphicFramePr>
        <p:xfrm>
          <a:off x="107504" y="116632"/>
          <a:ext cx="8928992" cy="6741367"/>
        </p:xfrm>
        <a:graphic>
          <a:graphicData uri="http://schemas.openxmlformats.org/drawingml/2006/table">
            <a:tbl>
              <a:tblPr rtl="1" firstRow="1" firstCol="1" lastRow="1" lastCol="1" bandRow="1" bandCol="1">
                <a:tableStyleId>{5C22544A-7EE6-4342-B048-85BDC9FD1C3A}</a:tableStyleId>
              </a:tblPr>
              <a:tblGrid>
                <a:gridCol w="4581836"/>
                <a:gridCol w="4347156"/>
              </a:tblGrid>
              <a:tr h="329802">
                <a:tc gridSpan="2">
                  <a:txBody>
                    <a:bodyPr/>
                    <a:lstStyle/>
                    <a:p>
                      <a:pPr marL="0" marR="0" algn="r" rtl="1">
                        <a:lnSpc>
                          <a:spcPct val="110000"/>
                        </a:lnSpc>
                        <a:spcBef>
                          <a:spcPts val="0"/>
                        </a:spcBef>
                        <a:spcAft>
                          <a:spcPts val="0"/>
                        </a:spcAft>
                      </a:pPr>
                      <a:r>
                        <a:rPr lang="ar-SA" sz="1400">
                          <a:effectLst/>
                        </a:rPr>
                        <a:t>**  -  دخول لام الابتداء بعد (أنَّ) ..  مع التمثيل.</a:t>
                      </a:r>
                      <a:endParaRPr lang="en-US" sz="1400">
                        <a:effectLst/>
                        <a:latin typeface="Times New Roman"/>
                        <a:ea typeface="SimSun"/>
                        <a:cs typeface="AL-Mohanad"/>
                      </a:endParaRPr>
                    </a:p>
                  </a:txBody>
                  <a:tcPr marL="60017" marR="60017" marT="0" marB="0"/>
                </a:tc>
                <a:tc hMerge="1">
                  <a:txBody>
                    <a:bodyPr/>
                    <a:lstStyle/>
                    <a:p>
                      <a:endParaRPr lang="en-US"/>
                    </a:p>
                  </a:txBody>
                  <a:tcPr/>
                </a:tc>
              </a:tr>
              <a:tr h="316249">
                <a:tc>
                  <a:txBody>
                    <a:bodyPr/>
                    <a:lstStyle/>
                    <a:p>
                      <a:pPr marL="0" marR="473710" algn="r" rtl="1">
                        <a:lnSpc>
                          <a:spcPct val="115000"/>
                        </a:lnSpc>
                        <a:spcBef>
                          <a:spcPts val="0"/>
                        </a:spcBef>
                        <a:spcAft>
                          <a:spcPts val="0"/>
                        </a:spcAft>
                      </a:pPr>
                      <a:r>
                        <a:rPr lang="ar-SA" sz="1200">
                          <a:effectLst/>
                        </a:rPr>
                        <a:t>تدخل لام الابتداءِ بعد إنَّ المكسورة على أربعة أشياء : </a:t>
                      </a:r>
                      <a:endParaRPr lang="en-US" sz="1100">
                        <a:effectLst/>
                        <a:latin typeface="Times New Roman"/>
                        <a:ea typeface="SimSun"/>
                        <a:cs typeface="Arial"/>
                      </a:endParaRPr>
                    </a:p>
                  </a:txBody>
                  <a:tcPr marL="60017" marR="60017" marT="0" marB="0"/>
                </a:tc>
                <a:tc>
                  <a:txBody>
                    <a:bodyPr/>
                    <a:lstStyle/>
                    <a:p>
                      <a:pPr marL="0" marR="0" algn="ctr" rtl="1">
                        <a:lnSpc>
                          <a:spcPct val="110000"/>
                        </a:lnSpc>
                        <a:spcBef>
                          <a:spcPts val="0"/>
                        </a:spcBef>
                        <a:spcAft>
                          <a:spcPts val="0"/>
                        </a:spcAft>
                      </a:pPr>
                      <a:r>
                        <a:rPr lang="ar-SA" sz="1200">
                          <a:effectLst/>
                        </a:rPr>
                        <a:t> </a:t>
                      </a:r>
                      <a:endParaRPr lang="en-US" sz="1400">
                        <a:effectLst/>
                        <a:latin typeface="Times New Roman"/>
                        <a:ea typeface="SimSun"/>
                        <a:cs typeface="AL-Mohanad"/>
                      </a:endParaRPr>
                    </a:p>
                  </a:txBody>
                  <a:tcPr marL="60017" marR="60017" marT="0" marB="0"/>
                </a:tc>
              </a:tr>
              <a:tr h="1971615">
                <a:tc>
                  <a:txBody>
                    <a:bodyPr/>
                    <a:lstStyle/>
                    <a:p>
                      <a:pPr marL="0" marR="0" algn="r" rtl="1">
                        <a:lnSpc>
                          <a:spcPct val="115000"/>
                        </a:lnSpc>
                        <a:spcBef>
                          <a:spcPts val="0"/>
                        </a:spcBef>
                        <a:spcAft>
                          <a:spcPts val="0"/>
                        </a:spcAft>
                      </a:pPr>
                      <a:r>
                        <a:rPr lang="ar-SA" sz="1200">
                          <a:effectLst/>
                        </a:rPr>
                        <a:t>أ-  تدخل على خبر(إنَّ) وذلك بشروط منها : </a:t>
                      </a:r>
                      <a:endParaRPr lang="en-US" sz="1100">
                        <a:effectLst/>
                      </a:endParaRPr>
                    </a:p>
                    <a:p>
                      <a:pPr marL="0" marR="0" algn="r" rtl="1">
                        <a:lnSpc>
                          <a:spcPct val="115000"/>
                        </a:lnSpc>
                        <a:spcBef>
                          <a:spcPts val="0"/>
                        </a:spcBef>
                        <a:spcAft>
                          <a:spcPts val="0"/>
                        </a:spcAft>
                      </a:pPr>
                      <a:r>
                        <a:rPr lang="ar-SA" sz="1200">
                          <a:effectLst/>
                        </a:rPr>
                        <a:t>                     1ـ أن يتأخر الخبر عن الاسم .نحو(إن ربي لسميع الدعاء)</a:t>
                      </a:r>
                      <a:endParaRPr lang="en-US" sz="1100">
                        <a:effectLst/>
                      </a:endParaRPr>
                    </a:p>
                    <a:p>
                      <a:pPr marL="0" marR="0" algn="r" rtl="1">
                        <a:lnSpc>
                          <a:spcPct val="115000"/>
                        </a:lnSpc>
                        <a:spcBef>
                          <a:spcPts val="0"/>
                        </a:spcBef>
                        <a:spcAft>
                          <a:spcPts val="0"/>
                        </a:spcAft>
                      </a:pPr>
                      <a:r>
                        <a:rPr lang="ar-SA" sz="1200">
                          <a:effectLst/>
                        </a:rPr>
                        <a:t>                     2ـ أن يكون الخبر مثبتاً غير منفي</a:t>
                      </a:r>
                      <a:endParaRPr lang="en-US" sz="1100">
                        <a:effectLst/>
                      </a:endParaRPr>
                    </a:p>
                    <a:p>
                      <a:pPr marL="0" marR="0" algn="r" rtl="1">
                        <a:lnSpc>
                          <a:spcPct val="115000"/>
                        </a:lnSpc>
                        <a:spcBef>
                          <a:spcPts val="0"/>
                        </a:spcBef>
                        <a:spcAft>
                          <a:spcPts val="0"/>
                        </a:spcAft>
                      </a:pPr>
                      <a:r>
                        <a:rPr lang="ar-SA" sz="1200">
                          <a:effectLst/>
                        </a:rPr>
                        <a:t>                     3ـ ألا يكون فعلاً ماضياً .</a:t>
                      </a:r>
                      <a:endParaRPr lang="en-US" sz="1100">
                        <a:effectLst/>
                      </a:endParaRPr>
                    </a:p>
                    <a:p>
                      <a:pPr marL="0" marR="0" algn="r" rtl="1">
                        <a:lnSpc>
                          <a:spcPct val="115000"/>
                        </a:lnSpc>
                        <a:spcBef>
                          <a:spcPts val="0"/>
                        </a:spcBef>
                        <a:spcAft>
                          <a:spcPts val="0"/>
                        </a:spcAft>
                      </a:pPr>
                      <a:r>
                        <a:rPr lang="ar-SA" sz="1200">
                          <a:effectLst/>
                        </a:rPr>
                        <a:t>بخلاف قوله تعالى: ( إنَّ لدينا أنكالاً وجحيماً) لأن الخبر غير مؤخر فلا تدخل عليه </a:t>
                      </a:r>
                      <a:endParaRPr lang="en-US" sz="1100">
                        <a:effectLst/>
                      </a:endParaRPr>
                    </a:p>
                    <a:p>
                      <a:pPr marL="0" marR="0" algn="r" rtl="1">
                        <a:lnSpc>
                          <a:spcPct val="115000"/>
                        </a:lnSpc>
                        <a:spcBef>
                          <a:spcPts val="0"/>
                        </a:spcBef>
                        <a:spcAft>
                          <a:spcPts val="0"/>
                        </a:spcAft>
                      </a:pPr>
                      <a:r>
                        <a:rPr lang="ar-SA" sz="1200">
                          <a:effectLst/>
                        </a:rPr>
                        <a:t>وقوله تعالى: ( إنَّ الله </a:t>
                      </a:r>
                      <a:r>
                        <a:rPr lang="ar-SA" sz="1200" u="sng">
                          <a:effectLst/>
                        </a:rPr>
                        <a:t>اصطفى</a:t>
                      </a:r>
                      <a:r>
                        <a:rPr lang="ar-SA" sz="1200">
                          <a:effectLst/>
                        </a:rPr>
                        <a:t> ) لم تدخل اللام على الخبر لأن الخبر جملة فعلها فعلٌ ماضٍ</a:t>
                      </a:r>
                      <a:endParaRPr lang="en-US" sz="1100">
                        <a:effectLst/>
                        <a:latin typeface="Times New Roman"/>
                        <a:ea typeface="SimSun"/>
                        <a:cs typeface="Arial"/>
                      </a:endParaRPr>
                    </a:p>
                  </a:txBody>
                  <a:tcPr marL="60017" marR="60017" marT="0" marB="0"/>
                </a:tc>
                <a:tc>
                  <a:txBody>
                    <a:bodyPr/>
                    <a:lstStyle/>
                    <a:p>
                      <a:pPr marL="0" marR="0" algn="ctr" rtl="1">
                        <a:lnSpc>
                          <a:spcPct val="115000"/>
                        </a:lnSpc>
                        <a:spcBef>
                          <a:spcPts val="0"/>
                        </a:spcBef>
                        <a:spcAft>
                          <a:spcPts val="0"/>
                        </a:spcAft>
                      </a:pPr>
                      <a:r>
                        <a:rPr lang="ar-SA" sz="1200">
                          <a:effectLst/>
                        </a:rPr>
                        <a:t>إنَّ زيداً لناجحٌ</a:t>
                      </a:r>
                      <a:endParaRPr lang="en-US" sz="1100">
                        <a:effectLst/>
                        <a:latin typeface="Times New Roman"/>
                        <a:ea typeface="SimSun"/>
                        <a:cs typeface="Arial"/>
                      </a:endParaRPr>
                    </a:p>
                  </a:txBody>
                  <a:tcPr marL="60017" marR="60017" marT="0" marB="0" anchor="ctr"/>
                </a:tc>
              </a:tr>
              <a:tr h="1246926">
                <a:tc gridSpan="2">
                  <a:txBody>
                    <a:bodyPr/>
                    <a:lstStyle/>
                    <a:p>
                      <a:pPr marL="0" marR="0" algn="r" rtl="1">
                        <a:lnSpc>
                          <a:spcPct val="115000"/>
                        </a:lnSpc>
                        <a:spcBef>
                          <a:spcPts val="0"/>
                        </a:spcBef>
                        <a:spcAft>
                          <a:spcPts val="0"/>
                        </a:spcAft>
                      </a:pPr>
                      <a:r>
                        <a:rPr lang="ar-SA" sz="1200">
                          <a:effectLst/>
                        </a:rPr>
                        <a:t>شاهد نحوي رقم (2):</a:t>
                      </a:r>
                      <a:endParaRPr lang="en-US" sz="1100">
                        <a:effectLst/>
                      </a:endParaRPr>
                    </a:p>
                    <a:p>
                      <a:pPr marL="0" marR="0" algn="r" rtl="1">
                        <a:lnSpc>
                          <a:spcPct val="115000"/>
                        </a:lnSpc>
                        <a:spcBef>
                          <a:spcPts val="0"/>
                        </a:spcBef>
                        <a:spcAft>
                          <a:spcPts val="0"/>
                        </a:spcAft>
                      </a:pPr>
                      <a:r>
                        <a:rPr lang="ar-SA" sz="1400">
                          <a:effectLst/>
                        </a:rPr>
                        <a:t>                    قال الشاعر: وأعلم أن تسليماً وتركاً     </a:t>
                      </a:r>
                      <a:r>
                        <a:rPr lang="ar-SA" sz="1400" u="sng">
                          <a:effectLst/>
                        </a:rPr>
                        <a:t>للا</a:t>
                      </a:r>
                      <a:r>
                        <a:rPr lang="ar-SA" sz="1400">
                          <a:effectLst/>
                        </a:rPr>
                        <a:t> </a:t>
                      </a:r>
                      <a:r>
                        <a:rPr lang="ar-SA" sz="1400" u="sng">
                          <a:effectLst/>
                        </a:rPr>
                        <a:t>متشابهان</a:t>
                      </a:r>
                      <a:r>
                        <a:rPr lang="ar-SA" sz="1400">
                          <a:effectLst/>
                        </a:rPr>
                        <a:t> ولا سواءُ</a:t>
                      </a:r>
                      <a:endParaRPr lang="en-US" sz="1100">
                        <a:effectLst/>
                      </a:endParaRPr>
                    </a:p>
                    <a:p>
                      <a:pPr marL="0" marR="0" algn="r" rtl="1">
                        <a:lnSpc>
                          <a:spcPct val="115000"/>
                        </a:lnSpc>
                        <a:spcBef>
                          <a:spcPts val="0"/>
                        </a:spcBef>
                        <a:spcAft>
                          <a:spcPts val="0"/>
                        </a:spcAft>
                      </a:pPr>
                      <a:r>
                        <a:rPr lang="ar-SA" sz="1200">
                          <a:effectLst/>
                        </a:rPr>
                        <a:t>الشاهـــد : للا متشابهان</a:t>
                      </a:r>
                      <a:endParaRPr lang="en-US" sz="1100">
                        <a:effectLst/>
                      </a:endParaRPr>
                    </a:p>
                    <a:p>
                      <a:pPr marL="0" marR="0" algn="r" rtl="1">
                        <a:lnSpc>
                          <a:spcPct val="115000"/>
                        </a:lnSpc>
                        <a:spcBef>
                          <a:spcPts val="0"/>
                        </a:spcBef>
                        <a:spcAft>
                          <a:spcPts val="0"/>
                        </a:spcAft>
                      </a:pPr>
                      <a:r>
                        <a:rPr lang="ar-SA" sz="1200">
                          <a:effectLst/>
                        </a:rPr>
                        <a:t>وجه الاستشهاد: دخول لام الابتداء على خبر إنَّ وهو منفي بلا وذلك شاذ </a:t>
                      </a:r>
                      <a:r>
                        <a:rPr lang="ar-SA" sz="1400">
                          <a:effectLst/>
                        </a:rPr>
                        <a:t>             </a:t>
                      </a:r>
                      <a:endParaRPr lang="en-US" sz="1100">
                        <a:effectLst/>
                        <a:latin typeface="Times New Roman"/>
                        <a:ea typeface="SimSun"/>
                        <a:cs typeface="Arial"/>
                      </a:endParaRPr>
                    </a:p>
                  </a:txBody>
                  <a:tcPr marL="60017" marR="60017" marT="0" marB="0"/>
                </a:tc>
                <a:tc hMerge="1">
                  <a:txBody>
                    <a:bodyPr/>
                    <a:lstStyle/>
                    <a:p>
                      <a:endParaRPr lang="en-US"/>
                    </a:p>
                  </a:txBody>
                  <a:tcPr/>
                </a:tc>
              </a:tr>
              <a:tr h="1163798">
                <a:tc>
                  <a:txBody>
                    <a:bodyPr/>
                    <a:lstStyle/>
                    <a:p>
                      <a:pPr marL="0" marR="0" algn="r" rtl="1">
                        <a:lnSpc>
                          <a:spcPct val="115000"/>
                        </a:lnSpc>
                        <a:spcBef>
                          <a:spcPts val="0"/>
                        </a:spcBef>
                        <a:spcAft>
                          <a:spcPts val="0"/>
                        </a:spcAft>
                      </a:pPr>
                      <a:r>
                        <a:rPr lang="ar-SA" sz="1200">
                          <a:effectLst/>
                        </a:rPr>
                        <a:t>ب - تدخل على معمول الخبر .. بشروط منها: </a:t>
                      </a:r>
                      <a:endParaRPr lang="en-US" sz="1100">
                        <a:effectLst/>
                      </a:endParaRPr>
                    </a:p>
                    <a:p>
                      <a:pPr marL="0" marR="0" algn="r" rtl="1">
                        <a:lnSpc>
                          <a:spcPct val="115000"/>
                        </a:lnSpc>
                        <a:spcBef>
                          <a:spcPts val="0"/>
                        </a:spcBef>
                        <a:spcAft>
                          <a:spcPts val="0"/>
                        </a:spcAft>
                      </a:pPr>
                      <a:r>
                        <a:rPr lang="ar-SA" sz="1200">
                          <a:effectLst/>
                        </a:rPr>
                        <a:t>                 1ـ أن يكون المعمول مقدماً على الخبر.</a:t>
                      </a:r>
                      <a:endParaRPr lang="en-US" sz="1100">
                        <a:effectLst/>
                      </a:endParaRPr>
                    </a:p>
                    <a:p>
                      <a:pPr marL="0" marR="0" algn="r" rtl="1">
                        <a:lnSpc>
                          <a:spcPct val="115000"/>
                        </a:lnSpc>
                        <a:spcBef>
                          <a:spcPts val="0"/>
                        </a:spcBef>
                        <a:spcAft>
                          <a:spcPts val="0"/>
                        </a:spcAft>
                      </a:pPr>
                      <a:r>
                        <a:rPr lang="ar-SA" sz="1200">
                          <a:effectLst/>
                        </a:rPr>
                        <a:t>                 2ـ أن يكون الخبر صالحاً لدخول اللام.</a:t>
                      </a:r>
                      <a:endParaRPr lang="en-US" sz="1100">
                        <a:effectLst/>
                      </a:endParaRPr>
                    </a:p>
                    <a:p>
                      <a:pPr marL="0" marR="0" algn="r" rtl="1">
                        <a:lnSpc>
                          <a:spcPct val="115000"/>
                        </a:lnSpc>
                        <a:spcBef>
                          <a:spcPts val="0"/>
                        </a:spcBef>
                        <a:spcAft>
                          <a:spcPts val="0"/>
                        </a:spcAft>
                      </a:pPr>
                      <a:r>
                        <a:rPr lang="ar-SA" sz="1200">
                          <a:effectLst/>
                        </a:rPr>
                        <a:t>                 3-  ان يكون غير حال ( أو غير تمييز أو مستثنى أو مفعول به )</a:t>
                      </a:r>
                      <a:endParaRPr lang="en-US" sz="1100">
                        <a:effectLst/>
                        <a:latin typeface="Times New Roman"/>
                        <a:ea typeface="SimSun"/>
                        <a:cs typeface="Arial"/>
                      </a:endParaRPr>
                    </a:p>
                  </a:txBody>
                  <a:tcPr marL="60017" marR="60017" marT="0" marB="0"/>
                </a:tc>
                <a:tc>
                  <a:txBody>
                    <a:bodyPr/>
                    <a:lstStyle/>
                    <a:p>
                      <a:pPr marL="0" marR="0" algn="ctr" rtl="1">
                        <a:lnSpc>
                          <a:spcPct val="115000"/>
                        </a:lnSpc>
                        <a:spcBef>
                          <a:spcPts val="0"/>
                        </a:spcBef>
                        <a:spcAft>
                          <a:spcPts val="0"/>
                        </a:spcAft>
                      </a:pPr>
                      <a:r>
                        <a:rPr lang="ar-SA" sz="1400">
                          <a:effectLst/>
                        </a:rPr>
                        <a:t>إنَّ زيداً قاريءٌ كتابه</a:t>
                      </a:r>
                      <a:endParaRPr lang="en-US" sz="1100">
                        <a:effectLst/>
                      </a:endParaRPr>
                    </a:p>
                    <a:p>
                      <a:pPr marL="0" marR="0" algn="ctr" rtl="1">
                        <a:lnSpc>
                          <a:spcPct val="115000"/>
                        </a:lnSpc>
                        <a:spcBef>
                          <a:spcPts val="0"/>
                        </a:spcBef>
                        <a:spcAft>
                          <a:spcPts val="0"/>
                        </a:spcAft>
                      </a:pPr>
                      <a:r>
                        <a:rPr lang="ar-SA" sz="1400">
                          <a:effectLst/>
                        </a:rPr>
                        <a:t>إنَّ زيداً لَكِتابه قاريء</a:t>
                      </a:r>
                      <a:endParaRPr lang="en-US" sz="1100">
                        <a:effectLst/>
                      </a:endParaRPr>
                    </a:p>
                    <a:p>
                      <a:pPr marL="0" marR="0" algn="ctr" rtl="1">
                        <a:lnSpc>
                          <a:spcPct val="115000"/>
                        </a:lnSpc>
                        <a:spcBef>
                          <a:spcPts val="0"/>
                        </a:spcBef>
                        <a:spcAft>
                          <a:spcPts val="0"/>
                        </a:spcAft>
                      </a:pPr>
                      <a:r>
                        <a:rPr lang="ar-SA" sz="1400">
                          <a:effectLst/>
                        </a:rPr>
                        <a:t>إن علياً لَطعامك آكلٌ</a:t>
                      </a:r>
                      <a:endParaRPr lang="en-US" sz="1100">
                        <a:effectLst/>
                        <a:latin typeface="Times New Roman"/>
                        <a:ea typeface="SimSun"/>
                        <a:cs typeface="Arial"/>
                      </a:endParaRPr>
                    </a:p>
                  </a:txBody>
                  <a:tcPr marL="60017" marR="60017" marT="0" marB="0" anchor="ctr"/>
                </a:tc>
              </a:tr>
              <a:tr h="970449">
                <a:tc>
                  <a:txBody>
                    <a:bodyPr/>
                    <a:lstStyle/>
                    <a:p>
                      <a:pPr marL="0" marR="0" algn="r" rtl="1">
                        <a:lnSpc>
                          <a:spcPct val="115000"/>
                        </a:lnSpc>
                        <a:spcBef>
                          <a:spcPts val="0"/>
                        </a:spcBef>
                        <a:spcAft>
                          <a:spcPts val="0"/>
                        </a:spcAft>
                      </a:pPr>
                      <a:r>
                        <a:rPr lang="ar-SA" sz="1400">
                          <a:effectLst/>
                        </a:rPr>
                        <a:t>ج - تدخل على الاسم .. بشرط واحد : </a:t>
                      </a:r>
                      <a:endParaRPr lang="en-US" sz="1100">
                        <a:effectLst/>
                      </a:endParaRPr>
                    </a:p>
                    <a:p>
                      <a:pPr marL="0" marR="0" algn="r" rtl="1">
                        <a:lnSpc>
                          <a:spcPct val="115000"/>
                        </a:lnSpc>
                        <a:spcBef>
                          <a:spcPts val="0"/>
                        </a:spcBef>
                        <a:spcAft>
                          <a:spcPts val="0"/>
                        </a:spcAft>
                      </a:pPr>
                      <a:r>
                        <a:rPr lang="ar-SA" sz="1400">
                          <a:effectLst/>
                        </a:rPr>
                        <a:t>                         وهو أن يتأخر اسم (إنَّ) عن خبرها أو يتأخر عن معموله</a:t>
                      </a:r>
                      <a:endParaRPr lang="en-US" sz="1100">
                        <a:effectLst/>
                        <a:latin typeface="Times New Roman"/>
                        <a:ea typeface="SimSun"/>
                        <a:cs typeface="Arial"/>
                      </a:endParaRPr>
                    </a:p>
                  </a:txBody>
                  <a:tcPr marL="60017" marR="60017" marT="0" marB="0" anchor="ctr"/>
                </a:tc>
                <a:tc>
                  <a:txBody>
                    <a:bodyPr/>
                    <a:lstStyle/>
                    <a:p>
                      <a:pPr marL="0" marR="0" algn="ctr" rtl="1">
                        <a:lnSpc>
                          <a:spcPct val="115000"/>
                        </a:lnSpc>
                        <a:spcBef>
                          <a:spcPts val="0"/>
                        </a:spcBef>
                        <a:spcAft>
                          <a:spcPts val="0"/>
                        </a:spcAft>
                      </a:pPr>
                      <a:r>
                        <a:rPr lang="ar-SA" sz="1400">
                          <a:effectLst/>
                        </a:rPr>
                        <a:t>(إنَّ في ذلك لعبرة)</a:t>
                      </a:r>
                      <a:endParaRPr lang="en-US" sz="1100">
                        <a:effectLst/>
                      </a:endParaRPr>
                    </a:p>
                    <a:p>
                      <a:pPr marL="0" marR="0" algn="ctr" rtl="1">
                        <a:lnSpc>
                          <a:spcPct val="115000"/>
                        </a:lnSpc>
                        <a:spcBef>
                          <a:spcPts val="0"/>
                        </a:spcBef>
                        <a:spcAft>
                          <a:spcPts val="0"/>
                        </a:spcAft>
                      </a:pPr>
                      <a:r>
                        <a:rPr lang="ar-SA" sz="1400">
                          <a:effectLst/>
                        </a:rPr>
                        <a:t>إنَّ في الدار لرجلاً جالس</a:t>
                      </a:r>
                      <a:endParaRPr lang="en-US" sz="1100">
                        <a:effectLst/>
                        <a:latin typeface="Times New Roman"/>
                        <a:ea typeface="SimSun"/>
                        <a:cs typeface="Arial"/>
                      </a:endParaRPr>
                    </a:p>
                  </a:txBody>
                  <a:tcPr marL="60017" marR="60017" marT="0" marB="0" anchor="ctr"/>
                </a:tc>
              </a:tr>
              <a:tr h="742528">
                <a:tc>
                  <a:txBody>
                    <a:bodyPr/>
                    <a:lstStyle/>
                    <a:p>
                      <a:pPr marL="0" marR="0" algn="r" rtl="1">
                        <a:lnSpc>
                          <a:spcPct val="115000"/>
                        </a:lnSpc>
                        <a:spcBef>
                          <a:spcPts val="0"/>
                        </a:spcBef>
                        <a:spcAft>
                          <a:spcPts val="0"/>
                        </a:spcAft>
                      </a:pPr>
                      <a:r>
                        <a:rPr lang="ar-SA" sz="1400">
                          <a:effectLst/>
                        </a:rPr>
                        <a:t>د-  تدخل على ضمير الفصل بدون شرط.</a:t>
                      </a:r>
                      <a:endParaRPr lang="en-US" sz="1100">
                        <a:effectLst/>
                      </a:endParaRPr>
                    </a:p>
                    <a:p>
                      <a:pPr marL="0" marR="0" algn="r" rtl="1">
                        <a:lnSpc>
                          <a:spcPct val="115000"/>
                        </a:lnSpc>
                        <a:spcBef>
                          <a:spcPts val="0"/>
                        </a:spcBef>
                        <a:spcAft>
                          <a:spcPts val="0"/>
                        </a:spcAft>
                      </a:pPr>
                      <a:r>
                        <a:rPr lang="ar-SA" sz="900">
                          <a:effectLst/>
                        </a:rPr>
                        <a:t>            -  ضمير الفصل هو الذي يكون بين الكلمتين المتلازمتين وهو الاسم الوحيد الذي لا محل له من الإعراب.</a:t>
                      </a:r>
                      <a:endParaRPr lang="en-US" sz="1100">
                        <a:effectLst/>
                        <a:latin typeface="Times New Roman"/>
                        <a:ea typeface="SimSun"/>
                        <a:cs typeface="Arial"/>
                      </a:endParaRPr>
                    </a:p>
                  </a:txBody>
                  <a:tcPr marL="60017" marR="60017" marT="0" marB="0"/>
                </a:tc>
                <a:tc>
                  <a:txBody>
                    <a:bodyPr/>
                    <a:lstStyle/>
                    <a:p>
                      <a:pPr marL="0" marR="0" algn="ctr" rtl="1">
                        <a:lnSpc>
                          <a:spcPct val="115000"/>
                        </a:lnSpc>
                        <a:spcBef>
                          <a:spcPts val="0"/>
                        </a:spcBef>
                        <a:spcAft>
                          <a:spcPts val="0"/>
                        </a:spcAft>
                      </a:pPr>
                      <a:r>
                        <a:rPr lang="ar-SA" sz="1400" dirty="0">
                          <a:effectLst/>
                        </a:rPr>
                        <a:t>(إنَّ هذا لهو القصص الحق)</a:t>
                      </a:r>
                      <a:endParaRPr lang="en-US" sz="1100" dirty="0">
                        <a:effectLst/>
                      </a:endParaRPr>
                    </a:p>
                    <a:p>
                      <a:pPr marL="0" marR="0" algn="ctr" rtl="1">
                        <a:lnSpc>
                          <a:spcPct val="115000"/>
                        </a:lnSpc>
                        <a:spcBef>
                          <a:spcPts val="0"/>
                        </a:spcBef>
                        <a:spcAft>
                          <a:spcPts val="0"/>
                        </a:spcAft>
                      </a:pPr>
                      <a:r>
                        <a:rPr lang="ar-SA" sz="1400" dirty="0">
                          <a:effectLst/>
                        </a:rPr>
                        <a:t>إنَّ عليا ً لهو المجتهد في درسه</a:t>
                      </a:r>
                      <a:endParaRPr lang="en-US" sz="1100" dirty="0">
                        <a:effectLst/>
                        <a:latin typeface="Times New Roman"/>
                        <a:ea typeface="SimSun"/>
                        <a:cs typeface="Arial"/>
                      </a:endParaRPr>
                    </a:p>
                  </a:txBody>
                  <a:tcPr marL="60017" marR="60017" marT="0" marB="0" anchor="ctr"/>
                </a:tc>
              </a:tr>
            </a:tbl>
          </a:graphicData>
        </a:graphic>
      </p:graphicFrame>
    </p:spTree>
    <p:extLst>
      <p:ext uri="{BB962C8B-B14F-4D97-AF65-F5344CB8AC3E}">
        <p14:creationId xmlns:p14="http://schemas.microsoft.com/office/powerpoint/2010/main" val="191352067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911952483"/>
              </p:ext>
            </p:extLst>
          </p:nvPr>
        </p:nvGraphicFramePr>
        <p:xfrm>
          <a:off x="107505" y="188640"/>
          <a:ext cx="8888460" cy="6480720"/>
        </p:xfrm>
        <a:graphic>
          <a:graphicData uri="http://schemas.openxmlformats.org/drawingml/2006/table">
            <a:tbl>
              <a:tblPr rtl="1" firstRow="1" firstCol="1" lastRow="1" lastCol="1" bandRow="1" bandCol="1">
                <a:tableStyleId>{5C22544A-7EE6-4342-B048-85BDC9FD1C3A}</a:tableStyleId>
              </a:tblPr>
              <a:tblGrid>
                <a:gridCol w="3788425"/>
                <a:gridCol w="105567"/>
                <a:gridCol w="4994468"/>
              </a:tblGrid>
              <a:tr h="3187790">
                <a:tc gridSpan="3">
                  <a:txBody>
                    <a:bodyPr/>
                    <a:lstStyle/>
                    <a:p>
                      <a:pPr marL="0" marR="0" algn="r" rtl="1">
                        <a:lnSpc>
                          <a:spcPct val="110000"/>
                        </a:lnSpc>
                        <a:spcBef>
                          <a:spcPts val="0"/>
                        </a:spcBef>
                        <a:spcAft>
                          <a:spcPts val="0"/>
                        </a:spcAft>
                      </a:pPr>
                      <a:r>
                        <a:rPr lang="ar-SA" sz="1400">
                          <a:effectLst/>
                        </a:rPr>
                        <a:t>**  -  دخول (ما) الزائدة  على هذه الأحرف ..  مع التمثيل.</a:t>
                      </a:r>
                      <a:endParaRPr lang="en-US" sz="1400">
                        <a:effectLst/>
                        <a:latin typeface="Times New Roman"/>
                        <a:ea typeface="SimSun"/>
                        <a:cs typeface="AL-Mohanad"/>
                      </a:endParaRPr>
                    </a:p>
                  </a:txBody>
                  <a:tcPr marL="61799" marR="61799" marT="0" marB="0"/>
                </a:tc>
                <a:tc hMerge="1">
                  <a:txBody>
                    <a:bodyPr/>
                    <a:lstStyle/>
                    <a:p>
                      <a:endParaRPr lang="en-US"/>
                    </a:p>
                  </a:txBody>
                  <a:tcPr/>
                </a:tc>
                <a:tc hMerge="1">
                  <a:txBody>
                    <a:bodyPr/>
                    <a:lstStyle/>
                    <a:p>
                      <a:endParaRPr lang="en-US"/>
                    </a:p>
                  </a:txBody>
                  <a:tcPr/>
                </a:tc>
              </a:tr>
              <a:tr h="1457154">
                <a:tc gridSpan="2">
                  <a:txBody>
                    <a:bodyPr/>
                    <a:lstStyle/>
                    <a:p>
                      <a:pPr marL="160020" marR="0" indent="-160020" algn="r" rtl="1">
                        <a:lnSpc>
                          <a:spcPct val="115000"/>
                        </a:lnSpc>
                        <a:spcBef>
                          <a:spcPts val="0"/>
                        </a:spcBef>
                        <a:spcAft>
                          <a:spcPts val="0"/>
                        </a:spcAft>
                      </a:pPr>
                      <a:r>
                        <a:rPr lang="ar-SA" sz="1300">
                          <a:effectLst/>
                        </a:rPr>
                        <a:t>-  تدخل (ما) الزائدة على هذه الأحرف فتبطل عملها أو تكفها عن العمل لأنها بذلك أصبحت صالحة للدخول على الجمل .</a:t>
                      </a:r>
                      <a:endParaRPr lang="en-US" sz="1100">
                        <a:effectLst/>
                      </a:endParaRPr>
                    </a:p>
                    <a:p>
                      <a:pPr marL="160020" marR="0" indent="-160020" algn="r" rtl="1">
                        <a:lnSpc>
                          <a:spcPct val="115000"/>
                        </a:lnSpc>
                        <a:spcBef>
                          <a:spcPts val="0"/>
                        </a:spcBef>
                        <a:spcAft>
                          <a:spcPts val="0"/>
                        </a:spcAft>
                      </a:pPr>
                      <a:r>
                        <a:rPr lang="ar-SA" sz="1300">
                          <a:effectLst/>
                        </a:rPr>
                        <a:t>-  تعرب (كأنما) كافة ومكفوفة وما بعدها يعرب حسب موقعه . </a:t>
                      </a:r>
                      <a:endParaRPr lang="en-US" sz="1100">
                        <a:effectLst/>
                      </a:endParaRPr>
                    </a:p>
                    <a:p>
                      <a:pPr marL="160020" marR="0" indent="-160020" algn="r" rtl="1">
                        <a:lnSpc>
                          <a:spcPct val="115000"/>
                        </a:lnSpc>
                        <a:spcBef>
                          <a:spcPts val="0"/>
                        </a:spcBef>
                        <a:spcAft>
                          <a:spcPts val="0"/>
                        </a:spcAft>
                      </a:pPr>
                      <a:r>
                        <a:rPr lang="ar-SA" sz="1300">
                          <a:effectLst/>
                        </a:rPr>
                        <a:t>-  ماعدا (ليت ) فتبقى على اختصاصها بحيث فيجوز إعمالها ويجوز إهمالها كقول الشاعر</a:t>
                      </a:r>
                      <a:endParaRPr lang="en-US" sz="1100">
                        <a:effectLst/>
                        <a:latin typeface="Times New Roman"/>
                        <a:ea typeface="SimSun"/>
                        <a:cs typeface="Arial"/>
                      </a:endParaRPr>
                    </a:p>
                  </a:txBody>
                  <a:tcPr marL="61799" marR="61799" marT="0" marB="0"/>
                </a:tc>
                <a:tc hMerge="1">
                  <a:txBody>
                    <a:bodyPr/>
                    <a:lstStyle/>
                    <a:p>
                      <a:endParaRPr lang="en-US"/>
                    </a:p>
                  </a:txBody>
                  <a:tcPr/>
                </a:tc>
                <a:tc>
                  <a:txBody>
                    <a:bodyPr/>
                    <a:lstStyle/>
                    <a:p>
                      <a:pPr marL="0" marR="0" algn="ctr" rtl="1">
                        <a:lnSpc>
                          <a:spcPct val="110000"/>
                        </a:lnSpc>
                        <a:spcBef>
                          <a:spcPts val="0"/>
                        </a:spcBef>
                        <a:spcAft>
                          <a:spcPts val="0"/>
                        </a:spcAft>
                      </a:pPr>
                      <a:r>
                        <a:rPr lang="ar-SA" sz="1400">
                          <a:effectLst/>
                        </a:rPr>
                        <a:t>(كأنما يساقون إلى الموت)</a:t>
                      </a:r>
                      <a:endParaRPr lang="en-US" sz="1400">
                        <a:effectLst/>
                      </a:endParaRPr>
                    </a:p>
                    <a:p>
                      <a:pPr marL="0" marR="0" algn="ctr" rtl="1">
                        <a:lnSpc>
                          <a:spcPct val="110000"/>
                        </a:lnSpc>
                        <a:spcBef>
                          <a:spcPts val="0"/>
                        </a:spcBef>
                        <a:spcAft>
                          <a:spcPts val="0"/>
                        </a:spcAft>
                      </a:pPr>
                      <a:r>
                        <a:rPr lang="ar-SA" sz="1400">
                          <a:effectLst/>
                        </a:rPr>
                        <a:t>إنما زيدٌ قائِمٌ </a:t>
                      </a:r>
                      <a:r>
                        <a:rPr lang="ar-SA" sz="1600">
                          <a:effectLst/>
                        </a:rPr>
                        <a:t>.</a:t>
                      </a:r>
                      <a:endParaRPr lang="en-US" sz="1400">
                        <a:effectLst/>
                        <a:latin typeface="Times New Roman"/>
                        <a:ea typeface="SimSun"/>
                        <a:cs typeface="AL-Mohanad"/>
                      </a:endParaRPr>
                    </a:p>
                  </a:txBody>
                  <a:tcPr marL="61799" marR="61799" marT="0" marB="0" anchor="ctr"/>
                </a:tc>
              </a:tr>
              <a:tr h="428542">
                <a:tc gridSpan="3">
                  <a:txBody>
                    <a:bodyPr/>
                    <a:lstStyle/>
                    <a:p>
                      <a:pPr marL="0" marR="0" algn="r" rtl="1">
                        <a:lnSpc>
                          <a:spcPct val="115000"/>
                        </a:lnSpc>
                        <a:spcBef>
                          <a:spcPts val="0"/>
                        </a:spcBef>
                        <a:spcAft>
                          <a:spcPts val="0"/>
                        </a:spcAft>
                      </a:pPr>
                      <a:r>
                        <a:rPr lang="ar-SA" sz="1100">
                          <a:effectLst/>
                        </a:rPr>
                        <a:t>شاهد نحوي رقم (3):  قال الشاعر:  </a:t>
                      </a:r>
                      <a:r>
                        <a:rPr lang="ar-SA" sz="1100" u="sng">
                          <a:effectLst/>
                        </a:rPr>
                        <a:t>ألا ليتما هذا الحمامَُ لنا</a:t>
                      </a:r>
                      <a:r>
                        <a:rPr lang="ar-SA" sz="1100">
                          <a:effectLst/>
                        </a:rPr>
                        <a:t> ............                 ... </a:t>
                      </a:r>
                      <a:endParaRPr lang="en-US" sz="1100">
                        <a:effectLst/>
                        <a:latin typeface="Times New Roman"/>
                        <a:ea typeface="SimSun"/>
                        <a:cs typeface="Arial"/>
                      </a:endParaRPr>
                    </a:p>
                  </a:txBody>
                  <a:tcPr marL="61799" marR="61799" marT="0" marB="0"/>
                </a:tc>
                <a:tc hMerge="1">
                  <a:txBody>
                    <a:bodyPr/>
                    <a:lstStyle/>
                    <a:p>
                      <a:endParaRPr lang="en-US"/>
                    </a:p>
                  </a:txBody>
                  <a:tcPr/>
                </a:tc>
                <a:tc hMerge="1">
                  <a:txBody>
                    <a:bodyPr/>
                    <a:lstStyle/>
                    <a:p>
                      <a:endParaRPr lang="en-US"/>
                    </a:p>
                  </a:txBody>
                  <a:tcPr/>
                </a:tc>
              </a:tr>
              <a:tr h="1407234">
                <a:tc>
                  <a:txBody>
                    <a:bodyPr/>
                    <a:lstStyle/>
                    <a:p>
                      <a:pPr marL="0" marR="0" algn="r" rtl="1">
                        <a:lnSpc>
                          <a:spcPct val="115000"/>
                        </a:lnSpc>
                        <a:spcBef>
                          <a:spcPts val="0"/>
                        </a:spcBef>
                        <a:spcAft>
                          <a:spcPts val="0"/>
                        </a:spcAft>
                      </a:pPr>
                      <a:r>
                        <a:rPr lang="ar-SA" sz="1100">
                          <a:effectLst/>
                        </a:rPr>
                        <a:t>بالفتح والضم .  ويعرب على إعمالها كالتالي : </a:t>
                      </a:r>
                      <a:endParaRPr lang="en-US" sz="1100">
                        <a:effectLst/>
                      </a:endParaRPr>
                    </a:p>
                    <a:p>
                      <a:pPr marL="0" marR="0" algn="r" rtl="1">
                        <a:lnSpc>
                          <a:spcPct val="115000"/>
                        </a:lnSpc>
                        <a:spcBef>
                          <a:spcPts val="0"/>
                        </a:spcBef>
                        <a:spcAft>
                          <a:spcPts val="0"/>
                        </a:spcAft>
                      </a:pPr>
                      <a:r>
                        <a:rPr lang="ar-SA" sz="1100">
                          <a:effectLst/>
                        </a:rPr>
                        <a:t>ليتماـ ليت حرف مصدري ونصب ، وما زائدة . </a:t>
                      </a:r>
                      <a:endParaRPr lang="en-US" sz="1100">
                        <a:effectLst/>
                      </a:endParaRPr>
                    </a:p>
                    <a:p>
                      <a:pPr marL="0" marR="0" algn="r" rtl="1">
                        <a:lnSpc>
                          <a:spcPct val="115000"/>
                        </a:lnSpc>
                        <a:spcBef>
                          <a:spcPts val="0"/>
                        </a:spcBef>
                        <a:spcAft>
                          <a:spcPts val="0"/>
                        </a:spcAft>
                      </a:pPr>
                      <a:r>
                        <a:rPr lang="ar-SA" sz="1100">
                          <a:effectLst/>
                        </a:rPr>
                        <a:t>هذا: الهاء للتنبيه لا محل لها من الإعراب، ذا اسم إشارة مبني على السكون في محل نصب اسم ليت .    </a:t>
                      </a:r>
                      <a:endParaRPr lang="en-US" sz="1100">
                        <a:effectLst/>
                      </a:endParaRPr>
                    </a:p>
                    <a:p>
                      <a:pPr marL="0" marR="0" algn="r" rtl="1">
                        <a:lnSpc>
                          <a:spcPct val="115000"/>
                        </a:lnSpc>
                        <a:spcBef>
                          <a:spcPts val="0"/>
                        </a:spcBef>
                        <a:spcAft>
                          <a:spcPts val="0"/>
                        </a:spcAft>
                      </a:pPr>
                      <a:r>
                        <a:rPr lang="ar-SA" sz="1100">
                          <a:effectLst/>
                        </a:rPr>
                        <a:t>الحمامَُ ـ بدل من اسم الإشارة منصوب  . </a:t>
                      </a:r>
                      <a:endParaRPr lang="en-US" sz="1100">
                        <a:effectLst/>
                      </a:endParaRPr>
                    </a:p>
                    <a:p>
                      <a:pPr marL="0" marR="0" algn="r" rtl="1">
                        <a:lnSpc>
                          <a:spcPct val="115000"/>
                        </a:lnSpc>
                        <a:spcBef>
                          <a:spcPts val="0"/>
                        </a:spcBef>
                        <a:spcAft>
                          <a:spcPts val="0"/>
                        </a:spcAft>
                      </a:pPr>
                      <a:r>
                        <a:rPr lang="ar-SA" sz="1100">
                          <a:effectLst/>
                        </a:rPr>
                        <a:t>لنا ـ جار ومجرور في محل رفع خبر ليت .  </a:t>
                      </a:r>
                      <a:endParaRPr lang="en-US" sz="1100">
                        <a:effectLst/>
                        <a:latin typeface="Times New Roman"/>
                        <a:ea typeface="SimSun"/>
                        <a:cs typeface="Arial"/>
                      </a:endParaRPr>
                    </a:p>
                  </a:txBody>
                  <a:tcPr marL="61799" marR="61799" marT="0" marB="0"/>
                </a:tc>
                <a:tc gridSpan="2">
                  <a:txBody>
                    <a:bodyPr/>
                    <a:lstStyle/>
                    <a:p>
                      <a:pPr marL="0" marR="0" algn="r" rtl="1">
                        <a:lnSpc>
                          <a:spcPct val="115000"/>
                        </a:lnSpc>
                        <a:spcBef>
                          <a:spcPts val="0"/>
                        </a:spcBef>
                        <a:spcAft>
                          <a:spcPts val="0"/>
                        </a:spcAft>
                      </a:pPr>
                      <a:r>
                        <a:rPr lang="ar-SA" sz="1100" dirty="0">
                          <a:effectLst/>
                        </a:rPr>
                        <a:t>الإعراب على الإهمال : </a:t>
                      </a:r>
                      <a:endParaRPr lang="en-US" sz="1100" dirty="0">
                        <a:effectLst/>
                      </a:endParaRPr>
                    </a:p>
                    <a:p>
                      <a:pPr marL="0" marR="0" algn="r" rtl="1">
                        <a:lnSpc>
                          <a:spcPct val="115000"/>
                        </a:lnSpc>
                        <a:spcBef>
                          <a:spcPts val="0"/>
                        </a:spcBef>
                        <a:spcAft>
                          <a:spcPts val="0"/>
                        </a:spcAft>
                      </a:pPr>
                      <a:r>
                        <a:rPr lang="ar-SA" sz="1100" dirty="0">
                          <a:effectLst/>
                        </a:rPr>
                        <a:t>ليت. سبق إعرابها </a:t>
                      </a:r>
                      <a:endParaRPr lang="en-US" sz="1100" dirty="0">
                        <a:effectLst/>
                      </a:endParaRPr>
                    </a:p>
                    <a:p>
                      <a:pPr marL="0" marR="0" algn="r" rtl="1">
                        <a:lnSpc>
                          <a:spcPct val="115000"/>
                        </a:lnSpc>
                        <a:spcBef>
                          <a:spcPts val="0"/>
                        </a:spcBef>
                        <a:spcAft>
                          <a:spcPts val="0"/>
                        </a:spcAft>
                      </a:pPr>
                      <a:r>
                        <a:rPr lang="ar-SA" sz="1100" dirty="0">
                          <a:effectLst/>
                        </a:rPr>
                        <a:t>هذا:  الهاء سبق إعرابها , ذا: اسم إشارة مبتدأ . </a:t>
                      </a:r>
                      <a:endParaRPr lang="en-US" sz="1100" dirty="0">
                        <a:effectLst/>
                      </a:endParaRPr>
                    </a:p>
                    <a:p>
                      <a:pPr marL="0" marR="0" algn="r" rtl="1">
                        <a:lnSpc>
                          <a:spcPct val="115000"/>
                        </a:lnSpc>
                        <a:spcBef>
                          <a:spcPts val="0"/>
                        </a:spcBef>
                        <a:spcAft>
                          <a:spcPts val="0"/>
                        </a:spcAft>
                      </a:pPr>
                      <a:r>
                        <a:rPr lang="ar-SA" sz="1100" dirty="0">
                          <a:effectLst/>
                        </a:rPr>
                        <a:t>الحمامُ: اسم إشارة مرفوع  .</a:t>
                      </a:r>
                      <a:endParaRPr lang="en-US" sz="1100" dirty="0">
                        <a:effectLst/>
                      </a:endParaRPr>
                    </a:p>
                    <a:p>
                      <a:pPr marL="0" marR="0" algn="r" rtl="1">
                        <a:lnSpc>
                          <a:spcPct val="115000"/>
                        </a:lnSpc>
                        <a:spcBef>
                          <a:spcPts val="0"/>
                        </a:spcBef>
                        <a:spcAft>
                          <a:spcPts val="0"/>
                        </a:spcAft>
                      </a:pPr>
                      <a:r>
                        <a:rPr lang="ar-SA" sz="1100" dirty="0">
                          <a:effectLst/>
                        </a:rPr>
                        <a:t>لنا: جار ومجرور في محل رفع خبر المبتدأ .  </a:t>
                      </a:r>
                      <a:endParaRPr lang="en-US" sz="1100" dirty="0">
                        <a:effectLst/>
                        <a:latin typeface="Times New Roman"/>
                        <a:ea typeface="SimSun"/>
                        <a:cs typeface="Arial"/>
                      </a:endParaRPr>
                    </a:p>
                  </a:txBody>
                  <a:tcPr marL="61799" marR="61799" marT="0" marB="0"/>
                </a:tc>
                <a:tc hMerge="1">
                  <a:txBody>
                    <a:bodyPr/>
                    <a:lstStyle/>
                    <a:p>
                      <a:endParaRPr lang="en-US"/>
                    </a:p>
                  </a:txBody>
                  <a:tcPr/>
                </a:tc>
              </a:tr>
            </a:tbl>
          </a:graphicData>
        </a:graphic>
      </p:graphicFrame>
      <p:graphicFrame>
        <p:nvGraphicFramePr>
          <p:cNvPr id="3" name="جدول 2"/>
          <p:cNvGraphicFramePr>
            <a:graphicFrameLocks noGrp="1"/>
          </p:cNvGraphicFramePr>
          <p:nvPr>
            <p:extLst>
              <p:ext uri="{D42A27DB-BD31-4B8C-83A1-F6EECF244321}">
                <p14:modId xmlns:p14="http://schemas.microsoft.com/office/powerpoint/2010/main" val="2828455669"/>
              </p:ext>
            </p:extLst>
          </p:nvPr>
        </p:nvGraphicFramePr>
        <p:xfrm>
          <a:off x="457200" y="3345098"/>
          <a:ext cx="8263470" cy="1036167"/>
        </p:xfrm>
        <a:graphic>
          <a:graphicData uri="http://schemas.openxmlformats.org/drawingml/2006/table">
            <a:tbl>
              <a:tblPr rtl="1" firstRow="1" firstCol="1" lastRow="1" lastCol="1" bandRow="1" bandCol="1">
                <a:tableStyleId>{5C22544A-7EE6-4342-B048-85BDC9FD1C3A}</a:tableStyleId>
              </a:tblPr>
              <a:tblGrid>
                <a:gridCol w="3329830"/>
                <a:gridCol w="4933640"/>
              </a:tblGrid>
              <a:tr h="250630">
                <a:tc gridSpan="2">
                  <a:txBody>
                    <a:bodyPr/>
                    <a:lstStyle/>
                    <a:p>
                      <a:pPr marL="0" marR="0" algn="r" rtl="1">
                        <a:lnSpc>
                          <a:spcPct val="110000"/>
                        </a:lnSpc>
                        <a:spcBef>
                          <a:spcPts val="0"/>
                        </a:spcBef>
                        <a:spcAft>
                          <a:spcPts val="0"/>
                        </a:spcAft>
                      </a:pPr>
                      <a:r>
                        <a:rPr lang="ar-SA" sz="1300">
                          <a:effectLst/>
                        </a:rPr>
                        <a:t>**  -  العطف على اسم (إنَّ) وأخواتها ..  مع التمثيل.</a:t>
                      </a:r>
                      <a:endParaRPr lang="en-US" sz="1400">
                        <a:effectLst/>
                        <a:latin typeface="Times New Roman"/>
                        <a:ea typeface="SimSun"/>
                        <a:cs typeface="AL-Mohanad"/>
                      </a:endParaRPr>
                    </a:p>
                  </a:txBody>
                  <a:tcPr marL="61799" marR="61799" marT="0" marB="0"/>
                </a:tc>
                <a:tc hMerge="1">
                  <a:txBody>
                    <a:bodyPr/>
                    <a:lstStyle/>
                    <a:p>
                      <a:endParaRPr lang="en-US"/>
                    </a:p>
                  </a:txBody>
                  <a:tcPr/>
                </a:tc>
              </a:tr>
              <a:tr h="785537">
                <a:tc>
                  <a:txBody>
                    <a:bodyPr/>
                    <a:lstStyle/>
                    <a:p>
                      <a:pPr marL="0" marR="0" algn="r" rtl="1">
                        <a:lnSpc>
                          <a:spcPct val="115000"/>
                        </a:lnSpc>
                        <a:spcBef>
                          <a:spcPts val="0"/>
                        </a:spcBef>
                        <a:spcAft>
                          <a:spcPts val="0"/>
                        </a:spcAft>
                      </a:pPr>
                      <a:r>
                        <a:rPr lang="ar-SA" sz="1300">
                          <a:effectLst/>
                        </a:rPr>
                        <a:t>1-  </a:t>
                      </a:r>
                      <a:r>
                        <a:rPr lang="ar-SA" sz="1300" u="sng">
                          <a:effectLst/>
                        </a:rPr>
                        <a:t>بالنصب</a:t>
                      </a:r>
                      <a:r>
                        <a:rPr lang="ar-SA" sz="1300">
                          <a:effectLst/>
                        </a:rPr>
                        <a:t>:  يجوز أن يعطف على اسم (إنَّ) بالنصب قبل الخبر وبعده.</a:t>
                      </a:r>
                      <a:endParaRPr lang="en-US" sz="1100">
                        <a:effectLst/>
                        <a:latin typeface="Times New Roman"/>
                        <a:ea typeface="SimSun"/>
                        <a:cs typeface="Arial"/>
                      </a:endParaRPr>
                    </a:p>
                  </a:txBody>
                  <a:tcPr marL="61799" marR="61799" marT="0" marB="0"/>
                </a:tc>
                <a:tc>
                  <a:txBody>
                    <a:bodyPr/>
                    <a:lstStyle/>
                    <a:p>
                      <a:pPr marL="0" marR="0" algn="ctr" rtl="1">
                        <a:lnSpc>
                          <a:spcPct val="110000"/>
                        </a:lnSpc>
                        <a:spcBef>
                          <a:spcPts val="0"/>
                        </a:spcBef>
                        <a:spcAft>
                          <a:spcPts val="0"/>
                        </a:spcAft>
                      </a:pPr>
                      <a:r>
                        <a:rPr lang="ar-SA" sz="1400" dirty="0">
                          <a:effectLst/>
                        </a:rPr>
                        <a:t>(إنَّ الله وملائكته يصلون على النبي)</a:t>
                      </a:r>
                      <a:endParaRPr lang="en-US" sz="1400" dirty="0">
                        <a:effectLst/>
                      </a:endParaRPr>
                    </a:p>
                    <a:p>
                      <a:pPr marL="0" marR="0" algn="ctr" rtl="1">
                        <a:lnSpc>
                          <a:spcPct val="110000"/>
                        </a:lnSpc>
                        <a:spcBef>
                          <a:spcPts val="0"/>
                        </a:spcBef>
                        <a:spcAft>
                          <a:spcPts val="0"/>
                        </a:spcAft>
                      </a:pPr>
                      <a:r>
                        <a:rPr lang="ar-SA" sz="1400" dirty="0">
                          <a:effectLst/>
                        </a:rPr>
                        <a:t>إنَّ عليًا ومحمدًا يلعبان</a:t>
                      </a:r>
                      <a:r>
                        <a:rPr lang="ar-SA" sz="1600" dirty="0">
                          <a:effectLst/>
                        </a:rPr>
                        <a:t> </a:t>
                      </a:r>
                      <a:r>
                        <a:rPr lang="ar-SA" sz="800" dirty="0">
                          <a:effectLst/>
                        </a:rPr>
                        <a:t>.. هذا قبل الخبر</a:t>
                      </a:r>
                      <a:endParaRPr lang="en-US" sz="1400" dirty="0">
                        <a:effectLst/>
                      </a:endParaRPr>
                    </a:p>
                    <a:p>
                      <a:pPr marL="0" marR="0" algn="ctr" rtl="1">
                        <a:lnSpc>
                          <a:spcPct val="110000"/>
                        </a:lnSpc>
                        <a:spcBef>
                          <a:spcPts val="0"/>
                        </a:spcBef>
                        <a:spcAft>
                          <a:spcPts val="0"/>
                        </a:spcAft>
                      </a:pPr>
                      <a:r>
                        <a:rPr lang="ar-SA" sz="800" dirty="0">
                          <a:effectLst/>
                        </a:rPr>
                        <a:t>وبعده ..</a:t>
                      </a:r>
                      <a:r>
                        <a:rPr lang="ar-SA" sz="1600" dirty="0">
                          <a:effectLst/>
                        </a:rPr>
                        <a:t>  </a:t>
                      </a:r>
                      <a:r>
                        <a:rPr lang="ar-SA" sz="1400" dirty="0">
                          <a:effectLst/>
                        </a:rPr>
                        <a:t>إنَّ عليًا يلعب ُ ومحمدًا</a:t>
                      </a:r>
                      <a:endParaRPr lang="en-US" sz="1400" dirty="0">
                        <a:effectLst/>
                        <a:latin typeface="Times New Roman"/>
                        <a:ea typeface="SimSun"/>
                        <a:cs typeface="AL-Mohanad"/>
                      </a:endParaRPr>
                    </a:p>
                  </a:txBody>
                  <a:tcPr marL="61799" marR="61799" marT="0" marB="0" anchor="ctr"/>
                </a:tc>
              </a:tr>
            </a:tbl>
          </a:graphicData>
        </a:graphic>
      </p:graphicFrame>
      <p:sp>
        <p:nvSpPr>
          <p:cNvPr id="4" name="Rectangle 1"/>
          <p:cNvSpPr>
            <a:spLocks noChangeArrowheads="1"/>
          </p:cNvSpPr>
          <p:nvPr/>
        </p:nvSpPr>
        <p:spPr bwMode="auto">
          <a:xfrm>
            <a:off x="457200" y="33448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l" rtl="0" fontAlgn="base">
              <a:spcBef>
                <a:spcPct val="0"/>
              </a:spcBef>
              <a:spcAft>
                <a:spcPct val="0"/>
              </a:spcAft>
              <a:tabLst>
                <a:tab pos="2714625" algn="l"/>
              </a:tabLst>
            </a:pPr>
            <a:endParaRPr lang="en-US" smtClean="0">
              <a:solidFill>
                <a:srgbClr val="2F2B20"/>
              </a:solidFill>
              <a:latin typeface="Arial" pitchFamily="34" charset="0"/>
              <a:cs typeface="Arial" pitchFamily="34" charset="0"/>
            </a:endParaRPr>
          </a:p>
        </p:txBody>
      </p:sp>
    </p:spTree>
    <p:extLst>
      <p:ext uri="{BB962C8B-B14F-4D97-AF65-F5344CB8AC3E}">
        <p14:creationId xmlns:p14="http://schemas.microsoft.com/office/powerpoint/2010/main" val="305639954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1227991661"/>
              </p:ext>
            </p:extLst>
          </p:nvPr>
        </p:nvGraphicFramePr>
        <p:xfrm>
          <a:off x="107506" y="116632"/>
          <a:ext cx="8928991" cy="6258019"/>
        </p:xfrm>
        <a:graphic>
          <a:graphicData uri="http://schemas.openxmlformats.org/drawingml/2006/table">
            <a:tbl>
              <a:tblPr rtl="1" firstRow="1" firstCol="1" lastRow="1" lastCol="1" bandRow="1" bandCol="1">
                <a:tableStyleId>{5C22544A-7EE6-4342-B048-85BDC9FD1C3A}</a:tableStyleId>
              </a:tblPr>
              <a:tblGrid>
                <a:gridCol w="3770540"/>
                <a:gridCol w="104227"/>
                <a:gridCol w="5054224"/>
              </a:tblGrid>
              <a:tr h="1059246">
                <a:tc gridSpan="3">
                  <a:txBody>
                    <a:bodyPr/>
                    <a:lstStyle/>
                    <a:p>
                      <a:pPr marL="0" marR="0" algn="r" rtl="1">
                        <a:lnSpc>
                          <a:spcPct val="115000"/>
                        </a:lnSpc>
                        <a:spcBef>
                          <a:spcPts val="0"/>
                        </a:spcBef>
                        <a:spcAft>
                          <a:spcPts val="0"/>
                        </a:spcAft>
                      </a:pPr>
                      <a:r>
                        <a:rPr lang="ar-SA" sz="1200">
                          <a:effectLst/>
                        </a:rPr>
                        <a:t>شاهد نحوي رقم (4):</a:t>
                      </a:r>
                      <a:endParaRPr lang="en-US" sz="1200">
                        <a:effectLst/>
                      </a:endParaRPr>
                    </a:p>
                    <a:p>
                      <a:pPr marL="0" marR="0" algn="r" rtl="1">
                        <a:lnSpc>
                          <a:spcPct val="115000"/>
                        </a:lnSpc>
                        <a:spcBef>
                          <a:spcPts val="0"/>
                        </a:spcBef>
                        <a:spcAft>
                          <a:spcPts val="0"/>
                        </a:spcAft>
                        <a:tabLst>
                          <a:tab pos="5233035" algn="l"/>
                        </a:tabLst>
                      </a:pPr>
                      <a:r>
                        <a:rPr lang="ar-SA" sz="1200">
                          <a:effectLst/>
                        </a:rPr>
                        <a:t>                    قال الشاعر :  إنَّ الربيعَ الجودَ و</a:t>
                      </a:r>
                      <a:r>
                        <a:rPr lang="ar-SA" sz="1200" u="sng">
                          <a:effectLst/>
                        </a:rPr>
                        <a:t>الخريفا</a:t>
                      </a:r>
                      <a:r>
                        <a:rPr lang="ar-SA" sz="1200">
                          <a:effectLst/>
                        </a:rPr>
                        <a:t>    ::    يدَا أبي العباسِ و</a:t>
                      </a:r>
                      <a:r>
                        <a:rPr lang="ar-SA" sz="1200" u="sng">
                          <a:effectLst/>
                        </a:rPr>
                        <a:t>الضيوفا</a:t>
                      </a:r>
                      <a:endParaRPr lang="en-US" sz="1200">
                        <a:effectLst/>
                      </a:endParaRPr>
                    </a:p>
                    <a:p>
                      <a:pPr marL="0" marR="0" algn="r" rtl="1">
                        <a:lnSpc>
                          <a:spcPct val="115000"/>
                        </a:lnSpc>
                        <a:spcBef>
                          <a:spcPts val="0"/>
                        </a:spcBef>
                        <a:spcAft>
                          <a:spcPts val="0"/>
                        </a:spcAft>
                      </a:pPr>
                      <a:r>
                        <a:rPr lang="ar-SA" sz="1200">
                          <a:effectLst/>
                        </a:rPr>
                        <a:t>الشاهـــد :  والخريفا ...  والضيوفا  </a:t>
                      </a:r>
                      <a:endParaRPr lang="en-US" sz="1200">
                        <a:effectLst/>
                      </a:endParaRPr>
                    </a:p>
                    <a:p>
                      <a:pPr marL="0" marR="0" algn="r" rtl="1">
                        <a:lnSpc>
                          <a:spcPct val="110000"/>
                        </a:lnSpc>
                        <a:spcBef>
                          <a:spcPts val="0"/>
                        </a:spcBef>
                        <a:spcAft>
                          <a:spcPts val="0"/>
                        </a:spcAft>
                      </a:pPr>
                      <a:r>
                        <a:rPr lang="ar-SA" sz="1200">
                          <a:effectLst/>
                        </a:rPr>
                        <a:t>وجه الاستشهاد:  جواز العطف على اسم (إنَّ) قبل مجيء الخبر وبعده </a:t>
                      </a:r>
                      <a:endParaRPr lang="en-US" sz="1200">
                        <a:effectLst/>
                      </a:endParaRPr>
                    </a:p>
                    <a:p>
                      <a:pPr marL="0" marR="0" algn="r" rtl="1">
                        <a:lnSpc>
                          <a:spcPct val="110000"/>
                        </a:lnSpc>
                        <a:spcBef>
                          <a:spcPts val="0"/>
                        </a:spcBef>
                        <a:spcAft>
                          <a:spcPts val="0"/>
                        </a:spcAft>
                      </a:pPr>
                      <a:r>
                        <a:rPr lang="ar-SA" sz="1200">
                          <a:effectLst/>
                        </a:rPr>
                        <a:t>إيضـــاح:  ( الربيع)  اسم إنَّ  -  (الخريفا) معطوف بالنصب قبل مجيء الخبر و(والضيوفا) معطوف بالنصب بعد مجيء الخبر.</a:t>
                      </a:r>
                      <a:endParaRPr lang="en-US" sz="1200">
                        <a:effectLst/>
                        <a:latin typeface="Times New Roman"/>
                        <a:ea typeface="SimSun"/>
                        <a:cs typeface="AL-Mohanad"/>
                      </a:endParaRPr>
                    </a:p>
                  </a:txBody>
                  <a:tcPr marL="45707" marR="45707" marT="0" marB="0"/>
                </a:tc>
                <a:tc hMerge="1">
                  <a:txBody>
                    <a:bodyPr/>
                    <a:lstStyle/>
                    <a:p>
                      <a:endParaRPr lang="en-US"/>
                    </a:p>
                  </a:txBody>
                  <a:tcPr/>
                </a:tc>
                <a:tc hMerge="1">
                  <a:txBody>
                    <a:bodyPr/>
                    <a:lstStyle/>
                    <a:p>
                      <a:endParaRPr lang="en-US"/>
                    </a:p>
                  </a:txBody>
                  <a:tcPr/>
                </a:tc>
              </a:tr>
              <a:tr h="399009">
                <a:tc>
                  <a:txBody>
                    <a:bodyPr/>
                    <a:lstStyle/>
                    <a:p>
                      <a:pPr marL="160020" marR="0" indent="-160020" algn="r" rtl="1">
                        <a:lnSpc>
                          <a:spcPct val="115000"/>
                        </a:lnSpc>
                        <a:spcBef>
                          <a:spcPts val="0"/>
                        </a:spcBef>
                        <a:spcAft>
                          <a:spcPts val="0"/>
                        </a:spcAft>
                      </a:pPr>
                      <a:r>
                        <a:rPr lang="ar-SA" sz="1200">
                          <a:effectLst/>
                        </a:rPr>
                        <a:t>2-  </a:t>
                      </a:r>
                      <a:r>
                        <a:rPr lang="ar-SA" sz="1200" u="sng">
                          <a:effectLst/>
                        </a:rPr>
                        <a:t>بالرفع</a:t>
                      </a:r>
                      <a:r>
                        <a:rPr lang="ar-SA" sz="1200">
                          <a:effectLst/>
                        </a:rPr>
                        <a:t>: لا يجوز العطف على اسم  (إنَّ) بالرفع إلاَّ بعد مجيء الخبر </a:t>
                      </a:r>
                      <a:endParaRPr lang="en-US" sz="1200">
                        <a:effectLst/>
                        <a:latin typeface="Times New Roman"/>
                        <a:ea typeface="SimSun"/>
                        <a:cs typeface="Arial"/>
                      </a:endParaRPr>
                    </a:p>
                  </a:txBody>
                  <a:tcPr marL="45707" marR="45707" marT="0" marB="0"/>
                </a:tc>
                <a:tc gridSpan="2">
                  <a:txBody>
                    <a:bodyPr/>
                    <a:lstStyle/>
                    <a:p>
                      <a:pPr marL="0" marR="0" algn="ctr" rtl="1">
                        <a:lnSpc>
                          <a:spcPct val="110000"/>
                        </a:lnSpc>
                        <a:spcBef>
                          <a:spcPts val="0"/>
                        </a:spcBef>
                        <a:spcAft>
                          <a:spcPts val="0"/>
                        </a:spcAft>
                      </a:pPr>
                      <a:r>
                        <a:rPr lang="ar-SA" sz="1200">
                          <a:effectLst/>
                        </a:rPr>
                        <a:t>إنَّ عليًا يكتبُ ومحمدٌ</a:t>
                      </a:r>
                      <a:endParaRPr lang="en-US" sz="1200">
                        <a:effectLst/>
                        <a:latin typeface="Times New Roman"/>
                        <a:ea typeface="SimSun"/>
                        <a:cs typeface="AL-Mohanad"/>
                      </a:endParaRPr>
                    </a:p>
                  </a:txBody>
                  <a:tcPr marL="45707" marR="45707" marT="0" marB="0" anchor="ctr"/>
                </a:tc>
                <a:tc hMerge="1">
                  <a:txBody>
                    <a:bodyPr/>
                    <a:lstStyle/>
                    <a:p>
                      <a:endParaRPr lang="en-US"/>
                    </a:p>
                  </a:txBody>
                  <a:tcPr/>
                </a:tc>
              </a:tr>
              <a:tr h="853021">
                <a:tc gridSpan="3">
                  <a:txBody>
                    <a:bodyPr/>
                    <a:lstStyle/>
                    <a:p>
                      <a:pPr marL="0" marR="0" algn="r" rtl="1">
                        <a:lnSpc>
                          <a:spcPct val="115000"/>
                        </a:lnSpc>
                        <a:spcBef>
                          <a:spcPts val="0"/>
                        </a:spcBef>
                        <a:spcAft>
                          <a:spcPts val="0"/>
                        </a:spcAft>
                      </a:pPr>
                      <a:r>
                        <a:rPr lang="ar-SA" sz="1200">
                          <a:effectLst/>
                        </a:rPr>
                        <a:t>شاهد نحوي رقم (5):</a:t>
                      </a:r>
                      <a:endParaRPr lang="en-US" sz="1200">
                        <a:effectLst/>
                      </a:endParaRPr>
                    </a:p>
                    <a:p>
                      <a:pPr marL="0" marR="0" algn="r" rtl="1">
                        <a:lnSpc>
                          <a:spcPct val="115000"/>
                        </a:lnSpc>
                        <a:spcBef>
                          <a:spcPts val="0"/>
                        </a:spcBef>
                        <a:spcAft>
                          <a:spcPts val="0"/>
                        </a:spcAft>
                      </a:pPr>
                      <a:r>
                        <a:rPr lang="ar-SA" sz="1200">
                          <a:effectLst/>
                        </a:rPr>
                        <a:t>                    قال الشاعر :  فمن يكُ لم يُنجبْ أبوهُ وأمهُ    ::    فإنَّ لنا الأُمَّ النجَّيبَةَ و</a:t>
                      </a:r>
                      <a:r>
                        <a:rPr lang="ar-SA" sz="1200" u="sng">
                          <a:effectLst/>
                        </a:rPr>
                        <a:t>الأبُ</a:t>
                      </a:r>
                      <a:endParaRPr lang="en-US" sz="1200">
                        <a:effectLst/>
                      </a:endParaRPr>
                    </a:p>
                    <a:p>
                      <a:pPr marL="0" marR="0" algn="r" rtl="1">
                        <a:lnSpc>
                          <a:spcPct val="115000"/>
                        </a:lnSpc>
                        <a:spcBef>
                          <a:spcPts val="0"/>
                        </a:spcBef>
                        <a:spcAft>
                          <a:spcPts val="0"/>
                        </a:spcAft>
                      </a:pPr>
                      <a:r>
                        <a:rPr lang="ar-SA" sz="1200">
                          <a:effectLst/>
                        </a:rPr>
                        <a:t>الشاهـــد :  فإنَّ ...  والأبُ </a:t>
                      </a:r>
                      <a:endParaRPr lang="en-US" sz="1200">
                        <a:effectLst/>
                      </a:endParaRPr>
                    </a:p>
                    <a:p>
                      <a:pPr marL="0" marR="0" algn="r" rtl="1">
                        <a:lnSpc>
                          <a:spcPct val="110000"/>
                        </a:lnSpc>
                        <a:spcBef>
                          <a:spcPts val="0"/>
                        </a:spcBef>
                        <a:spcAft>
                          <a:spcPts val="0"/>
                        </a:spcAft>
                      </a:pPr>
                      <a:r>
                        <a:rPr lang="ar-SA" sz="1200">
                          <a:effectLst/>
                        </a:rPr>
                        <a:t>وجه الاستشهاد:  حيث عطف بالرفع على محل اسم (إنَّ) المنصوب بعد أن جاء بخبر (إنَّ) وهو (لنا).</a:t>
                      </a:r>
                      <a:endParaRPr lang="en-US" sz="1200">
                        <a:effectLst/>
                        <a:latin typeface="Times New Roman"/>
                        <a:ea typeface="SimSun"/>
                        <a:cs typeface="AL-Mohanad"/>
                      </a:endParaRPr>
                    </a:p>
                  </a:txBody>
                  <a:tcPr marL="45707" marR="45707" marT="0" marB="0" anchor="ctr"/>
                </a:tc>
                <a:tc hMerge="1">
                  <a:txBody>
                    <a:bodyPr/>
                    <a:lstStyle/>
                    <a:p>
                      <a:endParaRPr lang="en-US"/>
                    </a:p>
                  </a:txBody>
                  <a:tcPr/>
                </a:tc>
                <a:tc hMerge="1">
                  <a:txBody>
                    <a:bodyPr/>
                    <a:lstStyle/>
                    <a:p>
                      <a:endParaRPr lang="en-US"/>
                    </a:p>
                  </a:txBody>
                  <a:tcPr/>
                </a:tc>
              </a:tr>
              <a:tr h="277198">
                <a:tc gridSpan="2">
                  <a:txBody>
                    <a:bodyPr/>
                    <a:lstStyle/>
                    <a:p>
                      <a:pPr marL="0" marR="0" algn="r" rtl="1">
                        <a:lnSpc>
                          <a:spcPct val="115000"/>
                        </a:lnSpc>
                        <a:spcBef>
                          <a:spcPts val="0"/>
                        </a:spcBef>
                        <a:spcAft>
                          <a:spcPts val="0"/>
                        </a:spcAft>
                      </a:pPr>
                      <a:r>
                        <a:rPr lang="ar-SA" sz="1200">
                          <a:effectLst/>
                        </a:rPr>
                        <a:t>** -  تخفيف الأحرف المنتهية بالنون: مع التمثيل.</a:t>
                      </a:r>
                      <a:endParaRPr lang="en-US" sz="1200">
                        <a:effectLst/>
                        <a:latin typeface="Times New Roman"/>
                        <a:ea typeface="SimSun"/>
                        <a:cs typeface="Arial"/>
                      </a:endParaRPr>
                    </a:p>
                  </a:txBody>
                  <a:tcPr marL="45707" marR="45707" marT="0" marB="0"/>
                </a:tc>
                <a:tc hMerge="1">
                  <a:txBody>
                    <a:bodyPr/>
                    <a:lstStyle/>
                    <a:p>
                      <a:endParaRPr lang="en-US"/>
                    </a:p>
                  </a:txBody>
                  <a:tcPr/>
                </a:tc>
                <a:tc>
                  <a:txBody>
                    <a:bodyPr/>
                    <a:lstStyle/>
                    <a:p>
                      <a:pPr marL="0" marR="0" algn="ctr" rtl="1">
                        <a:lnSpc>
                          <a:spcPct val="115000"/>
                        </a:lnSpc>
                        <a:spcBef>
                          <a:spcPts val="0"/>
                        </a:spcBef>
                        <a:spcAft>
                          <a:spcPts val="0"/>
                        </a:spcAft>
                      </a:pPr>
                      <a:r>
                        <a:rPr lang="ar-SA" sz="1200">
                          <a:effectLst/>
                        </a:rPr>
                        <a:t> </a:t>
                      </a:r>
                      <a:endParaRPr lang="en-US" sz="1200">
                        <a:effectLst/>
                        <a:latin typeface="Times New Roman"/>
                        <a:ea typeface="SimSun"/>
                        <a:cs typeface="Arial"/>
                      </a:endParaRPr>
                    </a:p>
                  </a:txBody>
                  <a:tcPr marL="45707" marR="45707" marT="0" marB="0" anchor="ctr"/>
                </a:tc>
              </a:tr>
              <a:tr h="1293593">
                <a:tc gridSpan="2">
                  <a:txBody>
                    <a:bodyPr/>
                    <a:lstStyle/>
                    <a:p>
                      <a:pPr marL="342900" marR="0" lvl="0" indent="-342900" algn="r" rtl="1">
                        <a:lnSpc>
                          <a:spcPct val="115000"/>
                        </a:lnSpc>
                        <a:spcBef>
                          <a:spcPts val="0"/>
                        </a:spcBef>
                        <a:spcAft>
                          <a:spcPts val="0"/>
                        </a:spcAft>
                        <a:buFont typeface="Times New Roman"/>
                        <a:buChar char="-"/>
                        <a:tabLst>
                          <a:tab pos="274320" algn="l"/>
                        </a:tabLst>
                      </a:pPr>
                      <a:r>
                        <a:rPr lang="ar-SA" sz="1200">
                          <a:effectLst/>
                        </a:rPr>
                        <a:t>تخفيف (إنَّ) المكسورة،   إذا خففت إنَّ مكسورة الهمزة فالغالب إهمالها.  ويجوز إعمالها استصحاباً للأصل.</a:t>
                      </a:r>
                      <a:endParaRPr lang="en-US" sz="1200">
                        <a:effectLst/>
                      </a:endParaRPr>
                    </a:p>
                    <a:p>
                      <a:pPr marL="342900" marR="0" lvl="0" indent="-342900" algn="r" rtl="1">
                        <a:lnSpc>
                          <a:spcPct val="115000"/>
                        </a:lnSpc>
                        <a:spcBef>
                          <a:spcPts val="0"/>
                        </a:spcBef>
                        <a:spcAft>
                          <a:spcPts val="0"/>
                        </a:spcAft>
                        <a:buFont typeface="Times New Roman"/>
                        <a:buChar char="-"/>
                        <a:tabLst>
                          <a:tab pos="274320" algn="l"/>
                        </a:tabLst>
                      </a:pPr>
                      <a:r>
                        <a:rPr lang="ar-SA" sz="1200">
                          <a:effectLst/>
                        </a:rPr>
                        <a:t>إذا أهملت (إنَّ) وجب أن يكون خبرها متصلاً بلام الابتداء للتفرق بينها وبين (إن) النافية في أنها تأتي نافية ومخففة.</a:t>
                      </a:r>
                      <a:endParaRPr lang="en-US" sz="1200">
                        <a:effectLst/>
                      </a:endParaRPr>
                    </a:p>
                    <a:p>
                      <a:pPr marL="342900" marR="0" lvl="0" indent="-342900" algn="r" rtl="1">
                        <a:lnSpc>
                          <a:spcPct val="115000"/>
                        </a:lnSpc>
                        <a:spcBef>
                          <a:spcPts val="0"/>
                        </a:spcBef>
                        <a:spcAft>
                          <a:spcPts val="0"/>
                        </a:spcAft>
                        <a:buFont typeface="Times New Roman"/>
                        <a:buChar char="-"/>
                        <a:tabLst>
                          <a:tab pos="274320" algn="l"/>
                        </a:tabLst>
                      </a:pPr>
                      <a:r>
                        <a:rPr lang="ar-SA" sz="1200">
                          <a:effectLst/>
                        </a:rPr>
                        <a:t>إلاّ إذا وجد دليل لفظي أو معنوي يدل على أنها نافيه أو يدل على المراد ففي هذه الحالة لا تلزم اللام الخبر.</a:t>
                      </a:r>
                      <a:endParaRPr lang="en-US" sz="1200">
                        <a:effectLst/>
                        <a:latin typeface="Times New Roman"/>
                        <a:ea typeface="SimSun"/>
                        <a:cs typeface="Traditional Arabic"/>
                      </a:endParaRPr>
                    </a:p>
                  </a:txBody>
                  <a:tcPr marL="45707" marR="45707" marT="0" marB="0"/>
                </a:tc>
                <a:tc hMerge="1">
                  <a:txBody>
                    <a:bodyPr/>
                    <a:lstStyle/>
                    <a:p>
                      <a:endParaRPr lang="en-US"/>
                    </a:p>
                  </a:txBody>
                  <a:tcPr/>
                </a:tc>
                <a:tc>
                  <a:txBody>
                    <a:bodyPr/>
                    <a:lstStyle/>
                    <a:p>
                      <a:pPr marL="0" marR="0" algn="ctr" rtl="1">
                        <a:lnSpc>
                          <a:spcPct val="115000"/>
                        </a:lnSpc>
                        <a:spcBef>
                          <a:spcPts val="0"/>
                        </a:spcBef>
                        <a:spcAft>
                          <a:spcPts val="0"/>
                        </a:spcAft>
                      </a:pPr>
                      <a:r>
                        <a:rPr lang="ar-SA" sz="1200">
                          <a:effectLst/>
                        </a:rPr>
                        <a:t>( وإنْ كُلٌ لَمَّا جميعٌ لدينا مُحضرون)</a:t>
                      </a:r>
                      <a:endParaRPr lang="en-US" sz="1200">
                        <a:effectLst/>
                      </a:endParaRPr>
                    </a:p>
                    <a:p>
                      <a:pPr marL="0" marR="0" algn="ctr" rtl="1">
                        <a:lnSpc>
                          <a:spcPct val="115000"/>
                        </a:lnSpc>
                        <a:spcBef>
                          <a:spcPts val="0"/>
                        </a:spcBef>
                        <a:spcAft>
                          <a:spcPts val="0"/>
                        </a:spcAft>
                      </a:pPr>
                      <a:r>
                        <a:rPr lang="ar-SA" sz="1200">
                          <a:effectLst/>
                        </a:rPr>
                        <a:t>(وإنَّ كُلا ًلما ليوفينهم )</a:t>
                      </a:r>
                      <a:endParaRPr lang="en-US" sz="1200">
                        <a:effectLst/>
                      </a:endParaRPr>
                    </a:p>
                    <a:p>
                      <a:pPr marL="0" marR="0" algn="ctr" rtl="1">
                        <a:lnSpc>
                          <a:spcPct val="115000"/>
                        </a:lnSpc>
                        <a:spcBef>
                          <a:spcPts val="0"/>
                        </a:spcBef>
                        <a:spcAft>
                          <a:spcPts val="0"/>
                        </a:spcAft>
                      </a:pPr>
                      <a:r>
                        <a:rPr lang="ar-SA" sz="1200">
                          <a:effectLst/>
                        </a:rPr>
                        <a:t>إنَّ زيدٌ ليكتب الدرس</a:t>
                      </a:r>
                      <a:endParaRPr lang="en-US" sz="1200">
                        <a:effectLst/>
                      </a:endParaRPr>
                    </a:p>
                    <a:p>
                      <a:pPr marL="0" marR="0" algn="ctr" rtl="1">
                        <a:lnSpc>
                          <a:spcPct val="115000"/>
                        </a:lnSpc>
                        <a:spcBef>
                          <a:spcPts val="0"/>
                        </a:spcBef>
                        <a:spcAft>
                          <a:spcPts val="0"/>
                        </a:spcAft>
                      </a:pPr>
                      <a:r>
                        <a:rPr lang="ar-SA" sz="1200">
                          <a:effectLst/>
                        </a:rPr>
                        <a:t>إنْ زيدٌ لن يقوم (القرينة لفظية)</a:t>
                      </a:r>
                      <a:endParaRPr lang="en-US" sz="1200">
                        <a:effectLst/>
                      </a:endParaRPr>
                    </a:p>
                    <a:p>
                      <a:pPr marL="0" marR="0" algn="ctr" rtl="1">
                        <a:lnSpc>
                          <a:spcPct val="115000"/>
                        </a:lnSpc>
                        <a:spcBef>
                          <a:spcPts val="0"/>
                        </a:spcBef>
                        <a:spcAft>
                          <a:spcPts val="0"/>
                        </a:spcAft>
                      </a:pPr>
                      <a:r>
                        <a:rPr lang="ar-SA" sz="1200">
                          <a:effectLst/>
                        </a:rPr>
                        <a:t>((((((  الشاهد أدناه ))))))</a:t>
                      </a:r>
                      <a:endParaRPr lang="en-US" sz="1200">
                        <a:effectLst/>
                        <a:latin typeface="Times New Roman"/>
                        <a:ea typeface="SimSun"/>
                        <a:cs typeface="Arial"/>
                      </a:endParaRPr>
                    </a:p>
                  </a:txBody>
                  <a:tcPr marL="45707" marR="45707" marT="0" marB="0"/>
                </a:tc>
              </a:tr>
              <a:tr h="1324392">
                <a:tc gridSpan="3">
                  <a:txBody>
                    <a:bodyPr/>
                    <a:lstStyle/>
                    <a:p>
                      <a:pPr marL="0" marR="0" algn="r" rtl="1">
                        <a:lnSpc>
                          <a:spcPct val="115000"/>
                        </a:lnSpc>
                        <a:spcBef>
                          <a:spcPts val="0"/>
                        </a:spcBef>
                        <a:spcAft>
                          <a:spcPts val="0"/>
                        </a:spcAft>
                      </a:pPr>
                      <a:r>
                        <a:rPr lang="ar-SA" sz="1200">
                          <a:effectLst/>
                        </a:rPr>
                        <a:t>شاهد نحوي رقم (6):</a:t>
                      </a:r>
                      <a:endParaRPr lang="en-US" sz="1200">
                        <a:effectLst/>
                      </a:endParaRPr>
                    </a:p>
                    <a:p>
                      <a:pPr marL="0" marR="0" algn="r" rtl="1">
                        <a:lnSpc>
                          <a:spcPct val="115000"/>
                        </a:lnSpc>
                        <a:spcBef>
                          <a:spcPts val="0"/>
                        </a:spcBef>
                        <a:spcAft>
                          <a:spcPts val="0"/>
                        </a:spcAft>
                      </a:pPr>
                      <a:r>
                        <a:rPr lang="ar-SA" sz="1200">
                          <a:effectLst/>
                        </a:rPr>
                        <a:t>                    قال الشاعر :  أنا ابنُ أباةِ الضيْمِ من آل مالك  ::  </a:t>
                      </a:r>
                      <a:r>
                        <a:rPr lang="ar-SA" sz="1200" u="sng">
                          <a:effectLst/>
                        </a:rPr>
                        <a:t>وإنْ مالكٌ كانت</a:t>
                      </a:r>
                      <a:r>
                        <a:rPr lang="ar-SA" sz="1200">
                          <a:effectLst/>
                        </a:rPr>
                        <a:t> كرام المعادنِ</a:t>
                      </a:r>
                      <a:endParaRPr lang="en-US" sz="1200">
                        <a:effectLst/>
                      </a:endParaRPr>
                    </a:p>
                    <a:p>
                      <a:pPr marL="0" marR="0" algn="r" rtl="1">
                        <a:lnSpc>
                          <a:spcPct val="115000"/>
                        </a:lnSpc>
                        <a:spcBef>
                          <a:spcPts val="0"/>
                        </a:spcBef>
                        <a:spcAft>
                          <a:spcPts val="0"/>
                        </a:spcAft>
                      </a:pPr>
                      <a:r>
                        <a:rPr lang="ar-SA" sz="1200">
                          <a:effectLst/>
                        </a:rPr>
                        <a:t>الإعــراب  : (وإن) الواو عاطفة ، وإن مخففة مهملة (مالك)مبتدأ (كانت كرام)كان اسمها وخبرها والجملة خبر مبتدأ (المعادن )مضاف إليه.</a:t>
                      </a:r>
                      <a:endParaRPr lang="en-US" sz="1200">
                        <a:effectLst/>
                      </a:endParaRPr>
                    </a:p>
                    <a:p>
                      <a:pPr marL="0" marR="0" algn="r" rtl="1">
                        <a:lnSpc>
                          <a:spcPct val="115000"/>
                        </a:lnSpc>
                        <a:spcBef>
                          <a:spcPts val="0"/>
                        </a:spcBef>
                        <a:spcAft>
                          <a:spcPts val="0"/>
                        </a:spcAft>
                      </a:pPr>
                      <a:r>
                        <a:rPr lang="ar-SA" sz="1200">
                          <a:effectLst/>
                        </a:rPr>
                        <a:t>الشاهـــد :  وإنْ مالكٌ كانت … </a:t>
                      </a:r>
                      <a:endParaRPr lang="en-US" sz="1200">
                        <a:effectLst/>
                      </a:endParaRPr>
                    </a:p>
                    <a:p>
                      <a:pPr marL="845820" marR="0" indent="-845820" algn="r" rtl="1">
                        <a:lnSpc>
                          <a:spcPct val="115000"/>
                        </a:lnSpc>
                        <a:spcBef>
                          <a:spcPts val="0"/>
                        </a:spcBef>
                        <a:spcAft>
                          <a:spcPts val="0"/>
                        </a:spcAft>
                      </a:pPr>
                      <a:r>
                        <a:rPr lang="ar-SA" sz="1200">
                          <a:effectLst/>
                        </a:rPr>
                        <a:t>وجه الاستشهاد:  قوله (وإن مالك كانت) حيث ترك لام الابتداء في خبر المبتدأ الواقع بعد أن المخففة من الثقيلة وأهملت تفريقًا بينها وبين  (إنْ) النافية لوجود قرينة معنوية ولاعتماد القائل ذلك في سياق المدح . </a:t>
                      </a:r>
                      <a:endParaRPr lang="en-US" sz="1200">
                        <a:effectLst/>
                        <a:latin typeface="Times New Roman"/>
                        <a:ea typeface="SimSun"/>
                        <a:cs typeface="Arial"/>
                      </a:endParaRPr>
                    </a:p>
                  </a:txBody>
                  <a:tcPr marL="45707" marR="45707" marT="0" marB="0"/>
                </a:tc>
                <a:tc hMerge="1">
                  <a:txBody>
                    <a:bodyPr/>
                    <a:lstStyle/>
                    <a:p>
                      <a:endParaRPr lang="en-US"/>
                    </a:p>
                  </a:txBody>
                  <a:tcPr/>
                </a:tc>
                <a:tc hMerge="1">
                  <a:txBody>
                    <a:bodyPr/>
                    <a:lstStyle/>
                    <a:p>
                      <a:endParaRPr lang="en-US"/>
                    </a:p>
                  </a:txBody>
                  <a:tcPr/>
                </a:tc>
              </a:tr>
              <a:tr h="923995">
                <a:tc gridSpan="2">
                  <a:txBody>
                    <a:bodyPr/>
                    <a:lstStyle/>
                    <a:p>
                      <a:pPr marL="342900" marR="0" lvl="0" indent="-342900" algn="r" rtl="1">
                        <a:lnSpc>
                          <a:spcPct val="115000"/>
                        </a:lnSpc>
                        <a:spcBef>
                          <a:spcPts val="0"/>
                        </a:spcBef>
                        <a:spcAft>
                          <a:spcPts val="0"/>
                        </a:spcAft>
                        <a:buFont typeface="Times New Roman"/>
                        <a:buChar char="-"/>
                        <a:tabLst>
                          <a:tab pos="274320" algn="l"/>
                        </a:tabLst>
                      </a:pPr>
                      <a:r>
                        <a:rPr lang="ar-SA" sz="1200">
                          <a:effectLst/>
                        </a:rPr>
                        <a:t>إن وليَّ (إنْ) المكسورة المخففة فعلٌ كثر كونه مضارعاً ناسخاً.</a:t>
                      </a:r>
                      <a:endParaRPr lang="en-US" sz="1200">
                        <a:effectLst/>
                      </a:endParaRPr>
                    </a:p>
                    <a:p>
                      <a:pPr marL="45720" marR="0" algn="r" rtl="1">
                        <a:lnSpc>
                          <a:spcPct val="115000"/>
                        </a:lnSpc>
                        <a:spcBef>
                          <a:spcPts val="0"/>
                        </a:spcBef>
                        <a:spcAft>
                          <a:spcPts val="0"/>
                        </a:spcAft>
                      </a:pPr>
                      <a:r>
                        <a:rPr lang="ar-SA" sz="1200">
                          <a:effectLst/>
                        </a:rPr>
                        <a:t> </a:t>
                      </a:r>
                      <a:endParaRPr lang="en-US" sz="1200">
                        <a:effectLst/>
                      </a:endParaRPr>
                    </a:p>
                    <a:p>
                      <a:pPr marL="342900" marR="0" lvl="0" indent="-342900" algn="r" rtl="1">
                        <a:lnSpc>
                          <a:spcPct val="115000"/>
                        </a:lnSpc>
                        <a:spcBef>
                          <a:spcPts val="0"/>
                        </a:spcBef>
                        <a:spcAft>
                          <a:spcPts val="0"/>
                        </a:spcAft>
                        <a:buFont typeface="Times New Roman"/>
                        <a:buChar char="-"/>
                        <a:tabLst>
                          <a:tab pos="274320" algn="l"/>
                        </a:tabLst>
                      </a:pPr>
                      <a:r>
                        <a:rPr lang="ar-SA" sz="1200">
                          <a:effectLst/>
                        </a:rPr>
                        <a:t>وأكثر منه أن يأتي بعدها فعلٌ ماضٍ ناسخ.</a:t>
                      </a:r>
                      <a:endParaRPr lang="en-US" sz="1200">
                        <a:effectLst/>
                      </a:endParaRPr>
                    </a:p>
                    <a:p>
                      <a:pPr marL="0" marR="0" algn="r" rtl="1">
                        <a:lnSpc>
                          <a:spcPct val="115000"/>
                        </a:lnSpc>
                        <a:spcBef>
                          <a:spcPts val="0"/>
                        </a:spcBef>
                        <a:spcAft>
                          <a:spcPts val="0"/>
                        </a:spcAft>
                      </a:pPr>
                      <a:r>
                        <a:rPr lang="ar-SA" sz="1200">
                          <a:effectLst/>
                        </a:rPr>
                        <a:t> </a:t>
                      </a:r>
                      <a:endParaRPr lang="en-US" sz="1200">
                        <a:effectLst/>
                      </a:endParaRPr>
                    </a:p>
                    <a:p>
                      <a:pPr marL="342900" marR="0" lvl="0" indent="-342900" algn="r" rtl="1">
                        <a:lnSpc>
                          <a:spcPct val="115000"/>
                        </a:lnSpc>
                        <a:spcBef>
                          <a:spcPts val="0"/>
                        </a:spcBef>
                        <a:spcAft>
                          <a:spcPts val="0"/>
                        </a:spcAft>
                        <a:buFont typeface="Times New Roman"/>
                        <a:buChar char="-"/>
                        <a:tabLst>
                          <a:tab pos="274320" algn="l"/>
                        </a:tabLst>
                      </a:pPr>
                      <a:r>
                        <a:rPr lang="ar-SA" sz="1200">
                          <a:effectLst/>
                        </a:rPr>
                        <a:t>ويندر أو يأتي قليلاً بعدها فعلاً ماضياً غير ناسخ</a:t>
                      </a:r>
                      <a:endParaRPr lang="en-US" sz="1200">
                        <a:effectLst/>
                        <a:latin typeface="Times New Roman"/>
                        <a:ea typeface="SimSun"/>
                        <a:cs typeface="Traditional Arabic"/>
                      </a:endParaRPr>
                    </a:p>
                  </a:txBody>
                  <a:tcPr marL="45707" marR="45707" marT="0" marB="0"/>
                </a:tc>
                <a:tc hMerge="1">
                  <a:txBody>
                    <a:bodyPr/>
                    <a:lstStyle/>
                    <a:p>
                      <a:endParaRPr lang="en-US"/>
                    </a:p>
                  </a:txBody>
                  <a:tcPr/>
                </a:tc>
                <a:tc>
                  <a:txBody>
                    <a:bodyPr/>
                    <a:lstStyle/>
                    <a:p>
                      <a:pPr marL="0" marR="0" algn="ctr" rtl="1">
                        <a:lnSpc>
                          <a:spcPct val="115000"/>
                        </a:lnSpc>
                        <a:spcBef>
                          <a:spcPts val="0"/>
                        </a:spcBef>
                        <a:spcAft>
                          <a:spcPts val="0"/>
                        </a:spcAft>
                      </a:pPr>
                      <a:r>
                        <a:rPr lang="ar-SA" sz="1200" dirty="0">
                          <a:effectLst/>
                        </a:rPr>
                        <a:t>(وإن يكاد الذين كفروا ليزلقونك )</a:t>
                      </a:r>
                      <a:endParaRPr lang="en-US" sz="1200" dirty="0">
                        <a:effectLst/>
                      </a:endParaRPr>
                    </a:p>
                    <a:p>
                      <a:pPr marL="0" marR="0" algn="ctr" rtl="1">
                        <a:lnSpc>
                          <a:spcPct val="115000"/>
                        </a:lnSpc>
                        <a:spcBef>
                          <a:spcPts val="0"/>
                        </a:spcBef>
                        <a:spcAft>
                          <a:spcPts val="0"/>
                        </a:spcAft>
                      </a:pPr>
                      <a:r>
                        <a:rPr lang="ar-SA" sz="1200" dirty="0">
                          <a:effectLst/>
                        </a:rPr>
                        <a:t>(وإن نظنك لمن الكاذبين)</a:t>
                      </a:r>
                      <a:endParaRPr lang="en-US" sz="1200" dirty="0">
                        <a:effectLst/>
                      </a:endParaRPr>
                    </a:p>
                    <a:p>
                      <a:pPr marL="0" marR="0" algn="ctr" rtl="1">
                        <a:lnSpc>
                          <a:spcPct val="115000"/>
                        </a:lnSpc>
                        <a:spcBef>
                          <a:spcPts val="0"/>
                        </a:spcBef>
                        <a:spcAft>
                          <a:spcPts val="0"/>
                        </a:spcAft>
                      </a:pPr>
                      <a:r>
                        <a:rPr lang="ar-SA" sz="1200" dirty="0">
                          <a:effectLst/>
                        </a:rPr>
                        <a:t>( وإن كانت لكبيرةً إلا على الخاشعين ) </a:t>
                      </a:r>
                      <a:endParaRPr lang="en-US" sz="1200" dirty="0">
                        <a:effectLst/>
                      </a:endParaRPr>
                    </a:p>
                    <a:p>
                      <a:pPr marL="0" marR="0" algn="ctr" rtl="1">
                        <a:lnSpc>
                          <a:spcPct val="115000"/>
                        </a:lnSpc>
                        <a:spcBef>
                          <a:spcPts val="0"/>
                        </a:spcBef>
                        <a:spcAft>
                          <a:spcPts val="0"/>
                        </a:spcAft>
                      </a:pPr>
                      <a:r>
                        <a:rPr lang="ar-SA" sz="1200" dirty="0">
                          <a:effectLst/>
                        </a:rPr>
                        <a:t>(إن كدت لتردين)</a:t>
                      </a:r>
                      <a:endParaRPr lang="en-US" sz="1200" dirty="0">
                        <a:effectLst/>
                      </a:endParaRPr>
                    </a:p>
                    <a:p>
                      <a:pPr marL="0" marR="0" algn="ctr" rtl="1">
                        <a:lnSpc>
                          <a:spcPct val="115000"/>
                        </a:lnSpc>
                        <a:spcBef>
                          <a:spcPts val="0"/>
                        </a:spcBef>
                        <a:spcAft>
                          <a:spcPts val="0"/>
                        </a:spcAft>
                      </a:pPr>
                      <a:r>
                        <a:rPr lang="ar-SA" sz="1200" dirty="0">
                          <a:effectLst/>
                        </a:rPr>
                        <a:t>(وإن وجدنا أكثرهم لفاسقين)</a:t>
                      </a:r>
                      <a:endParaRPr lang="en-US" sz="1200" dirty="0">
                        <a:effectLst/>
                        <a:latin typeface="Times New Roman"/>
                        <a:ea typeface="SimSun"/>
                        <a:cs typeface="Arial"/>
                      </a:endParaRPr>
                    </a:p>
                  </a:txBody>
                  <a:tcPr marL="45707" marR="45707" marT="0" marB="0"/>
                </a:tc>
              </a:tr>
            </a:tbl>
          </a:graphicData>
        </a:graphic>
      </p:graphicFrame>
    </p:spTree>
    <p:extLst>
      <p:ext uri="{BB962C8B-B14F-4D97-AF65-F5344CB8AC3E}">
        <p14:creationId xmlns:p14="http://schemas.microsoft.com/office/powerpoint/2010/main" val="3567268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1166843"/>
            <a:ext cx="8496944" cy="2862322"/>
          </a:xfrm>
          <a:prstGeom prst="rect">
            <a:avLst/>
          </a:prstGeom>
        </p:spPr>
        <p:txBody>
          <a:bodyPr wrap="square">
            <a:spAutoFit/>
          </a:bodyPr>
          <a:lstStyle/>
          <a:p>
            <a:r>
              <a:rPr lang="ar-SA" dirty="0"/>
              <a:t>المسائل النحوية في الفاعل:</a:t>
            </a:r>
            <a:endParaRPr lang="en-US" sz="2000" dirty="0"/>
          </a:p>
          <a:p>
            <a:r>
              <a:rPr lang="ar-SA" dirty="0"/>
              <a:t>أحكام الفاعل:-</a:t>
            </a:r>
            <a:endParaRPr lang="en-US" dirty="0"/>
          </a:p>
          <a:p>
            <a:pPr lvl="0"/>
            <a:r>
              <a:rPr lang="ar-SA" u="sng" dirty="0"/>
              <a:t>وجوب رفعه</a:t>
            </a:r>
            <a:r>
              <a:rPr lang="ar-SA" dirty="0"/>
              <a:t>  : لأن الفاعل عمدة في الكلام ،  ورفعه قد يكون :-</a:t>
            </a:r>
            <a:endParaRPr lang="en-US" dirty="0"/>
          </a:p>
          <a:p>
            <a:pPr lvl="1"/>
            <a:r>
              <a:rPr lang="ar-SA" dirty="0"/>
              <a:t>رفع ظاهر  نحو:  قام زيدٌ</a:t>
            </a:r>
            <a:r>
              <a:rPr lang="ar-SA" baseline="30000" dirty="0">
                <a:sym typeface="Wingdings 2"/>
                <a:hlinkClick r:id="rId2" action="ppaction://hlinkfile"/>
              </a:rPr>
              <a:t></a:t>
            </a:r>
            <a:r>
              <a:rPr lang="ar-SA" dirty="0"/>
              <a:t>. </a:t>
            </a:r>
            <a:endParaRPr lang="en-US" dirty="0"/>
          </a:p>
          <a:p>
            <a:pPr lvl="1"/>
            <a:r>
              <a:rPr lang="ar-SA" dirty="0"/>
              <a:t>رفع مقدر ( المنتهي بياء أو ألف ) .</a:t>
            </a:r>
            <a:endParaRPr lang="en-US" dirty="0"/>
          </a:p>
          <a:p>
            <a:pPr lvl="1"/>
            <a:r>
              <a:rPr lang="ar-SA" dirty="0"/>
              <a:t>يجوز جره لفظاً بحرف جر زائد: (ما جاءنا من بشير)  و ( ما جاءنا من نذير ) فالفاعل بشير/نذير:  مرفوع بضمة مقدرة منع من ظهورها اشتغال المحل بحركة حرف الجر الزائد.</a:t>
            </a:r>
            <a:endParaRPr lang="en-US" dirty="0"/>
          </a:p>
          <a:p>
            <a:pPr lvl="1"/>
            <a:r>
              <a:rPr lang="ar-SA" dirty="0"/>
              <a:t>وقد يجوز جره بإضافة المصدر إلى فاعله : ( ولولا دفع الله الناس ) وأصل الكلام دفع الله الناس بعضهم بعض المصدر (دفع) وأضيف إلى فاعله الله: مضاف إليه وهو فاعل في الأصل.</a:t>
            </a:r>
            <a:endParaRPr lang="en-US" dirty="0"/>
          </a:p>
          <a:p>
            <a:r>
              <a:rPr lang="ar-SA" baseline="30000" dirty="0">
                <a:sym typeface="Wingdings 2"/>
                <a:hlinkClick r:id="rId3" action="ppaction://hlinkfile"/>
              </a:rPr>
              <a:t></a:t>
            </a:r>
            <a:r>
              <a:rPr lang="ar-SA" dirty="0"/>
              <a:t>   وقد يكون في محل رفع كالأسماء الموصولة نحو: جاء الذي قام ( الذي في محل رفع فاعل ).</a:t>
            </a:r>
            <a:endParaRPr lang="en-US" sz="1100" dirty="0"/>
          </a:p>
        </p:txBody>
      </p:sp>
    </p:spTree>
    <p:extLst>
      <p:ext uri="{BB962C8B-B14F-4D97-AF65-F5344CB8AC3E}">
        <p14:creationId xmlns:p14="http://schemas.microsoft.com/office/powerpoint/2010/main" val="100906483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3957105310"/>
              </p:ext>
            </p:extLst>
          </p:nvPr>
        </p:nvGraphicFramePr>
        <p:xfrm>
          <a:off x="110860" y="188641"/>
          <a:ext cx="8925636" cy="6408711"/>
        </p:xfrm>
        <a:graphic>
          <a:graphicData uri="http://schemas.openxmlformats.org/drawingml/2006/table">
            <a:tbl>
              <a:tblPr rtl="1" firstRow="1" firstCol="1" lastRow="1" lastCol="1" bandRow="1" bandCol="1">
                <a:tableStyleId>{5C22544A-7EE6-4342-B048-85BDC9FD1C3A}</a:tableStyleId>
              </a:tblPr>
              <a:tblGrid>
                <a:gridCol w="3637445"/>
                <a:gridCol w="5288191"/>
              </a:tblGrid>
              <a:tr h="950635">
                <a:tc gridSpan="2">
                  <a:txBody>
                    <a:bodyPr/>
                    <a:lstStyle/>
                    <a:p>
                      <a:pPr marL="0" marR="0" algn="r" rtl="1">
                        <a:lnSpc>
                          <a:spcPct val="115000"/>
                        </a:lnSpc>
                        <a:spcBef>
                          <a:spcPts val="0"/>
                        </a:spcBef>
                        <a:spcAft>
                          <a:spcPts val="0"/>
                        </a:spcAft>
                      </a:pPr>
                      <a:r>
                        <a:rPr lang="ar-SA" sz="900">
                          <a:effectLst/>
                        </a:rPr>
                        <a:t>شاهد نحوي رقم (7):</a:t>
                      </a:r>
                      <a:endParaRPr lang="en-US" sz="900">
                        <a:effectLst/>
                      </a:endParaRPr>
                    </a:p>
                    <a:p>
                      <a:pPr marL="0" marR="0" algn="ctr" rtl="1">
                        <a:lnSpc>
                          <a:spcPct val="115000"/>
                        </a:lnSpc>
                        <a:spcBef>
                          <a:spcPts val="0"/>
                        </a:spcBef>
                        <a:spcAft>
                          <a:spcPts val="0"/>
                        </a:spcAft>
                      </a:pPr>
                      <a:r>
                        <a:rPr lang="ar-SA" sz="1200">
                          <a:effectLst/>
                        </a:rPr>
                        <a:t>قال الشاعر:     شَلَّتُ يمينك </a:t>
                      </a:r>
                      <a:r>
                        <a:rPr lang="ar-SA" sz="1200" u="sng">
                          <a:effectLst/>
                        </a:rPr>
                        <a:t>إنْ قتلت لمسلما</a:t>
                      </a:r>
                      <a:r>
                        <a:rPr lang="ar-SA" sz="1200">
                          <a:effectLst/>
                        </a:rPr>
                        <a:t>ً          حلت عليك عقوبة المتعمدِ</a:t>
                      </a:r>
                      <a:endParaRPr lang="en-US" sz="900">
                        <a:effectLst/>
                      </a:endParaRPr>
                    </a:p>
                    <a:p>
                      <a:pPr marL="845820" marR="0" indent="-845820" algn="r" rtl="1">
                        <a:lnSpc>
                          <a:spcPct val="115000"/>
                        </a:lnSpc>
                        <a:spcBef>
                          <a:spcPts val="0"/>
                        </a:spcBef>
                        <a:spcAft>
                          <a:spcPts val="0"/>
                        </a:spcAft>
                      </a:pPr>
                      <a:r>
                        <a:rPr lang="ar-SA" sz="1000">
                          <a:effectLst/>
                        </a:rPr>
                        <a:t>الشاهـــد :   إنْ قتلت لمسلماً .</a:t>
                      </a:r>
                      <a:endParaRPr lang="en-US" sz="900">
                        <a:effectLst/>
                      </a:endParaRPr>
                    </a:p>
                    <a:p>
                      <a:pPr marL="845820" marR="0" indent="-845820" algn="r" rtl="1">
                        <a:lnSpc>
                          <a:spcPct val="115000"/>
                        </a:lnSpc>
                        <a:spcBef>
                          <a:spcPts val="0"/>
                        </a:spcBef>
                        <a:spcAft>
                          <a:spcPts val="0"/>
                        </a:spcAft>
                      </a:pPr>
                      <a:r>
                        <a:rPr lang="ar-SA" sz="1000">
                          <a:effectLst/>
                        </a:rPr>
                        <a:t>وجه الاستشهاد:  حيث جاء بعد (إنْ) المخففة من الثقيلة فعل ماضٍ غير ناسخ وهو (قتلت) وذلك قليل  وشاذ .</a:t>
                      </a:r>
                      <a:endParaRPr lang="en-US" sz="900">
                        <a:effectLst/>
                        <a:latin typeface="Times New Roman"/>
                        <a:ea typeface="SimSun"/>
                        <a:cs typeface="Arial"/>
                      </a:endParaRPr>
                    </a:p>
                  </a:txBody>
                  <a:tcPr marL="50892" marR="50892" marT="0" marB="0"/>
                </a:tc>
                <a:tc hMerge="1">
                  <a:txBody>
                    <a:bodyPr/>
                    <a:lstStyle/>
                    <a:p>
                      <a:endParaRPr lang="en-US"/>
                    </a:p>
                  </a:txBody>
                  <a:tcPr/>
                </a:tc>
              </a:tr>
              <a:tr h="407414">
                <a:tc>
                  <a:txBody>
                    <a:bodyPr/>
                    <a:lstStyle/>
                    <a:p>
                      <a:pPr marL="160020" marR="0" indent="-160020" algn="r" rtl="1">
                        <a:lnSpc>
                          <a:spcPct val="115000"/>
                        </a:lnSpc>
                        <a:spcBef>
                          <a:spcPts val="0"/>
                        </a:spcBef>
                        <a:spcAft>
                          <a:spcPts val="0"/>
                        </a:spcAft>
                      </a:pPr>
                      <a:r>
                        <a:rPr lang="ar-SA" sz="1000">
                          <a:effectLst/>
                        </a:rPr>
                        <a:t>-  وأقل من ذلك  وأندر أن يكون بعدها فعل مضارع غير ناسخ . </a:t>
                      </a:r>
                      <a:endParaRPr lang="en-US" sz="900">
                        <a:effectLst/>
                        <a:latin typeface="Times New Roman"/>
                        <a:ea typeface="SimSun"/>
                        <a:cs typeface="Arial"/>
                      </a:endParaRPr>
                    </a:p>
                  </a:txBody>
                  <a:tcPr marL="50892" marR="50892" marT="0" marB="0"/>
                </a:tc>
                <a:tc>
                  <a:txBody>
                    <a:bodyPr/>
                    <a:lstStyle/>
                    <a:p>
                      <a:pPr marL="0" marR="0" algn="ctr" rtl="1">
                        <a:lnSpc>
                          <a:spcPct val="115000"/>
                        </a:lnSpc>
                        <a:spcBef>
                          <a:spcPts val="0"/>
                        </a:spcBef>
                        <a:spcAft>
                          <a:spcPts val="0"/>
                        </a:spcAft>
                      </a:pPr>
                      <a:r>
                        <a:rPr lang="ar-SA" sz="1200">
                          <a:effectLst/>
                        </a:rPr>
                        <a:t>(إن يزينك لنفسك وإنْ يشينك لهيه )</a:t>
                      </a:r>
                      <a:endParaRPr lang="en-US" sz="900">
                        <a:effectLst/>
                      </a:endParaRPr>
                    </a:p>
                    <a:p>
                      <a:pPr marL="0" marR="0" algn="ctr" rtl="1">
                        <a:lnSpc>
                          <a:spcPct val="115000"/>
                        </a:lnSpc>
                        <a:spcBef>
                          <a:spcPts val="0"/>
                        </a:spcBef>
                        <a:spcAft>
                          <a:spcPts val="0"/>
                        </a:spcAft>
                      </a:pPr>
                      <a:r>
                        <a:rPr lang="ar-SA" sz="600">
                          <a:effectLst/>
                        </a:rPr>
                        <a:t>هنا جاء الفعل المضارع غير الناسخ بعد إنْ المخففة وذلك قليل ونادر.</a:t>
                      </a:r>
                      <a:endParaRPr lang="en-US" sz="900">
                        <a:effectLst/>
                        <a:latin typeface="Times New Roman"/>
                        <a:ea typeface="SimSun"/>
                        <a:cs typeface="Arial"/>
                      </a:endParaRPr>
                    </a:p>
                  </a:txBody>
                  <a:tcPr marL="50892" marR="50892" marT="0" marB="0"/>
                </a:tc>
              </a:tr>
              <a:tr h="2497774">
                <a:tc>
                  <a:txBody>
                    <a:bodyPr/>
                    <a:lstStyle/>
                    <a:p>
                      <a:pPr marL="342900" marR="0" lvl="0" indent="-342900" algn="r" rtl="1">
                        <a:lnSpc>
                          <a:spcPct val="115000"/>
                        </a:lnSpc>
                        <a:spcBef>
                          <a:spcPts val="0"/>
                        </a:spcBef>
                        <a:spcAft>
                          <a:spcPts val="0"/>
                        </a:spcAft>
                        <a:buFont typeface="Times New Roman"/>
                        <a:buChar char="-"/>
                        <a:tabLst>
                          <a:tab pos="160020" algn="l"/>
                        </a:tabLst>
                      </a:pPr>
                      <a:r>
                        <a:rPr lang="ar-SA" sz="1000">
                          <a:effectLst/>
                        </a:rPr>
                        <a:t>تخفيف (أنَّ) المفتوحة ،  اذا خففت فيبقى عملها ( يجب إعمالها ) بشرط:  أن يكون اسمها ضميراً محذوفاً وخبرها جملة.</a:t>
                      </a:r>
                      <a:endParaRPr lang="en-US" sz="900">
                        <a:effectLst/>
                      </a:endParaRPr>
                    </a:p>
                    <a:p>
                      <a:pPr marL="342900" marR="0" lvl="0" indent="-342900" algn="r" rtl="1">
                        <a:lnSpc>
                          <a:spcPct val="115000"/>
                        </a:lnSpc>
                        <a:spcBef>
                          <a:spcPts val="0"/>
                        </a:spcBef>
                        <a:spcAft>
                          <a:spcPts val="0"/>
                        </a:spcAft>
                        <a:buFont typeface="Times New Roman"/>
                        <a:buChar char="-"/>
                        <a:tabLst>
                          <a:tab pos="160020" algn="l"/>
                        </a:tabLst>
                      </a:pPr>
                      <a:r>
                        <a:rPr lang="ar-SA" sz="1000">
                          <a:effectLst/>
                        </a:rPr>
                        <a:t>ولا تحتاج (أنْ)  الى فاصل يفصل بينها وبين خبرها في الأحوال الآتية!نهاية غير متوقعة للصيغة:</a:t>
                      </a:r>
                      <a:endParaRPr lang="en-US" sz="900">
                        <a:effectLst/>
                      </a:endParaRPr>
                    </a:p>
                    <a:p>
                      <a:pPr marL="845820" marR="0" indent="-228600" algn="r" rtl="1">
                        <a:lnSpc>
                          <a:spcPct val="115000"/>
                        </a:lnSpc>
                        <a:spcBef>
                          <a:spcPts val="0"/>
                        </a:spcBef>
                        <a:spcAft>
                          <a:spcPts val="0"/>
                        </a:spcAft>
                        <a:tabLst>
                          <a:tab pos="845820" algn="l"/>
                        </a:tabLst>
                      </a:pPr>
                      <a:r>
                        <a:rPr lang="ar-SA" sz="1000">
                          <a:effectLst/>
                        </a:rPr>
                        <a:t>1ـ إذا كان خبرها جملة اسمية.</a:t>
                      </a:r>
                      <a:endParaRPr lang="en-US" sz="900">
                        <a:effectLst/>
                      </a:endParaRPr>
                    </a:p>
                    <a:p>
                      <a:pPr marL="845820" marR="0" indent="-228600" algn="r" rtl="1">
                        <a:lnSpc>
                          <a:spcPct val="115000"/>
                        </a:lnSpc>
                        <a:spcBef>
                          <a:spcPts val="0"/>
                        </a:spcBef>
                        <a:spcAft>
                          <a:spcPts val="0"/>
                        </a:spcAft>
                        <a:tabLst>
                          <a:tab pos="845820" algn="l"/>
                        </a:tabLst>
                      </a:pPr>
                      <a:r>
                        <a:rPr lang="ar-SA" sz="1000">
                          <a:effectLst/>
                        </a:rPr>
                        <a:t>2ـ أو جملة فعلية فعلها ماضٍ جامد.</a:t>
                      </a:r>
                      <a:endParaRPr lang="en-US" sz="900">
                        <a:effectLst/>
                      </a:endParaRPr>
                    </a:p>
                    <a:p>
                      <a:pPr marL="845820" marR="0" indent="-228600" algn="r" rtl="1">
                        <a:lnSpc>
                          <a:spcPct val="115000"/>
                        </a:lnSpc>
                        <a:spcBef>
                          <a:spcPts val="0"/>
                        </a:spcBef>
                        <a:spcAft>
                          <a:spcPts val="0"/>
                        </a:spcAft>
                        <a:tabLst>
                          <a:tab pos="845820" algn="l"/>
                        </a:tabLst>
                      </a:pPr>
                      <a:r>
                        <a:rPr lang="ar-SA" sz="1000">
                          <a:effectLst/>
                        </a:rPr>
                        <a:t>3ـ إذا كان خبرها جملة فعلية وفعلها دال على الدعاء.</a:t>
                      </a:r>
                      <a:endParaRPr lang="en-US" sz="900">
                        <a:effectLst/>
                      </a:endParaRPr>
                    </a:p>
                    <a:p>
                      <a:pPr marL="342900" marR="0" lvl="0" indent="-342900" algn="r" rtl="1">
                        <a:lnSpc>
                          <a:spcPct val="115000"/>
                        </a:lnSpc>
                        <a:spcBef>
                          <a:spcPts val="0"/>
                        </a:spcBef>
                        <a:spcAft>
                          <a:spcPts val="0"/>
                        </a:spcAft>
                        <a:buFont typeface="Times New Roman"/>
                        <a:buChar char="-"/>
                        <a:tabLst>
                          <a:tab pos="457200" algn="l"/>
                        </a:tabLst>
                      </a:pPr>
                      <a:r>
                        <a:rPr lang="ar-SA" sz="1000">
                          <a:effectLst/>
                        </a:rPr>
                        <a:t>ويجب الفصل بين (أنْ) وخبرها فيما عدا ذلك أي إذا كان خبرها جملة فعلية وفعلها ليس دالاً على الدعاء وليس جامداً وجب الفصل بالفواصل التالية:</a:t>
                      </a:r>
                      <a:endParaRPr lang="en-US" sz="900">
                        <a:effectLst/>
                      </a:endParaRPr>
                    </a:p>
                    <a:p>
                      <a:pPr marL="0" marR="0" indent="845820" algn="r" rtl="1">
                        <a:lnSpc>
                          <a:spcPct val="115000"/>
                        </a:lnSpc>
                        <a:spcBef>
                          <a:spcPts val="0"/>
                        </a:spcBef>
                        <a:spcAft>
                          <a:spcPts val="0"/>
                        </a:spcAft>
                      </a:pPr>
                      <a:r>
                        <a:rPr lang="ar-SA" sz="1000">
                          <a:effectLst/>
                        </a:rPr>
                        <a:t>الفصل بقد  ،  الفصل بلن ،  الفصل بلم ، الفصل بلو</a:t>
                      </a:r>
                      <a:endParaRPr lang="en-US" sz="900">
                        <a:effectLst/>
                        <a:latin typeface="Times New Roman"/>
                        <a:ea typeface="SimSun"/>
                        <a:cs typeface="Arial"/>
                      </a:endParaRPr>
                    </a:p>
                  </a:txBody>
                  <a:tcPr marL="50892" marR="50892" marT="0" marB="0"/>
                </a:tc>
                <a:tc>
                  <a:txBody>
                    <a:bodyPr/>
                    <a:lstStyle/>
                    <a:p>
                      <a:pPr marL="0" marR="0" algn="ctr" rtl="1">
                        <a:lnSpc>
                          <a:spcPct val="115000"/>
                        </a:lnSpc>
                        <a:spcBef>
                          <a:spcPts val="0"/>
                        </a:spcBef>
                        <a:spcAft>
                          <a:spcPts val="0"/>
                        </a:spcAft>
                      </a:pPr>
                      <a:r>
                        <a:rPr lang="ar-SA" sz="1000">
                          <a:effectLst/>
                        </a:rPr>
                        <a:t>علمت أنْ زيدٌ سيقوم</a:t>
                      </a:r>
                      <a:endParaRPr lang="en-US" sz="900">
                        <a:effectLst/>
                      </a:endParaRPr>
                    </a:p>
                    <a:p>
                      <a:pPr marL="0" marR="0" algn="ctr" rtl="1">
                        <a:lnSpc>
                          <a:spcPct val="115000"/>
                        </a:lnSpc>
                        <a:spcBef>
                          <a:spcPts val="0"/>
                        </a:spcBef>
                        <a:spcAft>
                          <a:spcPts val="0"/>
                        </a:spcAft>
                      </a:pPr>
                      <a:r>
                        <a:rPr lang="ar-SA" sz="1000">
                          <a:effectLst/>
                        </a:rPr>
                        <a:t>(وآخرُ دعواهم أنِ الحمدُ للهِ ربَّ العالمين)</a:t>
                      </a:r>
                      <a:endParaRPr lang="en-US" sz="900">
                        <a:effectLst/>
                      </a:endParaRPr>
                    </a:p>
                    <a:p>
                      <a:pPr marL="0" marR="0" algn="ctr" rtl="1">
                        <a:lnSpc>
                          <a:spcPct val="115000"/>
                        </a:lnSpc>
                        <a:spcBef>
                          <a:spcPts val="0"/>
                        </a:spcBef>
                        <a:spcAft>
                          <a:spcPts val="0"/>
                        </a:spcAft>
                      </a:pPr>
                      <a:r>
                        <a:rPr lang="ar-SA" sz="1000">
                          <a:effectLst/>
                        </a:rPr>
                        <a:t>(وأنْ ليس للإنسان إلاَّ ما سعى)</a:t>
                      </a:r>
                      <a:endParaRPr lang="en-US" sz="900">
                        <a:effectLst/>
                      </a:endParaRPr>
                    </a:p>
                    <a:p>
                      <a:pPr marL="0" marR="0" algn="ctr" rtl="1">
                        <a:lnSpc>
                          <a:spcPct val="115000"/>
                        </a:lnSpc>
                        <a:spcBef>
                          <a:spcPts val="0"/>
                        </a:spcBef>
                        <a:spcAft>
                          <a:spcPts val="0"/>
                        </a:spcAft>
                      </a:pPr>
                      <a:r>
                        <a:rPr lang="ar-SA" sz="600">
                          <a:effectLst/>
                        </a:rPr>
                        <a:t>في قراءة</a:t>
                      </a:r>
                      <a:r>
                        <a:rPr lang="ar-SA" sz="1000">
                          <a:effectLst/>
                        </a:rPr>
                        <a:t> (والخامسةُ </a:t>
                      </a:r>
                      <a:r>
                        <a:rPr lang="ar-SA" sz="1000" u="sng">
                          <a:effectLst/>
                        </a:rPr>
                        <a:t>أنْ غَضِب</a:t>
                      </a:r>
                      <a:r>
                        <a:rPr lang="ar-SA" sz="1000">
                          <a:effectLst/>
                        </a:rPr>
                        <a:t> الله عليها )</a:t>
                      </a:r>
                      <a:endParaRPr lang="en-US" sz="900">
                        <a:effectLst/>
                      </a:endParaRPr>
                    </a:p>
                    <a:p>
                      <a:pPr marL="0" marR="0" algn="ctr" rtl="1">
                        <a:lnSpc>
                          <a:spcPct val="115000"/>
                        </a:lnSpc>
                        <a:spcBef>
                          <a:spcPts val="0"/>
                        </a:spcBef>
                        <a:spcAft>
                          <a:spcPts val="0"/>
                        </a:spcAft>
                      </a:pPr>
                      <a:r>
                        <a:rPr lang="ar-SA" sz="600">
                          <a:effectLst/>
                        </a:rPr>
                        <a:t>الفصل بقد</a:t>
                      </a:r>
                      <a:r>
                        <a:rPr lang="ar-SA" sz="1000">
                          <a:effectLst/>
                        </a:rPr>
                        <a:t> (ونعلم </a:t>
                      </a:r>
                      <a:r>
                        <a:rPr lang="ar-SA" sz="1000" u="sng">
                          <a:effectLst/>
                        </a:rPr>
                        <a:t>أنْ قد</a:t>
                      </a:r>
                      <a:r>
                        <a:rPr lang="ar-SA" sz="1000">
                          <a:effectLst/>
                        </a:rPr>
                        <a:t> صدقتنا)</a:t>
                      </a:r>
                      <a:endParaRPr lang="en-US" sz="900">
                        <a:effectLst/>
                      </a:endParaRPr>
                    </a:p>
                    <a:p>
                      <a:pPr marL="0" marR="0" algn="ctr" rtl="1">
                        <a:lnSpc>
                          <a:spcPct val="115000"/>
                        </a:lnSpc>
                        <a:spcBef>
                          <a:spcPts val="0"/>
                        </a:spcBef>
                        <a:spcAft>
                          <a:spcPts val="0"/>
                        </a:spcAft>
                      </a:pPr>
                      <a:r>
                        <a:rPr lang="ar-SA" sz="600">
                          <a:effectLst/>
                        </a:rPr>
                        <a:t>الفصل بلن </a:t>
                      </a:r>
                      <a:r>
                        <a:rPr lang="ar-SA" sz="1000">
                          <a:effectLst/>
                        </a:rPr>
                        <a:t>(أيحسبُ </a:t>
                      </a:r>
                      <a:r>
                        <a:rPr lang="ar-SA" sz="1000" u="sng">
                          <a:effectLst/>
                        </a:rPr>
                        <a:t>أنْ لن</a:t>
                      </a:r>
                      <a:r>
                        <a:rPr lang="ar-SA" sz="1000">
                          <a:effectLst/>
                        </a:rPr>
                        <a:t> يقدر عليه أحد)</a:t>
                      </a:r>
                      <a:endParaRPr lang="en-US" sz="900">
                        <a:effectLst/>
                      </a:endParaRPr>
                    </a:p>
                    <a:p>
                      <a:pPr marL="0" marR="0" algn="ctr" rtl="1">
                        <a:lnSpc>
                          <a:spcPct val="115000"/>
                        </a:lnSpc>
                        <a:spcBef>
                          <a:spcPts val="0"/>
                        </a:spcBef>
                        <a:spcAft>
                          <a:spcPts val="0"/>
                        </a:spcAft>
                      </a:pPr>
                      <a:r>
                        <a:rPr lang="ar-SA" sz="600">
                          <a:effectLst/>
                        </a:rPr>
                        <a:t>الفصل بلم</a:t>
                      </a:r>
                      <a:r>
                        <a:rPr lang="ar-SA" sz="1000">
                          <a:effectLst/>
                        </a:rPr>
                        <a:t> (أيحسب </a:t>
                      </a:r>
                      <a:r>
                        <a:rPr lang="ar-SA" sz="1000" u="sng">
                          <a:effectLst/>
                        </a:rPr>
                        <a:t>أنْ لم</a:t>
                      </a:r>
                      <a:r>
                        <a:rPr lang="ar-SA" sz="1000">
                          <a:effectLst/>
                        </a:rPr>
                        <a:t> يره أحد)</a:t>
                      </a:r>
                      <a:endParaRPr lang="en-US" sz="900">
                        <a:effectLst/>
                      </a:endParaRPr>
                    </a:p>
                    <a:p>
                      <a:pPr marL="0" marR="0" algn="ctr" rtl="1">
                        <a:lnSpc>
                          <a:spcPct val="115000"/>
                        </a:lnSpc>
                        <a:spcBef>
                          <a:spcPts val="0"/>
                        </a:spcBef>
                        <a:spcAft>
                          <a:spcPts val="0"/>
                        </a:spcAft>
                      </a:pPr>
                      <a:r>
                        <a:rPr lang="ar-SA" sz="600">
                          <a:effectLst/>
                        </a:rPr>
                        <a:t>الفصل بلو</a:t>
                      </a:r>
                      <a:r>
                        <a:rPr lang="ar-SA" sz="1000">
                          <a:effectLst/>
                        </a:rPr>
                        <a:t> (</a:t>
                      </a:r>
                      <a:r>
                        <a:rPr lang="ar-SA" sz="1000" u="sng">
                          <a:effectLst/>
                        </a:rPr>
                        <a:t>أنْ لو</a:t>
                      </a:r>
                      <a:r>
                        <a:rPr lang="ar-SA" sz="1000">
                          <a:effectLst/>
                        </a:rPr>
                        <a:t> نشاء أصبناهم )</a:t>
                      </a:r>
                      <a:endParaRPr lang="en-US" sz="900">
                        <a:effectLst/>
                        <a:latin typeface="Times New Roman"/>
                        <a:ea typeface="SimSun"/>
                        <a:cs typeface="Arial"/>
                      </a:endParaRPr>
                    </a:p>
                  </a:txBody>
                  <a:tcPr marL="50892" marR="50892" marT="0" marB="0"/>
                </a:tc>
              </a:tr>
              <a:tr h="1222244">
                <a:tc>
                  <a:txBody>
                    <a:bodyPr/>
                    <a:lstStyle/>
                    <a:p>
                      <a:pPr marL="0" marR="0" algn="r" rtl="1">
                        <a:lnSpc>
                          <a:spcPct val="115000"/>
                        </a:lnSpc>
                        <a:spcBef>
                          <a:spcPts val="0"/>
                        </a:spcBef>
                        <a:spcAft>
                          <a:spcPts val="0"/>
                        </a:spcAft>
                      </a:pPr>
                      <a:r>
                        <a:rPr lang="ar-SA" sz="1200">
                          <a:effectLst/>
                        </a:rPr>
                        <a:t>تخفيف كأنْ :</a:t>
                      </a:r>
                      <a:endParaRPr lang="en-US" sz="900">
                        <a:effectLst/>
                      </a:endParaRPr>
                    </a:p>
                    <a:p>
                      <a:pPr marL="160020" marR="0" algn="r" rtl="1">
                        <a:lnSpc>
                          <a:spcPct val="115000"/>
                        </a:lnSpc>
                        <a:spcBef>
                          <a:spcPts val="0"/>
                        </a:spcBef>
                        <a:spcAft>
                          <a:spcPts val="0"/>
                        </a:spcAft>
                      </a:pPr>
                      <a:r>
                        <a:rPr lang="ar-SA" sz="1000">
                          <a:effectLst/>
                        </a:rPr>
                        <a:t>إذا خففت (كأنَّ)  بقي عملها (يجب إعمالها) ويجوز في اسمها أن يكون مفرداً وكذلك خبرها . والأكثر أن يكون اسمها ضميراً محذوفاً وخبرها جملة.  إذا جاء خبر (كأنَّ) جملة فعلية فالغالب أن يفصل بينهما بفاصل:</a:t>
                      </a:r>
                      <a:endParaRPr lang="en-US" sz="1200">
                        <a:effectLst/>
                      </a:endParaRPr>
                    </a:p>
                    <a:p>
                      <a:pPr marL="160020" marR="0" algn="r" rtl="1">
                        <a:lnSpc>
                          <a:spcPct val="115000"/>
                        </a:lnSpc>
                        <a:spcBef>
                          <a:spcPts val="0"/>
                        </a:spcBef>
                        <a:spcAft>
                          <a:spcPts val="0"/>
                        </a:spcAft>
                      </a:pPr>
                      <a:r>
                        <a:rPr lang="ar-SA" sz="1000">
                          <a:effectLst/>
                        </a:rPr>
                        <a:t>1-  الفصل بلم.                   2-  الفصل بقد.</a:t>
                      </a:r>
                      <a:endParaRPr lang="en-US" sz="1200">
                        <a:effectLst/>
                        <a:latin typeface="Times New Roman"/>
                        <a:ea typeface="SimSun"/>
                        <a:cs typeface="AL-Mohanad"/>
                      </a:endParaRPr>
                    </a:p>
                  </a:txBody>
                  <a:tcPr marL="50892" marR="50892" marT="0" marB="0"/>
                </a:tc>
                <a:tc>
                  <a:txBody>
                    <a:bodyPr/>
                    <a:lstStyle/>
                    <a:p>
                      <a:pPr marL="0" marR="0" algn="ctr" rtl="1">
                        <a:lnSpc>
                          <a:spcPct val="115000"/>
                        </a:lnSpc>
                        <a:spcBef>
                          <a:spcPts val="0"/>
                        </a:spcBef>
                        <a:spcAft>
                          <a:spcPts val="0"/>
                        </a:spcAft>
                      </a:pPr>
                      <a:r>
                        <a:rPr lang="ar-SA" sz="1000">
                          <a:effectLst/>
                        </a:rPr>
                        <a:t>( كأنْ لم تغنَ بالأمس )</a:t>
                      </a:r>
                      <a:endParaRPr lang="en-US" sz="900">
                        <a:effectLst/>
                      </a:endParaRPr>
                    </a:p>
                    <a:p>
                      <a:pPr marL="0" marR="0" algn="r" rtl="1">
                        <a:lnSpc>
                          <a:spcPct val="115000"/>
                        </a:lnSpc>
                        <a:spcBef>
                          <a:spcPts val="0"/>
                        </a:spcBef>
                        <a:spcAft>
                          <a:spcPts val="0"/>
                        </a:spcAft>
                      </a:pPr>
                      <a:r>
                        <a:rPr lang="ar-SA" sz="1000">
                          <a:effectLst/>
                        </a:rPr>
                        <a:t>لا يهولنك اصطلاءُ لظى الحر</a:t>
                      </a:r>
                      <a:endParaRPr lang="en-US" sz="900">
                        <a:effectLst/>
                      </a:endParaRPr>
                    </a:p>
                    <a:p>
                      <a:pPr marL="0" marR="0" algn="l" rtl="1">
                        <a:lnSpc>
                          <a:spcPct val="115000"/>
                        </a:lnSpc>
                        <a:spcBef>
                          <a:spcPts val="0"/>
                        </a:spcBef>
                        <a:spcAft>
                          <a:spcPts val="0"/>
                        </a:spcAft>
                      </a:pPr>
                      <a:r>
                        <a:rPr lang="ar-SA" sz="1000">
                          <a:effectLst/>
                        </a:rPr>
                        <a:t>ب ،  فمحذورها </a:t>
                      </a:r>
                      <a:r>
                        <a:rPr lang="ar-SA" sz="1000" u="sng">
                          <a:effectLst/>
                        </a:rPr>
                        <a:t>كأنْ قد ألما</a:t>
                      </a:r>
                      <a:r>
                        <a:rPr lang="ar-SA" sz="1000">
                          <a:effectLst/>
                        </a:rPr>
                        <a:t> (10)</a:t>
                      </a:r>
                      <a:endParaRPr lang="en-US" sz="900">
                        <a:effectLst/>
                        <a:latin typeface="Times New Roman"/>
                        <a:ea typeface="SimSun"/>
                        <a:cs typeface="Arial"/>
                      </a:endParaRPr>
                    </a:p>
                  </a:txBody>
                  <a:tcPr marL="50892" marR="50892" marT="0" marB="0" anchor="ctr"/>
                </a:tc>
              </a:tr>
              <a:tr h="1330644">
                <a:tc gridSpan="2">
                  <a:txBody>
                    <a:bodyPr/>
                    <a:lstStyle/>
                    <a:p>
                      <a:pPr marL="0" marR="0" algn="r" rtl="1">
                        <a:lnSpc>
                          <a:spcPct val="115000"/>
                        </a:lnSpc>
                        <a:spcBef>
                          <a:spcPts val="0"/>
                        </a:spcBef>
                        <a:spcAft>
                          <a:spcPts val="0"/>
                        </a:spcAft>
                      </a:pPr>
                      <a:r>
                        <a:rPr lang="ar-SA" sz="900" dirty="0">
                          <a:effectLst/>
                        </a:rPr>
                        <a:t>شاهد نحوي رقم (9):</a:t>
                      </a:r>
                      <a:endParaRPr lang="en-US" sz="900" dirty="0">
                        <a:effectLst/>
                      </a:endParaRPr>
                    </a:p>
                    <a:p>
                      <a:pPr marL="228600" marR="0" algn="ctr" rtl="1">
                        <a:lnSpc>
                          <a:spcPct val="115000"/>
                        </a:lnSpc>
                        <a:spcBef>
                          <a:spcPts val="0"/>
                        </a:spcBef>
                        <a:spcAft>
                          <a:spcPts val="0"/>
                        </a:spcAft>
                      </a:pPr>
                      <a:r>
                        <a:rPr lang="ar-SA" sz="1200" dirty="0">
                          <a:effectLst/>
                        </a:rPr>
                        <a:t>قال الشاعر: كأنْ وريدَيهِ رشاءٌ خُلُبْ    ::    ............................</a:t>
                      </a:r>
                      <a:endParaRPr lang="en-US" sz="1200" dirty="0">
                        <a:effectLst/>
                      </a:endParaRPr>
                    </a:p>
                    <a:p>
                      <a:pPr marL="960120" marR="0" indent="-914400" algn="justLow" rtl="1">
                        <a:lnSpc>
                          <a:spcPct val="115000"/>
                        </a:lnSpc>
                        <a:spcBef>
                          <a:spcPts val="0"/>
                        </a:spcBef>
                        <a:spcAft>
                          <a:spcPts val="0"/>
                        </a:spcAft>
                      </a:pPr>
                      <a:r>
                        <a:rPr lang="ar-SA" sz="1000" dirty="0">
                          <a:effectLst/>
                        </a:rPr>
                        <a:t>الشاهـــد  :   كَأنّ وريديه رشاءٌ</a:t>
                      </a:r>
                      <a:endParaRPr lang="en-US" sz="1200" dirty="0">
                        <a:effectLst/>
                      </a:endParaRPr>
                    </a:p>
                    <a:p>
                      <a:pPr marL="960120" marR="0" indent="-914400" algn="r" rtl="1">
                        <a:lnSpc>
                          <a:spcPct val="115000"/>
                        </a:lnSpc>
                        <a:spcBef>
                          <a:spcPts val="0"/>
                        </a:spcBef>
                        <a:spcAft>
                          <a:spcPts val="0"/>
                        </a:spcAft>
                      </a:pPr>
                      <a:r>
                        <a:rPr lang="ar-SA" sz="1000" dirty="0">
                          <a:effectLst/>
                        </a:rPr>
                        <a:t>  وجه الاستشهاد:  يجوز في خبر (كأنَّ) أن يكون مفرد أو جملة.</a:t>
                      </a:r>
                      <a:endParaRPr lang="en-US" sz="900" dirty="0">
                        <a:effectLst/>
                        <a:latin typeface="Times New Roman"/>
                        <a:ea typeface="SimSun"/>
                        <a:cs typeface="Arial"/>
                      </a:endParaRPr>
                    </a:p>
                  </a:txBody>
                  <a:tcPr marL="50892" marR="50892" marT="0" marB="0"/>
                </a:tc>
                <a:tc hMerge="1">
                  <a:txBody>
                    <a:bodyPr/>
                    <a:lstStyle/>
                    <a:p>
                      <a:endParaRPr lang="en-US"/>
                    </a:p>
                  </a:txBody>
                  <a:tcPr/>
                </a:tc>
              </a:tr>
            </a:tbl>
          </a:graphicData>
        </a:graphic>
      </p:graphicFrame>
    </p:spTree>
    <p:extLst>
      <p:ext uri="{BB962C8B-B14F-4D97-AF65-F5344CB8AC3E}">
        <p14:creationId xmlns:p14="http://schemas.microsoft.com/office/powerpoint/2010/main" val="20120375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4127271705"/>
              </p:ext>
            </p:extLst>
          </p:nvPr>
        </p:nvGraphicFramePr>
        <p:xfrm>
          <a:off x="457200" y="620688"/>
          <a:ext cx="8229600" cy="5256583"/>
        </p:xfrm>
        <a:graphic>
          <a:graphicData uri="http://schemas.openxmlformats.org/drawingml/2006/table">
            <a:tbl>
              <a:tblPr rtl="1" firstRow="1" firstCol="1" lastRow="1" lastCol="1" bandRow="1" bandCol="1">
                <a:tableStyleId>{5C22544A-7EE6-4342-B048-85BDC9FD1C3A}</a:tableStyleId>
              </a:tblPr>
              <a:tblGrid>
                <a:gridCol w="3811526"/>
                <a:gridCol w="4418074"/>
              </a:tblGrid>
              <a:tr h="3876858">
                <a:tc gridSpan="2">
                  <a:txBody>
                    <a:bodyPr/>
                    <a:lstStyle/>
                    <a:p>
                      <a:pPr marL="0" marR="0" algn="r" rtl="1">
                        <a:lnSpc>
                          <a:spcPct val="115000"/>
                        </a:lnSpc>
                        <a:spcBef>
                          <a:spcPts val="0"/>
                        </a:spcBef>
                        <a:spcAft>
                          <a:spcPts val="0"/>
                        </a:spcAft>
                      </a:pPr>
                      <a:r>
                        <a:rPr lang="ar-SA" sz="1100">
                          <a:effectLst/>
                        </a:rPr>
                        <a:t>شاهد نحوي رقم (10):</a:t>
                      </a:r>
                      <a:endParaRPr lang="en-US" sz="1100">
                        <a:effectLst/>
                      </a:endParaRPr>
                    </a:p>
                    <a:p>
                      <a:pPr marL="228600" marR="0" algn="r" rtl="1">
                        <a:lnSpc>
                          <a:spcPct val="115000"/>
                        </a:lnSpc>
                        <a:spcBef>
                          <a:spcPts val="0"/>
                        </a:spcBef>
                        <a:spcAft>
                          <a:spcPts val="0"/>
                        </a:spcAft>
                        <a:tabLst>
                          <a:tab pos="4612005" algn="ctr"/>
                        </a:tabLst>
                      </a:pPr>
                      <a:r>
                        <a:rPr lang="ar-SA" sz="1400">
                          <a:effectLst/>
                        </a:rPr>
                        <a:t>	قال الشاعر: ويومًا تُوافينا بوجهٍ مُقسَّمٍ   ::   </a:t>
                      </a:r>
                      <a:r>
                        <a:rPr lang="ar-SA" sz="1400" u="sng">
                          <a:effectLst/>
                        </a:rPr>
                        <a:t>كأنْ ظبيةٌٍ</a:t>
                      </a:r>
                      <a:r>
                        <a:rPr lang="ar-SA" sz="1400">
                          <a:effectLst/>
                        </a:rPr>
                        <a:t> تعطو إلى وارق السَّلمِ</a:t>
                      </a:r>
                      <a:endParaRPr lang="en-US" sz="1400">
                        <a:effectLst/>
                      </a:endParaRPr>
                    </a:p>
                    <a:p>
                      <a:pPr marL="45720" marR="0" algn="justLow" rtl="1">
                        <a:lnSpc>
                          <a:spcPct val="115000"/>
                        </a:lnSpc>
                        <a:spcBef>
                          <a:spcPts val="0"/>
                        </a:spcBef>
                        <a:spcAft>
                          <a:spcPts val="0"/>
                        </a:spcAft>
                      </a:pPr>
                      <a:r>
                        <a:rPr lang="ar-SA" sz="1300">
                          <a:effectLst/>
                        </a:rPr>
                        <a:t>الإعـــراب : كأنْ مخففة من الثقيلة ، ظبيةٌ بالرفع مبتدأ وجملة تعطو خبرها واسمها ضمير محذوف</a:t>
                      </a:r>
                      <a:endParaRPr lang="en-US" sz="1400">
                        <a:effectLst/>
                      </a:endParaRPr>
                    </a:p>
                    <a:p>
                      <a:pPr marL="45720" marR="0" algn="justLow" rtl="1">
                        <a:lnSpc>
                          <a:spcPct val="115000"/>
                        </a:lnSpc>
                        <a:spcBef>
                          <a:spcPts val="0"/>
                        </a:spcBef>
                        <a:spcAft>
                          <a:spcPts val="0"/>
                        </a:spcAft>
                      </a:pPr>
                      <a:r>
                        <a:rPr lang="ar-SA" sz="1300">
                          <a:effectLst/>
                        </a:rPr>
                        <a:t>الشاهـــد  :   (  كَأنَّ ظبيةً )  على روايتي الرفع والنصب </a:t>
                      </a:r>
                      <a:endParaRPr lang="en-US" sz="1400">
                        <a:effectLst/>
                      </a:endParaRPr>
                    </a:p>
                    <a:p>
                      <a:pPr marL="914400" marR="0" indent="-914400" algn="dist" rtl="1">
                        <a:lnSpc>
                          <a:spcPct val="115000"/>
                        </a:lnSpc>
                        <a:spcBef>
                          <a:spcPts val="0"/>
                        </a:spcBef>
                        <a:spcAft>
                          <a:spcPts val="0"/>
                        </a:spcAft>
                      </a:pPr>
                      <a:r>
                        <a:rPr lang="ar-SA" sz="1300">
                          <a:effectLst/>
                        </a:rPr>
                        <a:t>وجه الاستشهاد:  أنه يجوز في اسم (كأنْ) المخففة من الثقيلة أن يكون مذكورًا في الكلام وخبرها جملة (تعطو ) كما دلت عليه رواية النصب.  كما أن يكون اسم (كأنْ) محذوفًا من غير أن يلزم أن يكون ضمير شأن كما دلت عليه رواية  الرفع.</a:t>
                      </a:r>
                      <a:endParaRPr lang="en-US" sz="1100">
                        <a:effectLst/>
                        <a:latin typeface="Times New Roman"/>
                        <a:ea typeface="SimSun"/>
                        <a:cs typeface="Arial"/>
                      </a:endParaRPr>
                    </a:p>
                  </a:txBody>
                  <a:tcPr marL="61786" marR="61786" marT="0" marB="0"/>
                </a:tc>
                <a:tc hMerge="1">
                  <a:txBody>
                    <a:bodyPr/>
                    <a:lstStyle/>
                    <a:p>
                      <a:endParaRPr lang="en-US"/>
                    </a:p>
                  </a:txBody>
                  <a:tcPr/>
                </a:tc>
              </a:tr>
              <a:tr h="1379725">
                <a:tc>
                  <a:txBody>
                    <a:bodyPr/>
                    <a:lstStyle/>
                    <a:p>
                      <a:pPr marL="228600" marR="457200" indent="-228600" algn="r" rtl="1">
                        <a:lnSpc>
                          <a:spcPct val="115000"/>
                        </a:lnSpc>
                        <a:spcBef>
                          <a:spcPts val="0"/>
                        </a:spcBef>
                        <a:spcAft>
                          <a:spcPts val="0"/>
                        </a:spcAft>
                      </a:pPr>
                      <a:r>
                        <a:rPr lang="ar-SA" sz="1400">
                          <a:effectLst/>
                        </a:rPr>
                        <a:t>تخفيف لكنْ : </a:t>
                      </a:r>
                      <a:endParaRPr lang="en-US" sz="1400">
                        <a:effectLst/>
                      </a:endParaRPr>
                    </a:p>
                    <a:p>
                      <a:pPr marL="342900" marR="0" lvl="0" indent="-342900" algn="r" rtl="1">
                        <a:lnSpc>
                          <a:spcPct val="115000"/>
                        </a:lnSpc>
                        <a:spcBef>
                          <a:spcPts val="0"/>
                        </a:spcBef>
                        <a:spcAft>
                          <a:spcPts val="0"/>
                        </a:spcAft>
                        <a:buFont typeface="Times New Roman"/>
                        <a:buChar char="-"/>
                        <a:tabLst>
                          <a:tab pos="160020" algn="l"/>
                        </a:tabLst>
                      </a:pPr>
                      <a:r>
                        <a:rPr lang="ar-SA" sz="1300">
                          <a:effectLst/>
                        </a:rPr>
                        <a:t>إذا خففت (لكن) فتهمل وجوباً ويبطل عملها .</a:t>
                      </a:r>
                      <a:endParaRPr lang="en-US" sz="1100">
                        <a:effectLst/>
                        <a:latin typeface="Times New Roman"/>
                        <a:ea typeface="SimSun"/>
                        <a:cs typeface="Traditional Arabic"/>
                      </a:endParaRPr>
                    </a:p>
                  </a:txBody>
                  <a:tcPr marL="61786" marR="61786" marT="0" marB="0"/>
                </a:tc>
                <a:tc>
                  <a:txBody>
                    <a:bodyPr/>
                    <a:lstStyle/>
                    <a:p>
                      <a:pPr marL="0" marR="0" algn="ctr" rtl="1">
                        <a:lnSpc>
                          <a:spcPct val="115000"/>
                        </a:lnSpc>
                        <a:spcBef>
                          <a:spcPts val="0"/>
                        </a:spcBef>
                        <a:spcAft>
                          <a:spcPts val="0"/>
                        </a:spcAft>
                      </a:pPr>
                      <a:r>
                        <a:rPr lang="ar-SA" sz="800" dirty="0">
                          <a:effectLst/>
                        </a:rPr>
                        <a:t>في قراءة</a:t>
                      </a:r>
                      <a:r>
                        <a:rPr lang="ar-SA" sz="1100" dirty="0">
                          <a:effectLst/>
                        </a:rPr>
                        <a:t> </a:t>
                      </a:r>
                      <a:r>
                        <a:rPr lang="ar-SA" sz="1600" dirty="0">
                          <a:effectLst/>
                        </a:rPr>
                        <a:t>(</a:t>
                      </a:r>
                      <a:r>
                        <a:rPr lang="ar-SA" sz="1400" dirty="0">
                          <a:effectLst/>
                        </a:rPr>
                        <a:t>ولكِنِ الُله قتلهم)</a:t>
                      </a:r>
                      <a:endParaRPr lang="en-US" sz="1100" dirty="0">
                        <a:effectLst/>
                        <a:latin typeface="Times New Roman"/>
                        <a:ea typeface="SimSun"/>
                        <a:cs typeface="Arial"/>
                      </a:endParaRPr>
                    </a:p>
                  </a:txBody>
                  <a:tcPr marL="61786" marR="61786" marT="0" marB="0" anchor="ctr"/>
                </a:tc>
              </a:tr>
            </a:tbl>
          </a:graphicData>
        </a:graphic>
      </p:graphicFrame>
    </p:spTree>
    <p:extLst>
      <p:ext uri="{BB962C8B-B14F-4D97-AF65-F5344CB8AC3E}">
        <p14:creationId xmlns:p14="http://schemas.microsoft.com/office/powerpoint/2010/main" val="26734806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3517000"/>
          </a:xfrm>
        </p:spPr>
        <p:txBody>
          <a:bodyPr/>
          <a:lstStyle/>
          <a:p>
            <a:pPr algn="ctr"/>
            <a:r>
              <a:rPr lang="ar-IQ" sz="6600" dirty="0" smtClean="0"/>
              <a:t>المحاضرة السابعة</a:t>
            </a:r>
            <a:br>
              <a:rPr lang="ar-IQ" sz="6600" dirty="0" smtClean="0"/>
            </a:br>
            <a:r>
              <a:rPr lang="ar-IQ" sz="6000" dirty="0" smtClean="0"/>
              <a:t>لا النافية للجنس</a:t>
            </a:r>
            <a:r>
              <a:rPr lang="ar-IQ" dirty="0"/>
              <a:t/>
            </a:r>
            <a:br>
              <a:rPr lang="ar-IQ" dirty="0"/>
            </a:br>
            <a:endParaRPr lang="ar-IQ" dirty="0"/>
          </a:p>
        </p:txBody>
      </p:sp>
    </p:spTree>
    <p:extLst>
      <p:ext uri="{BB962C8B-B14F-4D97-AF65-F5344CB8AC3E}">
        <p14:creationId xmlns:p14="http://schemas.microsoft.com/office/powerpoint/2010/main" val="315217317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لا النافية للجنس</a:t>
            </a:r>
            <a:endParaRPr lang="en-US" dirty="0"/>
          </a:p>
        </p:txBody>
      </p:sp>
      <p:graphicFrame>
        <p:nvGraphicFramePr>
          <p:cNvPr id="3" name="جدول 2"/>
          <p:cNvGraphicFramePr>
            <a:graphicFrameLocks noGrp="1"/>
          </p:cNvGraphicFramePr>
          <p:nvPr>
            <p:extLst>
              <p:ext uri="{D42A27DB-BD31-4B8C-83A1-F6EECF244321}">
                <p14:modId xmlns:p14="http://schemas.microsoft.com/office/powerpoint/2010/main" val="3899096273"/>
              </p:ext>
            </p:extLst>
          </p:nvPr>
        </p:nvGraphicFramePr>
        <p:xfrm>
          <a:off x="206854" y="1196753"/>
          <a:ext cx="8451653" cy="5400599"/>
        </p:xfrm>
        <a:graphic>
          <a:graphicData uri="http://schemas.openxmlformats.org/drawingml/2006/table">
            <a:tbl>
              <a:tblPr rtl="1" firstRow="1" firstCol="1" lastRow="1" lastCol="1" bandRow="1" bandCol="1">
                <a:tableStyleId>{5C22544A-7EE6-4342-B048-85BDC9FD1C3A}</a:tableStyleId>
              </a:tblPr>
              <a:tblGrid>
                <a:gridCol w="3965579"/>
                <a:gridCol w="4486074"/>
              </a:tblGrid>
              <a:tr h="815138">
                <a:tc>
                  <a:txBody>
                    <a:bodyPr/>
                    <a:lstStyle/>
                    <a:p>
                      <a:pPr marL="0" marR="0" algn="justLow" rtl="1">
                        <a:lnSpc>
                          <a:spcPct val="115000"/>
                        </a:lnSpc>
                        <a:spcBef>
                          <a:spcPts val="0"/>
                        </a:spcBef>
                        <a:spcAft>
                          <a:spcPts val="0"/>
                        </a:spcAft>
                      </a:pPr>
                      <a:r>
                        <a:rPr lang="ar-SA" sz="1200" dirty="0">
                          <a:solidFill>
                            <a:schemeClr val="tx1"/>
                          </a:solidFill>
                          <a:effectLst/>
                        </a:rPr>
                        <a:t>عدها ابن هشام من الحروف الناسخة ، ومعنى كونها نافية للجنس أي أنها نافية للعموم ،  ففي المثال نفيت أن يكون هناك رجل حاضر ولو واحد .</a:t>
                      </a:r>
                      <a:endParaRPr lang="en-US" sz="1200" dirty="0">
                        <a:solidFill>
                          <a:schemeClr val="tx1"/>
                        </a:solidFill>
                        <a:effectLst/>
                        <a:latin typeface="Times New Roman"/>
                        <a:ea typeface="SimSun"/>
                        <a:cs typeface="AL-Mohanad"/>
                      </a:endParaRPr>
                    </a:p>
                  </a:txBody>
                  <a:tcPr marL="50029" marR="50029" marT="0" marB="0"/>
                </a:tc>
                <a:tc>
                  <a:txBody>
                    <a:bodyPr/>
                    <a:lstStyle/>
                    <a:p>
                      <a:pPr marL="0" marR="0" algn="ctr" rtl="1">
                        <a:lnSpc>
                          <a:spcPct val="115000"/>
                        </a:lnSpc>
                        <a:spcBef>
                          <a:spcPts val="0"/>
                        </a:spcBef>
                        <a:spcAft>
                          <a:spcPts val="0"/>
                        </a:spcAft>
                      </a:pPr>
                      <a:r>
                        <a:rPr lang="ar-SA" sz="1200">
                          <a:solidFill>
                            <a:schemeClr val="tx1"/>
                          </a:solidFill>
                          <a:effectLst/>
                        </a:rPr>
                        <a:t>لا رجلَ حاضرٌ</a:t>
                      </a:r>
                      <a:endParaRPr lang="en-US" sz="900">
                        <a:solidFill>
                          <a:schemeClr val="tx1"/>
                        </a:solidFill>
                        <a:effectLst/>
                        <a:latin typeface="Times New Roman"/>
                        <a:ea typeface="SimSun"/>
                        <a:cs typeface="Arial"/>
                      </a:endParaRPr>
                    </a:p>
                  </a:txBody>
                  <a:tcPr marL="50029" marR="50029" marT="0" marB="0" anchor="ctr"/>
                </a:tc>
              </a:tr>
              <a:tr h="229595">
                <a:tc>
                  <a:txBody>
                    <a:bodyPr/>
                    <a:lstStyle/>
                    <a:p>
                      <a:pPr marL="0" marR="457200" algn="r" rtl="1">
                        <a:lnSpc>
                          <a:spcPct val="115000"/>
                        </a:lnSpc>
                        <a:spcBef>
                          <a:spcPts val="0"/>
                        </a:spcBef>
                        <a:spcAft>
                          <a:spcPts val="0"/>
                        </a:spcAft>
                      </a:pPr>
                      <a:r>
                        <a:rPr lang="ar-SA" sz="1200" dirty="0">
                          <a:solidFill>
                            <a:schemeClr val="tx1"/>
                          </a:solidFill>
                          <a:effectLst/>
                        </a:rPr>
                        <a:t>المسألة الأولى :  ما هي شروط إعمال (لا ) النافية للجنس؟</a:t>
                      </a:r>
                      <a:endParaRPr lang="en-US" sz="1200" dirty="0">
                        <a:solidFill>
                          <a:schemeClr val="tx1"/>
                        </a:solidFill>
                        <a:effectLst/>
                        <a:latin typeface="Times New Roman"/>
                        <a:ea typeface="SimSun"/>
                        <a:cs typeface="AL-Mohanad"/>
                      </a:endParaRPr>
                    </a:p>
                  </a:txBody>
                  <a:tcPr marL="50029" marR="50029" marT="0" marB="0"/>
                </a:tc>
                <a:tc>
                  <a:txBody>
                    <a:bodyPr/>
                    <a:lstStyle/>
                    <a:p>
                      <a:pPr marL="0" marR="0" algn="ctr" rtl="1">
                        <a:lnSpc>
                          <a:spcPct val="115000"/>
                        </a:lnSpc>
                        <a:spcBef>
                          <a:spcPts val="0"/>
                        </a:spcBef>
                        <a:spcAft>
                          <a:spcPts val="0"/>
                        </a:spcAft>
                      </a:pPr>
                      <a:r>
                        <a:rPr lang="ar-SA" sz="700">
                          <a:solidFill>
                            <a:schemeClr val="tx1"/>
                          </a:solidFill>
                          <a:effectLst/>
                        </a:rPr>
                        <a:t> </a:t>
                      </a:r>
                      <a:endParaRPr lang="en-US" sz="900">
                        <a:solidFill>
                          <a:schemeClr val="tx1"/>
                        </a:solidFill>
                        <a:effectLst/>
                        <a:latin typeface="Times New Roman"/>
                        <a:ea typeface="SimSun"/>
                        <a:cs typeface="Arial"/>
                      </a:endParaRPr>
                    </a:p>
                  </a:txBody>
                  <a:tcPr marL="50029" marR="50029" marT="0" marB="0" anchor="ctr"/>
                </a:tc>
              </a:tr>
              <a:tr h="918380">
                <a:tc gridSpan="2">
                  <a:txBody>
                    <a:bodyPr/>
                    <a:lstStyle/>
                    <a:p>
                      <a:pPr marL="228600" marR="0" indent="-228600" algn="r" rtl="1">
                        <a:lnSpc>
                          <a:spcPct val="115000"/>
                        </a:lnSpc>
                        <a:spcBef>
                          <a:spcPts val="0"/>
                        </a:spcBef>
                        <a:spcAft>
                          <a:spcPts val="0"/>
                        </a:spcAft>
                      </a:pPr>
                      <a:r>
                        <a:rPr lang="ar-SA" sz="1200" u="sng" dirty="0">
                          <a:solidFill>
                            <a:schemeClr val="tx1"/>
                          </a:solidFill>
                          <a:effectLst/>
                        </a:rPr>
                        <a:t>لا تعمل (لا) النافية للجنس إلاّ بشروط</a:t>
                      </a:r>
                      <a:r>
                        <a:rPr lang="ar-SA" sz="1200" dirty="0">
                          <a:solidFill>
                            <a:schemeClr val="tx1"/>
                          </a:solidFill>
                          <a:effectLst/>
                        </a:rPr>
                        <a:t>: </a:t>
                      </a:r>
                      <a:endParaRPr lang="en-US" sz="900" dirty="0">
                        <a:solidFill>
                          <a:schemeClr val="tx1"/>
                        </a:solidFill>
                        <a:effectLst/>
                      </a:endParaRPr>
                    </a:p>
                    <a:p>
                      <a:pPr marL="342900" marR="0" lvl="0" indent="-342900" algn="r" rtl="1">
                        <a:lnSpc>
                          <a:spcPct val="115000"/>
                        </a:lnSpc>
                        <a:spcBef>
                          <a:spcPts val="0"/>
                        </a:spcBef>
                        <a:spcAft>
                          <a:spcPts val="0"/>
                        </a:spcAft>
                        <a:buFont typeface="+mj-lt"/>
                        <a:buAutoNum type="arabicPeriod"/>
                      </a:pPr>
                      <a:r>
                        <a:rPr lang="ar-SA" sz="1200" dirty="0">
                          <a:solidFill>
                            <a:schemeClr val="tx1"/>
                          </a:solidFill>
                          <a:effectLst/>
                        </a:rPr>
                        <a:t>أن تكون نافية غير ملغاة . </a:t>
                      </a:r>
                      <a:endParaRPr lang="en-US" sz="1200" dirty="0">
                        <a:solidFill>
                          <a:schemeClr val="tx1"/>
                        </a:solidFill>
                        <a:effectLst/>
                      </a:endParaRPr>
                    </a:p>
                    <a:p>
                      <a:pPr marL="388620" marR="0" algn="justLow" rtl="1">
                        <a:lnSpc>
                          <a:spcPct val="115000"/>
                        </a:lnSpc>
                        <a:spcBef>
                          <a:spcPts val="0"/>
                        </a:spcBef>
                        <a:spcAft>
                          <a:spcPts val="0"/>
                        </a:spcAft>
                      </a:pPr>
                      <a:r>
                        <a:rPr lang="ar-SA" sz="1200" dirty="0">
                          <a:solidFill>
                            <a:schemeClr val="tx1"/>
                          </a:solidFill>
                          <a:effectLst/>
                        </a:rPr>
                        <a:t>لا رجلَ حاضرٌ</a:t>
                      </a:r>
                      <a:r>
                        <a:rPr lang="ar-SA" sz="1000" dirty="0">
                          <a:solidFill>
                            <a:schemeClr val="tx1"/>
                          </a:solidFill>
                          <a:effectLst/>
                        </a:rPr>
                        <a:t>- </a:t>
                      </a:r>
                      <a:r>
                        <a:rPr lang="ar-SA" sz="1200" dirty="0">
                          <a:solidFill>
                            <a:schemeClr val="tx1"/>
                          </a:solidFill>
                          <a:effectLst/>
                        </a:rPr>
                        <a:t>فهي هنا نفت أن  يكون أحد حاضر ، فإن كانت  غير نافية لم تعمل وكانت زائدة أو ملغاة. </a:t>
                      </a:r>
                      <a:endParaRPr lang="en-US" sz="900" dirty="0">
                        <a:solidFill>
                          <a:schemeClr val="tx1"/>
                        </a:solidFill>
                        <a:effectLst/>
                      </a:endParaRPr>
                    </a:p>
                    <a:p>
                      <a:pPr marL="1303020" marR="0" algn="justLow" rtl="1">
                        <a:lnSpc>
                          <a:spcPct val="115000"/>
                        </a:lnSpc>
                        <a:spcBef>
                          <a:spcPts val="0"/>
                        </a:spcBef>
                        <a:spcAft>
                          <a:spcPts val="0"/>
                        </a:spcAft>
                      </a:pPr>
                      <a:r>
                        <a:rPr lang="ar-SA" sz="1200" dirty="0">
                          <a:solidFill>
                            <a:schemeClr val="tx1"/>
                          </a:solidFill>
                          <a:effectLst/>
                        </a:rPr>
                        <a:t>وشذ إعمالها في قول الشاعر.</a:t>
                      </a:r>
                      <a:endParaRPr lang="en-US" sz="900" dirty="0">
                        <a:solidFill>
                          <a:schemeClr val="tx1"/>
                        </a:solidFill>
                        <a:effectLst/>
                        <a:latin typeface="Times New Roman"/>
                        <a:ea typeface="SimSun"/>
                        <a:cs typeface="Arial"/>
                      </a:endParaRPr>
                    </a:p>
                  </a:txBody>
                  <a:tcPr marL="50029" marR="50029" marT="0" marB="0"/>
                </a:tc>
                <a:tc hMerge="1">
                  <a:txBody>
                    <a:bodyPr/>
                    <a:lstStyle/>
                    <a:p>
                      <a:endParaRPr lang="en-US"/>
                    </a:p>
                  </a:txBody>
                  <a:tcPr/>
                </a:tc>
              </a:tr>
              <a:tr h="739745">
                <a:tc gridSpan="2">
                  <a:txBody>
                    <a:bodyPr/>
                    <a:lstStyle/>
                    <a:p>
                      <a:pPr marL="0" marR="0" algn="r" rtl="1">
                        <a:lnSpc>
                          <a:spcPct val="115000"/>
                        </a:lnSpc>
                        <a:spcBef>
                          <a:spcPts val="0"/>
                        </a:spcBef>
                        <a:spcAft>
                          <a:spcPts val="0"/>
                        </a:spcAft>
                      </a:pPr>
                      <a:r>
                        <a:rPr lang="ar-SA" sz="1000" dirty="0">
                          <a:solidFill>
                            <a:schemeClr val="tx1"/>
                          </a:solidFill>
                          <a:effectLst/>
                        </a:rPr>
                        <a:t>شاهد نحوي رقم (11):</a:t>
                      </a:r>
                      <a:endParaRPr lang="en-US" sz="900" dirty="0">
                        <a:solidFill>
                          <a:schemeClr val="tx1"/>
                        </a:solidFill>
                        <a:effectLst/>
                      </a:endParaRPr>
                    </a:p>
                    <a:p>
                      <a:pPr marL="228600" marR="0" algn="ctr" rtl="1">
                        <a:lnSpc>
                          <a:spcPct val="115000"/>
                        </a:lnSpc>
                        <a:spcBef>
                          <a:spcPts val="0"/>
                        </a:spcBef>
                        <a:spcAft>
                          <a:spcPts val="0"/>
                        </a:spcAft>
                      </a:pPr>
                      <a:r>
                        <a:rPr lang="ar-SA" sz="800" dirty="0">
                          <a:solidFill>
                            <a:schemeClr val="tx1"/>
                          </a:solidFill>
                          <a:effectLst/>
                        </a:rPr>
                        <a:t>قال الشاعر:   لو لم تكن غطفانُ </a:t>
                      </a:r>
                      <a:r>
                        <a:rPr lang="ar-SA" sz="800" u="sng" dirty="0">
                          <a:solidFill>
                            <a:schemeClr val="tx1"/>
                          </a:solidFill>
                          <a:effectLst/>
                        </a:rPr>
                        <a:t>لا ذنوبَ لها</a:t>
                      </a:r>
                      <a:r>
                        <a:rPr lang="ar-SA" sz="800" dirty="0">
                          <a:solidFill>
                            <a:schemeClr val="tx1"/>
                          </a:solidFill>
                          <a:effectLst/>
                        </a:rPr>
                        <a:t>       إذاً لَلامَ ذَوُو أحسابها عُمرا</a:t>
                      </a:r>
                      <a:endParaRPr lang="en-US" sz="800" dirty="0">
                        <a:solidFill>
                          <a:schemeClr val="tx1"/>
                        </a:solidFill>
                        <a:effectLst/>
                      </a:endParaRPr>
                    </a:p>
                    <a:p>
                      <a:pPr marL="0" marR="0" algn="r" rtl="1">
                        <a:lnSpc>
                          <a:spcPct val="115000"/>
                        </a:lnSpc>
                        <a:spcBef>
                          <a:spcPts val="0"/>
                        </a:spcBef>
                        <a:spcAft>
                          <a:spcPts val="0"/>
                        </a:spcAft>
                      </a:pPr>
                      <a:r>
                        <a:rPr lang="ar-SA" sz="1000" dirty="0">
                          <a:solidFill>
                            <a:schemeClr val="tx1"/>
                          </a:solidFill>
                          <a:effectLst/>
                        </a:rPr>
                        <a:t>الشاهــد هنا:  لا ذنوب لها </a:t>
                      </a:r>
                      <a:endParaRPr lang="en-US" sz="900" dirty="0">
                        <a:solidFill>
                          <a:schemeClr val="tx1"/>
                        </a:solidFill>
                        <a:effectLst/>
                      </a:endParaRPr>
                    </a:p>
                    <a:p>
                      <a:pPr marL="845820" marR="0" indent="-845820" algn="r" rtl="1">
                        <a:lnSpc>
                          <a:spcPct val="115000"/>
                        </a:lnSpc>
                        <a:spcBef>
                          <a:spcPts val="0"/>
                        </a:spcBef>
                        <a:spcAft>
                          <a:spcPts val="0"/>
                        </a:spcAft>
                      </a:pPr>
                      <a:r>
                        <a:rPr lang="ar-SA" sz="1000" dirty="0">
                          <a:solidFill>
                            <a:schemeClr val="tx1"/>
                          </a:solidFill>
                          <a:effectLst/>
                        </a:rPr>
                        <a:t>وجه الاستشهاد:  إعمال (لا) عمل (إنَّ) مع أنها لم تفد النفي  وذلك شاذ . والأصل أن تأتي كلمة "ذنوب" مبتدأ مرفوعًا ،  ومع ذلك أعملت (لا) في الاسم فبني على الفتح وعمل (لا) الزائدة هذا شاذ.</a:t>
                      </a:r>
                      <a:endParaRPr lang="en-US" sz="900" dirty="0">
                        <a:solidFill>
                          <a:schemeClr val="tx1"/>
                        </a:solidFill>
                        <a:effectLst/>
                        <a:latin typeface="Times New Roman"/>
                        <a:ea typeface="SimSun"/>
                        <a:cs typeface="Arial"/>
                      </a:endParaRPr>
                    </a:p>
                  </a:txBody>
                  <a:tcPr marL="50029" marR="50029" marT="0" marB="0"/>
                </a:tc>
                <a:tc hMerge="1">
                  <a:txBody>
                    <a:bodyPr/>
                    <a:lstStyle/>
                    <a:p>
                      <a:endParaRPr lang="en-US"/>
                    </a:p>
                  </a:txBody>
                  <a:tcPr/>
                </a:tc>
              </a:tr>
              <a:tr h="631386">
                <a:tc>
                  <a:txBody>
                    <a:bodyPr/>
                    <a:lstStyle/>
                    <a:p>
                      <a:pPr marL="0" marR="0" algn="r" rtl="1">
                        <a:lnSpc>
                          <a:spcPct val="115000"/>
                        </a:lnSpc>
                        <a:spcBef>
                          <a:spcPts val="0"/>
                        </a:spcBef>
                        <a:spcAft>
                          <a:spcPts val="0"/>
                        </a:spcAft>
                      </a:pPr>
                      <a:r>
                        <a:rPr lang="ar-SA" sz="1200" dirty="0">
                          <a:solidFill>
                            <a:schemeClr val="tx1"/>
                          </a:solidFill>
                          <a:effectLst/>
                        </a:rPr>
                        <a:t>2-  أن تكون نافية للجنس (أي العموم )أي المنفي الجنس أو العموم .</a:t>
                      </a:r>
                      <a:endParaRPr lang="en-US" sz="900" dirty="0">
                        <a:solidFill>
                          <a:schemeClr val="tx1"/>
                        </a:solidFill>
                        <a:effectLst/>
                      </a:endParaRPr>
                    </a:p>
                    <a:p>
                      <a:pPr marL="228600" marR="0" indent="45720" algn="r" rtl="1">
                        <a:lnSpc>
                          <a:spcPct val="115000"/>
                        </a:lnSpc>
                        <a:spcBef>
                          <a:spcPts val="0"/>
                        </a:spcBef>
                        <a:spcAft>
                          <a:spcPts val="0"/>
                        </a:spcAft>
                      </a:pPr>
                      <a:r>
                        <a:rPr lang="ar-SA" sz="1200" dirty="0">
                          <a:solidFill>
                            <a:schemeClr val="tx1"/>
                          </a:solidFill>
                          <a:effectLst/>
                        </a:rPr>
                        <a:t>لا أحد في الفصل - </a:t>
                      </a:r>
                      <a:r>
                        <a:rPr lang="ar-SA" sz="900" dirty="0">
                          <a:solidFill>
                            <a:schemeClr val="tx1"/>
                          </a:solidFill>
                          <a:effectLst/>
                        </a:rPr>
                        <a:t>فإن كان المنفي الواحد أي غير العموم لم تعمل عمل (إنَّ).</a:t>
                      </a:r>
                      <a:endParaRPr lang="en-US" sz="900" dirty="0">
                        <a:solidFill>
                          <a:schemeClr val="tx1"/>
                        </a:solidFill>
                        <a:effectLst/>
                      </a:endParaRPr>
                    </a:p>
                    <a:p>
                      <a:pPr marL="228600" marR="0" indent="45720" algn="r" rtl="1">
                        <a:lnSpc>
                          <a:spcPct val="115000"/>
                        </a:lnSpc>
                        <a:spcBef>
                          <a:spcPts val="0"/>
                        </a:spcBef>
                        <a:spcAft>
                          <a:spcPts val="0"/>
                        </a:spcAft>
                      </a:pPr>
                      <a:r>
                        <a:rPr lang="ar-SA" sz="900" dirty="0">
                          <a:solidFill>
                            <a:schemeClr val="tx1"/>
                          </a:solidFill>
                          <a:effectLst/>
                        </a:rPr>
                        <a:t>لا طالبٌ في الفصل بل طلاب-لا رجلٌ قائماً بل رجلان - فهي هنا عملت عمل (ليس) .</a:t>
                      </a:r>
                      <a:endParaRPr lang="en-US" sz="900" dirty="0">
                        <a:solidFill>
                          <a:schemeClr val="tx1"/>
                        </a:solidFill>
                        <a:effectLst/>
                        <a:latin typeface="Times New Roman"/>
                        <a:ea typeface="SimSun"/>
                        <a:cs typeface="Arial"/>
                      </a:endParaRPr>
                    </a:p>
                  </a:txBody>
                  <a:tcPr marL="50029" marR="50029" marT="0" marB="0" anchor="ctr"/>
                </a:tc>
                <a:tc>
                  <a:txBody>
                    <a:bodyPr/>
                    <a:lstStyle/>
                    <a:p>
                      <a:pPr marL="228600" marR="0" indent="-228600" algn="ctr" rtl="1">
                        <a:lnSpc>
                          <a:spcPct val="115000"/>
                        </a:lnSpc>
                        <a:spcBef>
                          <a:spcPts val="0"/>
                        </a:spcBef>
                        <a:spcAft>
                          <a:spcPts val="0"/>
                        </a:spcAft>
                      </a:pPr>
                      <a:r>
                        <a:rPr lang="ar-SA" sz="1200">
                          <a:solidFill>
                            <a:schemeClr val="tx1"/>
                          </a:solidFill>
                          <a:effectLst/>
                        </a:rPr>
                        <a:t>لا أحد في الفصل</a:t>
                      </a:r>
                      <a:endParaRPr lang="en-US" sz="900">
                        <a:solidFill>
                          <a:schemeClr val="tx1"/>
                        </a:solidFill>
                        <a:effectLst/>
                        <a:latin typeface="Times New Roman"/>
                        <a:ea typeface="SimSun"/>
                        <a:cs typeface="Arial"/>
                      </a:endParaRPr>
                    </a:p>
                  </a:txBody>
                  <a:tcPr marL="50029" marR="50029" marT="0" marB="0" anchor="ctr"/>
                </a:tc>
              </a:tr>
              <a:tr h="459190">
                <a:tc>
                  <a:txBody>
                    <a:bodyPr/>
                    <a:lstStyle/>
                    <a:p>
                      <a:pPr marL="0" marR="0" algn="r" rtl="1">
                        <a:lnSpc>
                          <a:spcPct val="115000"/>
                        </a:lnSpc>
                        <a:spcBef>
                          <a:spcPts val="0"/>
                        </a:spcBef>
                        <a:spcAft>
                          <a:spcPts val="0"/>
                        </a:spcAft>
                      </a:pPr>
                      <a:r>
                        <a:rPr lang="ar-SA" sz="1200" dirty="0">
                          <a:solidFill>
                            <a:schemeClr val="tx1"/>
                          </a:solidFill>
                          <a:effectLst/>
                        </a:rPr>
                        <a:t>3-  أن يكون اسمها نكرة ،  فإن كان معرفة لم تعمل عمل الحروف الناسخة بل تعمل عمل(ليس)  ووجب تكرارها.</a:t>
                      </a:r>
                      <a:endParaRPr lang="en-US" sz="900" dirty="0">
                        <a:solidFill>
                          <a:schemeClr val="tx1"/>
                        </a:solidFill>
                        <a:effectLst/>
                        <a:latin typeface="Times New Roman"/>
                        <a:ea typeface="SimSun"/>
                        <a:cs typeface="Arial"/>
                      </a:endParaRPr>
                    </a:p>
                  </a:txBody>
                  <a:tcPr marL="50029" marR="50029" marT="0" marB="0" anchor="ctr"/>
                </a:tc>
                <a:tc>
                  <a:txBody>
                    <a:bodyPr/>
                    <a:lstStyle/>
                    <a:p>
                      <a:pPr marL="45720" marR="0" algn="ctr" rtl="1">
                        <a:lnSpc>
                          <a:spcPct val="115000"/>
                        </a:lnSpc>
                        <a:spcBef>
                          <a:spcPts val="0"/>
                        </a:spcBef>
                        <a:spcAft>
                          <a:spcPts val="0"/>
                        </a:spcAft>
                      </a:pPr>
                      <a:r>
                        <a:rPr lang="ar-SA" sz="1200" dirty="0">
                          <a:solidFill>
                            <a:schemeClr val="tx1"/>
                          </a:solidFill>
                          <a:effectLst/>
                        </a:rPr>
                        <a:t>لا زيدٌ في الفصلِ ولا عمرو</a:t>
                      </a:r>
                      <a:endParaRPr lang="en-US" sz="900" dirty="0">
                        <a:solidFill>
                          <a:schemeClr val="tx1"/>
                        </a:solidFill>
                        <a:effectLst/>
                      </a:endParaRPr>
                    </a:p>
                    <a:p>
                      <a:pPr marL="45720" marR="0" algn="ctr" rtl="1">
                        <a:lnSpc>
                          <a:spcPct val="115000"/>
                        </a:lnSpc>
                        <a:spcBef>
                          <a:spcPts val="0"/>
                        </a:spcBef>
                        <a:spcAft>
                          <a:spcPts val="0"/>
                        </a:spcAft>
                      </a:pPr>
                      <a:r>
                        <a:rPr lang="ar-SA" sz="1200" dirty="0">
                          <a:solidFill>
                            <a:schemeClr val="tx1"/>
                          </a:solidFill>
                          <a:effectLst/>
                        </a:rPr>
                        <a:t>الاسم هنا معرفة</a:t>
                      </a:r>
                      <a:endParaRPr lang="en-US" sz="900" dirty="0">
                        <a:solidFill>
                          <a:schemeClr val="tx1"/>
                        </a:solidFill>
                        <a:effectLst/>
                        <a:latin typeface="Times New Roman"/>
                        <a:ea typeface="SimSun"/>
                        <a:cs typeface="Arial"/>
                      </a:endParaRPr>
                    </a:p>
                  </a:txBody>
                  <a:tcPr marL="50029" marR="50029" marT="0" marB="0" anchor="ctr"/>
                </a:tc>
              </a:tr>
              <a:tr h="459190">
                <a:tc>
                  <a:txBody>
                    <a:bodyPr/>
                    <a:lstStyle/>
                    <a:p>
                      <a:pPr marL="0" marR="0" algn="r" rtl="1">
                        <a:lnSpc>
                          <a:spcPct val="115000"/>
                        </a:lnSpc>
                        <a:spcBef>
                          <a:spcPts val="0"/>
                        </a:spcBef>
                        <a:spcAft>
                          <a:spcPts val="0"/>
                        </a:spcAft>
                      </a:pPr>
                      <a:r>
                        <a:rPr lang="ar-SA" sz="1200">
                          <a:solidFill>
                            <a:schemeClr val="tx1"/>
                          </a:solidFill>
                          <a:effectLst/>
                        </a:rPr>
                        <a:t>4-  أن يكون اسمها متصلاً بها ،  أي لا يفصل بينها وبين اسمها بفاصل ، فإن فصل عملت عمل (ليس).</a:t>
                      </a:r>
                      <a:endParaRPr lang="en-US" sz="900">
                        <a:solidFill>
                          <a:schemeClr val="tx1"/>
                        </a:solidFill>
                        <a:effectLst/>
                        <a:latin typeface="Times New Roman"/>
                        <a:ea typeface="SimSun"/>
                        <a:cs typeface="Arial"/>
                      </a:endParaRPr>
                    </a:p>
                  </a:txBody>
                  <a:tcPr marL="50029" marR="50029" marT="0" marB="0" anchor="ctr"/>
                </a:tc>
                <a:tc>
                  <a:txBody>
                    <a:bodyPr/>
                    <a:lstStyle/>
                    <a:p>
                      <a:pPr marL="0" marR="0" indent="-228600" algn="ctr" rtl="1">
                        <a:lnSpc>
                          <a:spcPct val="115000"/>
                        </a:lnSpc>
                        <a:spcBef>
                          <a:spcPts val="0"/>
                        </a:spcBef>
                        <a:spcAft>
                          <a:spcPts val="0"/>
                        </a:spcAft>
                      </a:pPr>
                      <a:r>
                        <a:rPr lang="ar-SA" sz="1200" dirty="0">
                          <a:solidFill>
                            <a:schemeClr val="tx1"/>
                          </a:solidFill>
                          <a:effectLst/>
                        </a:rPr>
                        <a:t>قال تعالى:(لا فيها غولٌ)</a:t>
                      </a:r>
                      <a:endParaRPr lang="en-US" sz="900" dirty="0">
                        <a:solidFill>
                          <a:schemeClr val="tx1"/>
                        </a:solidFill>
                        <a:effectLst/>
                      </a:endParaRPr>
                    </a:p>
                    <a:p>
                      <a:pPr marL="0" marR="0" indent="-228600" algn="ctr" rtl="1">
                        <a:lnSpc>
                          <a:spcPct val="115000"/>
                        </a:lnSpc>
                        <a:spcBef>
                          <a:spcPts val="0"/>
                        </a:spcBef>
                        <a:spcAft>
                          <a:spcPts val="0"/>
                        </a:spcAft>
                      </a:pPr>
                      <a:r>
                        <a:rPr lang="ar-SA" sz="1200" dirty="0">
                          <a:solidFill>
                            <a:schemeClr val="tx1"/>
                          </a:solidFill>
                          <a:effectLst/>
                        </a:rPr>
                        <a:t>الاسم منفصل عنها بحرف جر</a:t>
                      </a:r>
                      <a:endParaRPr lang="en-US" sz="900" dirty="0">
                        <a:solidFill>
                          <a:schemeClr val="tx1"/>
                        </a:solidFill>
                        <a:effectLst/>
                        <a:latin typeface="Times New Roman"/>
                        <a:ea typeface="SimSun"/>
                        <a:cs typeface="Arial"/>
                      </a:endParaRPr>
                    </a:p>
                  </a:txBody>
                  <a:tcPr marL="50029" marR="50029" marT="0" marB="0" anchor="ctr"/>
                </a:tc>
              </a:tr>
              <a:tr h="459190">
                <a:tc>
                  <a:txBody>
                    <a:bodyPr/>
                    <a:lstStyle/>
                    <a:p>
                      <a:pPr marL="0" marR="0" algn="r" rtl="1">
                        <a:lnSpc>
                          <a:spcPct val="115000"/>
                        </a:lnSpc>
                        <a:spcBef>
                          <a:spcPts val="0"/>
                        </a:spcBef>
                        <a:spcAft>
                          <a:spcPts val="0"/>
                        </a:spcAft>
                      </a:pPr>
                      <a:r>
                        <a:rPr lang="ar-SA" sz="1200">
                          <a:solidFill>
                            <a:schemeClr val="tx1"/>
                          </a:solidFill>
                          <a:effectLst/>
                        </a:rPr>
                        <a:t>5-  أن يكون خبرها نكرة .</a:t>
                      </a:r>
                      <a:endParaRPr lang="en-US" sz="900">
                        <a:solidFill>
                          <a:schemeClr val="tx1"/>
                        </a:solidFill>
                        <a:effectLst/>
                        <a:latin typeface="Times New Roman"/>
                        <a:ea typeface="SimSun"/>
                        <a:cs typeface="Arial"/>
                      </a:endParaRPr>
                    </a:p>
                  </a:txBody>
                  <a:tcPr marL="50029" marR="50029" marT="0" marB="0" anchor="ctr"/>
                </a:tc>
                <a:tc>
                  <a:txBody>
                    <a:bodyPr/>
                    <a:lstStyle/>
                    <a:p>
                      <a:pPr marL="0" marR="0" algn="ctr" rtl="1">
                        <a:lnSpc>
                          <a:spcPct val="115000"/>
                        </a:lnSpc>
                        <a:spcBef>
                          <a:spcPts val="0"/>
                        </a:spcBef>
                        <a:spcAft>
                          <a:spcPts val="0"/>
                        </a:spcAft>
                      </a:pPr>
                      <a:r>
                        <a:rPr lang="ar-SA" sz="1200">
                          <a:solidFill>
                            <a:schemeClr val="tx1"/>
                          </a:solidFill>
                          <a:effectLst/>
                        </a:rPr>
                        <a:t>لا أحدَ حاضرٌ</a:t>
                      </a:r>
                      <a:endParaRPr lang="en-US" sz="900">
                        <a:solidFill>
                          <a:schemeClr val="tx1"/>
                        </a:solidFill>
                        <a:effectLst/>
                      </a:endParaRPr>
                    </a:p>
                    <a:p>
                      <a:pPr marL="0" marR="0" algn="ctr" rtl="1">
                        <a:lnSpc>
                          <a:spcPct val="115000"/>
                        </a:lnSpc>
                        <a:spcBef>
                          <a:spcPts val="0"/>
                        </a:spcBef>
                        <a:spcAft>
                          <a:spcPts val="0"/>
                        </a:spcAft>
                      </a:pPr>
                      <a:r>
                        <a:rPr lang="ar-SA" sz="1200">
                          <a:solidFill>
                            <a:schemeClr val="tx1"/>
                          </a:solidFill>
                          <a:effectLst/>
                        </a:rPr>
                        <a:t>لا أحد في الفصل .</a:t>
                      </a:r>
                      <a:endParaRPr lang="en-US" sz="900">
                        <a:solidFill>
                          <a:schemeClr val="tx1"/>
                        </a:solidFill>
                        <a:effectLst/>
                        <a:latin typeface="Times New Roman"/>
                        <a:ea typeface="SimSun"/>
                        <a:cs typeface="Arial"/>
                      </a:endParaRPr>
                    </a:p>
                  </a:txBody>
                  <a:tcPr marL="50029" marR="50029" marT="0" marB="0" anchor="ctr"/>
                </a:tc>
              </a:tr>
              <a:tr h="688785">
                <a:tc>
                  <a:txBody>
                    <a:bodyPr/>
                    <a:lstStyle/>
                    <a:p>
                      <a:pPr marL="0" marR="0" algn="r" rtl="1">
                        <a:lnSpc>
                          <a:spcPct val="115000"/>
                        </a:lnSpc>
                        <a:spcBef>
                          <a:spcPts val="0"/>
                        </a:spcBef>
                        <a:spcAft>
                          <a:spcPts val="0"/>
                        </a:spcAft>
                      </a:pPr>
                      <a:r>
                        <a:rPr lang="ar-SA" sz="1200">
                          <a:solidFill>
                            <a:schemeClr val="tx1"/>
                          </a:solidFill>
                          <a:effectLst/>
                        </a:rPr>
                        <a:t>6-  ألاَّ تسبق بحرف جر ، فإن سبقت أهملت وعمل حرف الجر فيما بعدها.</a:t>
                      </a:r>
                      <a:endParaRPr lang="en-US" sz="900">
                        <a:solidFill>
                          <a:schemeClr val="tx1"/>
                        </a:solidFill>
                        <a:effectLst/>
                        <a:latin typeface="Times New Roman"/>
                        <a:ea typeface="SimSun"/>
                        <a:cs typeface="Arial"/>
                      </a:endParaRPr>
                    </a:p>
                  </a:txBody>
                  <a:tcPr marL="50029" marR="50029" marT="0" marB="0" anchor="ctr"/>
                </a:tc>
                <a:tc>
                  <a:txBody>
                    <a:bodyPr/>
                    <a:lstStyle/>
                    <a:p>
                      <a:pPr marL="0" marR="0" algn="ctr" rtl="1">
                        <a:lnSpc>
                          <a:spcPct val="115000"/>
                        </a:lnSpc>
                        <a:spcBef>
                          <a:spcPts val="0"/>
                        </a:spcBef>
                        <a:spcAft>
                          <a:spcPts val="0"/>
                        </a:spcAft>
                      </a:pPr>
                      <a:r>
                        <a:rPr lang="ar-SA" sz="1200" dirty="0">
                          <a:solidFill>
                            <a:schemeClr val="tx1"/>
                          </a:solidFill>
                          <a:effectLst/>
                        </a:rPr>
                        <a:t>جئت بلا زادٍ</a:t>
                      </a:r>
                      <a:endParaRPr lang="en-US" sz="900" dirty="0">
                        <a:solidFill>
                          <a:schemeClr val="tx1"/>
                        </a:solidFill>
                        <a:effectLst/>
                      </a:endParaRPr>
                    </a:p>
                    <a:p>
                      <a:pPr marL="0" marR="0" algn="ctr" rtl="1">
                        <a:lnSpc>
                          <a:spcPct val="115000"/>
                        </a:lnSpc>
                        <a:spcBef>
                          <a:spcPts val="0"/>
                        </a:spcBef>
                        <a:spcAft>
                          <a:spcPts val="0"/>
                        </a:spcAft>
                      </a:pPr>
                      <a:r>
                        <a:rPr lang="ar-SA" sz="1200" dirty="0">
                          <a:solidFill>
                            <a:schemeClr val="tx1"/>
                          </a:solidFill>
                          <a:effectLst/>
                        </a:rPr>
                        <a:t>وغضبتُ من </a:t>
                      </a:r>
                      <a:r>
                        <a:rPr lang="ar-SA" sz="1200" dirty="0" err="1">
                          <a:solidFill>
                            <a:schemeClr val="tx1"/>
                          </a:solidFill>
                          <a:effectLst/>
                        </a:rPr>
                        <a:t>لاشيء</a:t>
                      </a:r>
                      <a:endParaRPr lang="en-US" sz="900" dirty="0">
                        <a:solidFill>
                          <a:schemeClr val="tx1"/>
                        </a:solidFill>
                        <a:effectLst/>
                      </a:endParaRPr>
                    </a:p>
                    <a:p>
                      <a:pPr marL="0" marR="0" algn="ctr" rtl="1">
                        <a:lnSpc>
                          <a:spcPct val="115000"/>
                        </a:lnSpc>
                        <a:spcBef>
                          <a:spcPts val="0"/>
                        </a:spcBef>
                        <a:spcAft>
                          <a:spcPts val="0"/>
                        </a:spcAft>
                      </a:pPr>
                      <a:r>
                        <a:rPr lang="ar-SA" sz="1200" dirty="0">
                          <a:solidFill>
                            <a:schemeClr val="tx1"/>
                          </a:solidFill>
                          <a:effectLst/>
                        </a:rPr>
                        <a:t>وسرت بلا حذاءٍ</a:t>
                      </a:r>
                      <a:endParaRPr lang="en-US" sz="900" dirty="0">
                        <a:solidFill>
                          <a:schemeClr val="tx1"/>
                        </a:solidFill>
                        <a:effectLst/>
                        <a:latin typeface="Times New Roman"/>
                        <a:ea typeface="SimSun"/>
                        <a:cs typeface="Arial"/>
                      </a:endParaRPr>
                    </a:p>
                  </a:txBody>
                  <a:tcPr marL="50029" marR="50029" marT="0" marB="0" anchor="ctr"/>
                </a:tc>
              </a:tr>
            </a:tbl>
          </a:graphicData>
        </a:graphic>
      </p:graphicFrame>
    </p:spTree>
    <p:extLst>
      <p:ext uri="{BB962C8B-B14F-4D97-AF65-F5344CB8AC3E}">
        <p14:creationId xmlns:p14="http://schemas.microsoft.com/office/powerpoint/2010/main" val="394685722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nvGraphicFramePr>
        <p:xfrm>
          <a:off x="457200" y="2960853"/>
          <a:ext cx="7620000" cy="2079293"/>
        </p:xfrm>
        <a:graphic>
          <a:graphicData uri="http://schemas.openxmlformats.org/drawingml/2006/table">
            <a:tbl>
              <a:tblPr rtl="1" firstRow="1" firstCol="1" lastRow="1" lastCol="1" bandRow="1" bandCol="1">
                <a:tableStyleId>{5C22544A-7EE6-4342-B048-85BDC9FD1C3A}</a:tableStyleId>
              </a:tblPr>
              <a:tblGrid>
                <a:gridCol w="3673424"/>
                <a:gridCol w="3946576"/>
              </a:tblGrid>
              <a:tr h="462065">
                <a:tc>
                  <a:txBody>
                    <a:bodyPr/>
                    <a:lstStyle/>
                    <a:p>
                      <a:pPr marL="0" marR="0" algn="r" rtl="1">
                        <a:lnSpc>
                          <a:spcPct val="115000"/>
                        </a:lnSpc>
                        <a:spcBef>
                          <a:spcPts val="0"/>
                        </a:spcBef>
                        <a:spcAft>
                          <a:spcPts val="0"/>
                        </a:spcAft>
                      </a:pPr>
                      <a:r>
                        <a:rPr lang="ar-SA" sz="1300">
                          <a:effectLst/>
                        </a:rPr>
                        <a:t>3-  أن يكون اسمها نكرة ،  فإن كان معرفة لم تعمل عمل الحروف الناسخة بل تعمل عمل(ليس)  ووجب تكرارها.</a:t>
                      </a:r>
                      <a:endParaRPr lang="en-US" sz="1000">
                        <a:effectLst/>
                        <a:latin typeface="Times New Roman"/>
                        <a:ea typeface="SimSun"/>
                        <a:cs typeface="Arial"/>
                      </a:endParaRPr>
                    </a:p>
                  </a:txBody>
                  <a:tcPr marL="56503" marR="56503" marT="0" marB="0" anchor="ctr"/>
                </a:tc>
                <a:tc>
                  <a:txBody>
                    <a:bodyPr/>
                    <a:lstStyle/>
                    <a:p>
                      <a:pPr marL="45720" marR="0" algn="ctr" rtl="1">
                        <a:lnSpc>
                          <a:spcPct val="115000"/>
                        </a:lnSpc>
                        <a:spcBef>
                          <a:spcPts val="0"/>
                        </a:spcBef>
                        <a:spcAft>
                          <a:spcPts val="0"/>
                        </a:spcAft>
                      </a:pPr>
                      <a:r>
                        <a:rPr lang="ar-SA" sz="1300">
                          <a:effectLst/>
                        </a:rPr>
                        <a:t>لا زيدٌ في الفصلِ ولا عمرو</a:t>
                      </a:r>
                      <a:endParaRPr lang="en-US" sz="1000">
                        <a:effectLst/>
                      </a:endParaRPr>
                    </a:p>
                    <a:p>
                      <a:pPr marL="45720" marR="0" algn="ctr" rtl="1">
                        <a:lnSpc>
                          <a:spcPct val="115000"/>
                        </a:lnSpc>
                        <a:spcBef>
                          <a:spcPts val="0"/>
                        </a:spcBef>
                        <a:spcAft>
                          <a:spcPts val="0"/>
                        </a:spcAft>
                      </a:pPr>
                      <a:r>
                        <a:rPr lang="ar-SA" sz="1300">
                          <a:effectLst/>
                        </a:rPr>
                        <a:t>الاسم هنا معرفة</a:t>
                      </a:r>
                      <a:endParaRPr lang="en-US" sz="1000">
                        <a:effectLst/>
                        <a:latin typeface="Times New Roman"/>
                        <a:ea typeface="SimSun"/>
                        <a:cs typeface="Arial"/>
                      </a:endParaRPr>
                    </a:p>
                  </a:txBody>
                  <a:tcPr marL="56503" marR="56503" marT="0" marB="0" anchor="ctr"/>
                </a:tc>
              </a:tr>
              <a:tr h="462065">
                <a:tc>
                  <a:txBody>
                    <a:bodyPr/>
                    <a:lstStyle/>
                    <a:p>
                      <a:pPr marL="0" marR="0" algn="r" rtl="1">
                        <a:lnSpc>
                          <a:spcPct val="115000"/>
                        </a:lnSpc>
                        <a:spcBef>
                          <a:spcPts val="0"/>
                        </a:spcBef>
                        <a:spcAft>
                          <a:spcPts val="0"/>
                        </a:spcAft>
                      </a:pPr>
                      <a:r>
                        <a:rPr lang="ar-SA" sz="1300">
                          <a:effectLst/>
                        </a:rPr>
                        <a:t>4-  أن يكون اسمها متصلاً بها ،  أي لا يفصل بينها وبين اسمها بفاصل ، فإن فصل عملت عمل (ليس).</a:t>
                      </a:r>
                      <a:endParaRPr lang="en-US" sz="1000">
                        <a:effectLst/>
                        <a:latin typeface="Times New Roman"/>
                        <a:ea typeface="SimSun"/>
                        <a:cs typeface="Arial"/>
                      </a:endParaRPr>
                    </a:p>
                  </a:txBody>
                  <a:tcPr marL="56503" marR="56503" marT="0" marB="0" anchor="ctr"/>
                </a:tc>
                <a:tc>
                  <a:txBody>
                    <a:bodyPr/>
                    <a:lstStyle/>
                    <a:p>
                      <a:pPr marL="0" marR="0" indent="-228600" algn="ctr" rtl="1">
                        <a:lnSpc>
                          <a:spcPct val="115000"/>
                        </a:lnSpc>
                        <a:spcBef>
                          <a:spcPts val="0"/>
                        </a:spcBef>
                        <a:spcAft>
                          <a:spcPts val="0"/>
                        </a:spcAft>
                      </a:pPr>
                      <a:r>
                        <a:rPr lang="ar-SA" sz="1300">
                          <a:effectLst/>
                        </a:rPr>
                        <a:t>قال تعالى:(لا فيها غولٌ)</a:t>
                      </a:r>
                      <a:endParaRPr lang="en-US" sz="1000">
                        <a:effectLst/>
                      </a:endParaRPr>
                    </a:p>
                    <a:p>
                      <a:pPr marL="0" marR="0" indent="-228600" algn="ctr" rtl="1">
                        <a:lnSpc>
                          <a:spcPct val="115000"/>
                        </a:lnSpc>
                        <a:spcBef>
                          <a:spcPts val="0"/>
                        </a:spcBef>
                        <a:spcAft>
                          <a:spcPts val="0"/>
                        </a:spcAft>
                      </a:pPr>
                      <a:r>
                        <a:rPr lang="ar-SA" sz="1300">
                          <a:effectLst/>
                        </a:rPr>
                        <a:t>الاسم منفصل عنها بحرف جر</a:t>
                      </a:r>
                      <a:endParaRPr lang="en-US" sz="1000">
                        <a:effectLst/>
                        <a:latin typeface="Times New Roman"/>
                        <a:ea typeface="SimSun"/>
                        <a:cs typeface="Arial"/>
                      </a:endParaRPr>
                    </a:p>
                  </a:txBody>
                  <a:tcPr marL="56503" marR="56503" marT="0" marB="0" anchor="ctr"/>
                </a:tc>
              </a:tr>
              <a:tr h="462065">
                <a:tc>
                  <a:txBody>
                    <a:bodyPr/>
                    <a:lstStyle/>
                    <a:p>
                      <a:pPr marL="0" marR="0" algn="r" rtl="1">
                        <a:lnSpc>
                          <a:spcPct val="115000"/>
                        </a:lnSpc>
                        <a:spcBef>
                          <a:spcPts val="0"/>
                        </a:spcBef>
                        <a:spcAft>
                          <a:spcPts val="0"/>
                        </a:spcAft>
                      </a:pPr>
                      <a:r>
                        <a:rPr lang="ar-SA" sz="1300">
                          <a:effectLst/>
                        </a:rPr>
                        <a:t>5-  أن يكون خبرها نكرة .</a:t>
                      </a:r>
                      <a:endParaRPr lang="en-US" sz="1000">
                        <a:effectLst/>
                        <a:latin typeface="Times New Roman"/>
                        <a:ea typeface="SimSun"/>
                        <a:cs typeface="Arial"/>
                      </a:endParaRPr>
                    </a:p>
                  </a:txBody>
                  <a:tcPr marL="56503" marR="56503" marT="0" marB="0" anchor="ctr"/>
                </a:tc>
                <a:tc>
                  <a:txBody>
                    <a:bodyPr/>
                    <a:lstStyle/>
                    <a:p>
                      <a:pPr marL="0" marR="0" algn="ctr" rtl="1">
                        <a:lnSpc>
                          <a:spcPct val="115000"/>
                        </a:lnSpc>
                        <a:spcBef>
                          <a:spcPts val="0"/>
                        </a:spcBef>
                        <a:spcAft>
                          <a:spcPts val="0"/>
                        </a:spcAft>
                      </a:pPr>
                      <a:r>
                        <a:rPr lang="ar-SA" sz="1300">
                          <a:effectLst/>
                        </a:rPr>
                        <a:t>لا أحدَ حاضرٌ</a:t>
                      </a:r>
                      <a:endParaRPr lang="en-US" sz="1000">
                        <a:effectLst/>
                      </a:endParaRPr>
                    </a:p>
                    <a:p>
                      <a:pPr marL="0" marR="0" algn="ctr" rtl="1">
                        <a:lnSpc>
                          <a:spcPct val="115000"/>
                        </a:lnSpc>
                        <a:spcBef>
                          <a:spcPts val="0"/>
                        </a:spcBef>
                        <a:spcAft>
                          <a:spcPts val="0"/>
                        </a:spcAft>
                      </a:pPr>
                      <a:r>
                        <a:rPr lang="ar-SA" sz="1300">
                          <a:effectLst/>
                        </a:rPr>
                        <a:t>لا أحد في الفصل .</a:t>
                      </a:r>
                      <a:endParaRPr lang="en-US" sz="1000">
                        <a:effectLst/>
                        <a:latin typeface="Times New Roman"/>
                        <a:ea typeface="SimSun"/>
                        <a:cs typeface="Arial"/>
                      </a:endParaRPr>
                    </a:p>
                  </a:txBody>
                  <a:tcPr marL="56503" marR="56503" marT="0" marB="0" anchor="ctr"/>
                </a:tc>
              </a:tr>
              <a:tr h="693098">
                <a:tc>
                  <a:txBody>
                    <a:bodyPr/>
                    <a:lstStyle/>
                    <a:p>
                      <a:pPr marL="0" marR="0" algn="r" rtl="1">
                        <a:lnSpc>
                          <a:spcPct val="115000"/>
                        </a:lnSpc>
                        <a:spcBef>
                          <a:spcPts val="0"/>
                        </a:spcBef>
                        <a:spcAft>
                          <a:spcPts val="0"/>
                        </a:spcAft>
                      </a:pPr>
                      <a:r>
                        <a:rPr lang="ar-SA" sz="1300">
                          <a:effectLst/>
                        </a:rPr>
                        <a:t>6-  ألاَّ تسبق بحرف جر ، فإن سبقت أهملت وعمل حرف الجر فيما بعدها.</a:t>
                      </a:r>
                      <a:endParaRPr lang="en-US" sz="1000">
                        <a:effectLst/>
                        <a:latin typeface="Times New Roman"/>
                        <a:ea typeface="SimSun"/>
                        <a:cs typeface="Arial"/>
                      </a:endParaRPr>
                    </a:p>
                  </a:txBody>
                  <a:tcPr marL="56503" marR="56503" marT="0" marB="0" anchor="ctr"/>
                </a:tc>
                <a:tc>
                  <a:txBody>
                    <a:bodyPr/>
                    <a:lstStyle/>
                    <a:p>
                      <a:pPr marL="0" marR="0" algn="ctr" rtl="1">
                        <a:lnSpc>
                          <a:spcPct val="115000"/>
                        </a:lnSpc>
                        <a:spcBef>
                          <a:spcPts val="0"/>
                        </a:spcBef>
                        <a:spcAft>
                          <a:spcPts val="0"/>
                        </a:spcAft>
                      </a:pPr>
                      <a:r>
                        <a:rPr lang="ar-SA" sz="1300">
                          <a:effectLst/>
                        </a:rPr>
                        <a:t>جئت بلا زادٍ</a:t>
                      </a:r>
                      <a:endParaRPr lang="en-US" sz="1000">
                        <a:effectLst/>
                      </a:endParaRPr>
                    </a:p>
                    <a:p>
                      <a:pPr marL="0" marR="0" algn="ctr" rtl="1">
                        <a:lnSpc>
                          <a:spcPct val="115000"/>
                        </a:lnSpc>
                        <a:spcBef>
                          <a:spcPts val="0"/>
                        </a:spcBef>
                        <a:spcAft>
                          <a:spcPts val="0"/>
                        </a:spcAft>
                      </a:pPr>
                      <a:r>
                        <a:rPr lang="ar-SA" sz="1300">
                          <a:effectLst/>
                        </a:rPr>
                        <a:t>وغضبتُ من لاشيء</a:t>
                      </a:r>
                      <a:endParaRPr lang="en-US" sz="1000">
                        <a:effectLst/>
                      </a:endParaRPr>
                    </a:p>
                    <a:p>
                      <a:pPr marL="0" marR="0" algn="ctr" rtl="1">
                        <a:lnSpc>
                          <a:spcPct val="115000"/>
                        </a:lnSpc>
                        <a:spcBef>
                          <a:spcPts val="0"/>
                        </a:spcBef>
                        <a:spcAft>
                          <a:spcPts val="0"/>
                        </a:spcAft>
                      </a:pPr>
                      <a:r>
                        <a:rPr lang="ar-SA" sz="1300">
                          <a:effectLst/>
                        </a:rPr>
                        <a:t>وسرت بلا حذاءٍ</a:t>
                      </a:r>
                      <a:endParaRPr lang="en-US" sz="1000">
                        <a:effectLst/>
                        <a:latin typeface="Times New Roman"/>
                        <a:ea typeface="SimSun"/>
                        <a:cs typeface="Arial"/>
                      </a:endParaRPr>
                    </a:p>
                  </a:txBody>
                  <a:tcPr marL="56503" marR="56503" marT="0" marB="0" anchor="ctr"/>
                </a:tc>
              </a:tr>
            </a:tbl>
          </a:graphicData>
        </a:graphic>
      </p:graphicFrame>
      <p:graphicFrame>
        <p:nvGraphicFramePr>
          <p:cNvPr id="3" name="جدول 2"/>
          <p:cNvGraphicFramePr>
            <a:graphicFrameLocks noGrp="1"/>
          </p:cNvGraphicFramePr>
          <p:nvPr>
            <p:extLst>
              <p:ext uri="{D42A27DB-BD31-4B8C-83A1-F6EECF244321}">
                <p14:modId xmlns:p14="http://schemas.microsoft.com/office/powerpoint/2010/main" val="4097794171"/>
              </p:ext>
            </p:extLst>
          </p:nvPr>
        </p:nvGraphicFramePr>
        <p:xfrm>
          <a:off x="457200" y="404664"/>
          <a:ext cx="7620000" cy="6048671"/>
        </p:xfrm>
        <a:graphic>
          <a:graphicData uri="http://schemas.openxmlformats.org/drawingml/2006/table">
            <a:tbl>
              <a:tblPr rtl="1" firstRow="1" firstCol="1" lastRow="1" lastCol="1" bandRow="1" bandCol="1">
                <a:tableStyleId>{5C22544A-7EE6-4342-B048-85BDC9FD1C3A}</a:tableStyleId>
              </a:tblPr>
              <a:tblGrid>
                <a:gridCol w="3485043"/>
                <a:gridCol w="4134957"/>
              </a:tblGrid>
              <a:tr h="533436">
                <a:tc gridSpan="2">
                  <a:txBody>
                    <a:bodyPr/>
                    <a:lstStyle/>
                    <a:p>
                      <a:pPr marL="0" marR="0" algn="r" rtl="1">
                        <a:lnSpc>
                          <a:spcPct val="115000"/>
                        </a:lnSpc>
                        <a:spcBef>
                          <a:spcPts val="0"/>
                        </a:spcBef>
                        <a:spcAft>
                          <a:spcPts val="0"/>
                        </a:spcAft>
                      </a:pPr>
                      <a:r>
                        <a:rPr lang="ar-SA" sz="1300" dirty="0">
                          <a:solidFill>
                            <a:schemeClr val="tx1"/>
                          </a:solidFill>
                          <a:effectLst/>
                        </a:rPr>
                        <a:t>المسألة الثانية:  ما هي أحوال اسم (لا ) النافية للجنس؟</a:t>
                      </a:r>
                      <a:endParaRPr lang="en-US" sz="1000" dirty="0">
                        <a:solidFill>
                          <a:schemeClr val="tx1"/>
                        </a:solidFill>
                        <a:effectLst/>
                        <a:latin typeface="Times New Roman"/>
                        <a:ea typeface="SimSun"/>
                        <a:cs typeface="Arial"/>
                      </a:endParaRPr>
                    </a:p>
                  </a:txBody>
                  <a:tcPr marL="56514" marR="56514" marT="0" marB="0">
                    <a:lnB w="12700" cap="flat" cmpd="sng" algn="ctr">
                      <a:solidFill>
                        <a:schemeClr val="accent2">
                          <a:lumMod val="75000"/>
                        </a:schemeClr>
                      </a:solidFill>
                      <a:prstDash val="solid"/>
                      <a:round/>
                      <a:headEnd type="none" w="med" len="med"/>
                      <a:tailEnd type="none" w="med" len="med"/>
                    </a:lnB>
                  </a:tcPr>
                </a:tc>
                <a:tc hMerge="1">
                  <a:txBody>
                    <a:bodyPr/>
                    <a:lstStyle/>
                    <a:p>
                      <a:endParaRPr lang="en-US"/>
                    </a:p>
                  </a:txBody>
                  <a:tcPr/>
                </a:tc>
              </a:tr>
              <a:tr h="1066875">
                <a:tc gridSpan="2">
                  <a:txBody>
                    <a:bodyPr/>
                    <a:lstStyle/>
                    <a:p>
                      <a:pPr marL="0" marR="0" algn="justLow" rtl="1">
                        <a:lnSpc>
                          <a:spcPct val="115000"/>
                        </a:lnSpc>
                        <a:spcBef>
                          <a:spcPts val="0"/>
                        </a:spcBef>
                        <a:spcAft>
                          <a:spcPts val="0"/>
                        </a:spcAft>
                      </a:pPr>
                      <a:r>
                        <a:rPr lang="ar-SA" sz="1300" dirty="0">
                          <a:solidFill>
                            <a:schemeClr val="tx1"/>
                          </a:solidFill>
                          <a:effectLst/>
                        </a:rPr>
                        <a:t>أحوال اسم (لا ) النافية للجنس لا تخرج من حالتين :</a:t>
                      </a:r>
                      <a:endParaRPr lang="en-US" sz="1000" dirty="0">
                        <a:solidFill>
                          <a:schemeClr val="tx1"/>
                        </a:solidFill>
                        <a:effectLst/>
                      </a:endParaRPr>
                    </a:p>
                    <a:p>
                      <a:pPr marL="845820" marR="0" indent="-845820" algn="justLow" rtl="1">
                        <a:lnSpc>
                          <a:spcPct val="115000"/>
                        </a:lnSpc>
                        <a:spcBef>
                          <a:spcPts val="0"/>
                        </a:spcBef>
                        <a:spcAft>
                          <a:spcPts val="0"/>
                        </a:spcAft>
                      </a:pPr>
                      <a:r>
                        <a:rPr lang="ar-SA" sz="1300" dirty="0">
                          <a:solidFill>
                            <a:schemeClr val="tx1"/>
                          </a:solidFill>
                          <a:effectLst/>
                        </a:rPr>
                        <a:t>الحالة الأولى:  يكون مبنياً وذلك في حالة كونه مفرداً ( أي ليس مضافاً ولا شبيهاً بالمضاف ) فيبنى على ما ينصب به وعلى النحو التالي :</a:t>
                      </a:r>
                      <a:endParaRPr lang="en-US" sz="1000" dirty="0">
                        <a:solidFill>
                          <a:schemeClr val="tx1"/>
                        </a:solidFill>
                        <a:effectLst/>
                        <a:latin typeface="Times New Roman"/>
                        <a:ea typeface="SimSun"/>
                        <a:cs typeface="Arial"/>
                      </a:endParaRPr>
                    </a:p>
                  </a:txBody>
                  <a:tcPr marL="56514" marR="56514" marT="0" marB="0">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tcPr>
                </a:tc>
                <a:tc hMerge="1">
                  <a:txBody>
                    <a:bodyPr/>
                    <a:lstStyle/>
                    <a:p>
                      <a:endParaRPr lang="en-US"/>
                    </a:p>
                  </a:txBody>
                  <a:tcPr/>
                </a:tc>
              </a:tr>
              <a:tr h="1066875">
                <a:tc>
                  <a:txBody>
                    <a:bodyPr/>
                    <a:lstStyle/>
                    <a:p>
                      <a:pPr marL="274320" marR="0" indent="-274320" algn="r" rtl="1">
                        <a:lnSpc>
                          <a:spcPct val="115000"/>
                        </a:lnSpc>
                        <a:spcBef>
                          <a:spcPts val="0"/>
                        </a:spcBef>
                        <a:spcAft>
                          <a:spcPts val="0"/>
                        </a:spcAft>
                      </a:pPr>
                      <a:r>
                        <a:rPr lang="ar-SA" sz="1300" dirty="0">
                          <a:solidFill>
                            <a:schemeClr val="tx1"/>
                          </a:solidFill>
                          <a:effectLst/>
                        </a:rPr>
                        <a:t>1-  يبنى على الفتح إذا كان مفرداً أو جمع تكسير ،  أي ليس مثنى ولا جمع مذكرًا سالمًا.</a:t>
                      </a:r>
                      <a:endParaRPr lang="en-US" sz="1000" dirty="0">
                        <a:solidFill>
                          <a:schemeClr val="tx1"/>
                        </a:solidFill>
                        <a:effectLst/>
                        <a:latin typeface="Times New Roman"/>
                        <a:ea typeface="SimSun"/>
                        <a:cs typeface="Arial"/>
                      </a:endParaRPr>
                    </a:p>
                  </a:txBody>
                  <a:tcPr marL="56514" marR="56514" marT="0" marB="0" anchor="ctr">
                    <a:lnT w="12700" cap="flat" cmpd="sng" algn="ctr">
                      <a:solidFill>
                        <a:schemeClr val="accent2">
                          <a:lumMod val="75000"/>
                        </a:schemeClr>
                      </a:solidFill>
                      <a:prstDash val="solid"/>
                      <a:round/>
                      <a:headEnd type="none" w="med" len="med"/>
                      <a:tailEnd type="none" w="med" len="med"/>
                    </a:lnT>
                  </a:tcPr>
                </a:tc>
                <a:tc>
                  <a:txBody>
                    <a:bodyPr/>
                    <a:lstStyle/>
                    <a:p>
                      <a:pPr marL="0" marR="0" algn="ctr" rtl="1">
                        <a:lnSpc>
                          <a:spcPct val="115000"/>
                        </a:lnSpc>
                        <a:spcBef>
                          <a:spcPts val="0"/>
                        </a:spcBef>
                        <a:spcAft>
                          <a:spcPts val="0"/>
                        </a:spcAft>
                      </a:pPr>
                      <a:r>
                        <a:rPr lang="ar-SA" sz="1300">
                          <a:solidFill>
                            <a:schemeClr val="tx1"/>
                          </a:solidFill>
                          <a:effectLst/>
                        </a:rPr>
                        <a:t>لا </a:t>
                      </a:r>
                      <a:r>
                        <a:rPr lang="ar-SA" sz="1300" u="sng">
                          <a:solidFill>
                            <a:schemeClr val="tx1"/>
                          </a:solidFill>
                          <a:effectLst/>
                        </a:rPr>
                        <a:t>رجلَ</a:t>
                      </a:r>
                      <a:r>
                        <a:rPr lang="ar-SA" sz="1300">
                          <a:solidFill>
                            <a:schemeClr val="tx1"/>
                          </a:solidFill>
                          <a:effectLst/>
                        </a:rPr>
                        <a:t> حاضرٌ</a:t>
                      </a:r>
                      <a:endParaRPr lang="en-US" sz="1000">
                        <a:solidFill>
                          <a:schemeClr val="tx1"/>
                        </a:solidFill>
                        <a:effectLst/>
                      </a:endParaRPr>
                    </a:p>
                    <a:p>
                      <a:pPr marL="0" marR="0" algn="ctr" rtl="1">
                        <a:lnSpc>
                          <a:spcPct val="115000"/>
                        </a:lnSpc>
                        <a:spcBef>
                          <a:spcPts val="0"/>
                        </a:spcBef>
                        <a:spcAft>
                          <a:spcPts val="0"/>
                        </a:spcAft>
                      </a:pPr>
                      <a:r>
                        <a:rPr lang="ar-SA" sz="1300">
                          <a:solidFill>
                            <a:schemeClr val="tx1"/>
                          </a:solidFill>
                          <a:effectLst/>
                        </a:rPr>
                        <a:t>لا </a:t>
                      </a:r>
                      <a:r>
                        <a:rPr lang="ar-SA" sz="1300" u="sng">
                          <a:solidFill>
                            <a:schemeClr val="tx1"/>
                          </a:solidFill>
                          <a:effectLst/>
                        </a:rPr>
                        <a:t>رجالَ</a:t>
                      </a:r>
                      <a:r>
                        <a:rPr lang="ar-SA" sz="1300">
                          <a:solidFill>
                            <a:schemeClr val="tx1"/>
                          </a:solidFill>
                          <a:effectLst/>
                        </a:rPr>
                        <a:t> حاضرون</a:t>
                      </a:r>
                      <a:endParaRPr lang="en-US" sz="1000">
                        <a:solidFill>
                          <a:schemeClr val="tx1"/>
                        </a:solidFill>
                        <a:effectLst/>
                        <a:latin typeface="Times New Roman"/>
                        <a:ea typeface="SimSun"/>
                        <a:cs typeface="Arial"/>
                      </a:endParaRPr>
                    </a:p>
                  </a:txBody>
                  <a:tcPr marL="56514" marR="56514" marT="0" marB="0" anchor="ctr">
                    <a:lnT w="12700" cap="flat" cmpd="sng" algn="ctr">
                      <a:solidFill>
                        <a:schemeClr val="accent2">
                          <a:lumMod val="75000"/>
                        </a:schemeClr>
                      </a:solidFill>
                      <a:prstDash val="solid"/>
                      <a:round/>
                      <a:headEnd type="none" w="med" len="med"/>
                      <a:tailEnd type="none" w="med" len="med"/>
                    </a:lnT>
                  </a:tcPr>
                </a:tc>
              </a:tr>
              <a:tr h="533436">
                <a:tc>
                  <a:txBody>
                    <a:bodyPr/>
                    <a:lstStyle/>
                    <a:p>
                      <a:pPr marL="0" marR="0" algn="r" rtl="1">
                        <a:lnSpc>
                          <a:spcPct val="115000"/>
                        </a:lnSpc>
                        <a:spcBef>
                          <a:spcPts val="0"/>
                        </a:spcBef>
                        <a:spcAft>
                          <a:spcPts val="0"/>
                        </a:spcAft>
                      </a:pPr>
                      <a:r>
                        <a:rPr lang="ar-SA" sz="1300" dirty="0">
                          <a:solidFill>
                            <a:schemeClr val="tx1"/>
                          </a:solidFill>
                          <a:effectLst/>
                        </a:rPr>
                        <a:t>2-  يبنى على الفتح أو على الكسر إذا كان جمع مؤنث سالم. </a:t>
                      </a:r>
                      <a:endParaRPr lang="en-US" sz="1300" dirty="0">
                        <a:solidFill>
                          <a:schemeClr val="tx1"/>
                        </a:solidFill>
                        <a:effectLst/>
                        <a:latin typeface="Times New Roman"/>
                        <a:ea typeface="SimSun"/>
                        <a:cs typeface="AL-Mohanad"/>
                      </a:endParaRPr>
                    </a:p>
                  </a:txBody>
                  <a:tcPr marL="56514" marR="56514" marT="0" marB="0" anchor="ctr"/>
                </a:tc>
                <a:tc>
                  <a:txBody>
                    <a:bodyPr/>
                    <a:lstStyle/>
                    <a:p>
                      <a:pPr marL="0" marR="0" algn="ctr" rtl="1">
                        <a:lnSpc>
                          <a:spcPct val="115000"/>
                        </a:lnSpc>
                        <a:spcBef>
                          <a:spcPts val="0"/>
                        </a:spcBef>
                        <a:spcAft>
                          <a:spcPts val="0"/>
                        </a:spcAft>
                      </a:pPr>
                      <a:r>
                        <a:rPr lang="ar-SA" sz="1300">
                          <a:solidFill>
                            <a:schemeClr val="tx1"/>
                          </a:solidFill>
                          <a:effectLst/>
                        </a:rPr>
                        <a:t>لا معلماتَِ في الفصل</a:t>
                      </a:r>
                      <a:endParaRPr lang="en-US" sz="1000">
                        <a:solidFill>
                          <a:schemeClr val="tx1"/>
                        </a:solidFill>
                        <a:effectLst/>
                        <a:latin typeface="Times New Roman"/>
                        <a:ea typeface="SimSun"/>
                        <a:cs typeface="Arial"/>
                      </a:endParaRPr>
                    </a:p>
                  </a:txBody>
                  <a:tcPr marL="56514" marR="56514" marT="0" marB="0" anchor="ctr"/>
                </a:tc>
              </a:tr>
              <a:tr h="1781174">
                <a:tc gridSpan="2">
                  <a:txBody>
                    <a:bodyPr/>
                    <a:lstStyle/>
                    <a:p>
                      <a:pPr marL="0" marR="0" algn="r" rtl="1">
                        <a:lnSpc>
                          <a:spcPct val="115000"/>
                        </a:lnSpc>
                        <a:spcBef>
                          <a:spcPts val="0"/>
                        </a:spcBef>
                        <a:spcAft>
                          <a:spcPts val="0"/>
                        </a:spcAft>
                      </a:pPr>
                      <a:r>
                        <a:rPr lang="ar-SA" sz="1200" dirty="0">
                          <a:solidFill>
                            <a:schemeClr val="tx1"/>
                          </a:solidFill>
                          <a:effectLst/>
                        </a:rPr>
                        <a:t>شاهد نحوي رقم (12):</a:t>
                      </a:r>
                      <a:endParaRPr lang="en-US" sz="1000" dirty="0">
                        <a:solidFill>
                          <a:schemeClr val="tx1"/>
                        </a:solidFill>
                        <a:effectLst/>
                      </a:endParaRPr>
                    </a:p>
                    <a:p>
                      <a:pPr marL="228600" marR="0" algn="ctr" rtl="1">
                        <a:lnSpc>
                          <a:spcPct val="115000"/>
                        </a:lnSpc>
                        <a:spcBef>
                          <a:spcPts val="0"/>
                        </a:spcBef>
                        <a:spcAft>
                          <a:spcPts val="0"/>
                        </a:spcAft>
                      </a:pPr>
                      <a:r>
                        <a:rPr lang="ar-SA" sz="900" dirty="0">
                          <a:solidFill>
                            <a:schemeClr val="tx1"/>
                          </a:solidFill>
                          <a:effectLst/>
                        </a:rPr>
                        <a:t>قال الشاعر:  إن الشباب الذي مجدٌ عواقبه  ::  فيهِ نَلَدُّ ولا لذاتَِ للشِّيبِ</a:t>
                      </a:r>
                      <a:endParaRPr lang="en-US" sz="900" dirty="0">
                        <a:solidFill>
                          <a:schemeClr val="tx1"/>
                        </a:solidFill>
                        <a:effectLst/>
                      </a:endParaRPr>
                    </a:p>
                    <a:p>
                      <a:pPr marL="0" marR="0" algn="r" rtl="1">
                        <a:lnSpc>
                          <a:spcPct val="115000"/>
                        </a:lnSpc>
                        <a:spcBef>
                          <a:spcPts val="0"/>
                        </a:spcBef>
                        <a:spcAft>
                          <a:spcPts val="0"/>
                        </a:spcAft>
                      </a:pPr>
                      <a:r>
                        <a:rPr lang="ar-SA" sz="1200" dirty="0">
                          <a:solidFill>
                            <a:schemeClr val="tx1"/>
                          </a:solidFill>
                          <a:effectLst/>
                        </a:rPr>
                        <a:t>الشاهــد هنا:  ولا لذاتَِ</a:t>
                      </a:r>
                      <a:endParaRPr lang="en-US" sz="1000" dirty="0">
                        <a:solidFill>
                          <a:schemeClr val="tx1"/>
                        </a:solidFill>
                        <a:effectLst/>
                      </a:endParaRPr>
                    </a:p>
                    <a:p>
                      <a:pPr marL="0" marR="0" algn="justLow" rtl="1">
                        <a:lnSpc>
                          <a:spcPct val="115000"/>
                        </a:lnSpc>
                        <a:spcBef>
                          <a:spcPts val="0"/>
                        </a:spcBef>
                        <a:spcAft>
                          <a:spcPts val="0"/>
                        </a:spcAft>
                      </a:pPr>
                      <a:r>
                        <a:rPr lang="ar-SA" sz="1200" dirty="0">
                          <a:solidFill>
                            <a:schemeClr val="tx1"/>
                          </a:solidFill>
                          <a:effectLst/>
                        </a:rPr>
                        <a:t>وجه الاستشهاد:  جاء اسم (لا) النافية للجنس جمع مؤنث سالم وجاز بناؤه على الكسر والفتح.</a:t>
                      </a:r>
                      <a:endParaRPr lang="en-US" sz="1000" dirty="0">
                        <a:solidFill>
                          <a:schemeClr val="tx1"/>
                        </a:solidFill>
                        <a:effectLst/>
                        <a:latin typeface="Times New Roman"/>
                        <a:ea typeface="SimSun"/>
                        <a:cs typeface="Arial"/>
                      </a:endParaRPr>
                    </a:p>
                  </a:txBody>
                  <a:tcPr marL="56514" marR="56514" marT="0" marB="0"/>
                </a:tc>
                <a:tc hMerge="1">
                  <a:txBody>
                    <a:bodyPr/>
                    <a:lstStyle/>
                    <a:p>
                      <a:endParaRPr lang="en-US"/>
                    </a:p>
                  </a:txBody>
                  <a:tcPr/>
                </a:tc>
              </a:tr>
              <a:tr h="1066875">
                <a:tc>
                  <a:txBody>
                    <a:bodyPr/>
                    <a:lstStyle/>
                    <a:p>
                      <a:pPr marL="0" marR="0" algn="r" rtl="1">
                        <a:lnSpc>
                          <a:spcPct val="115000"/>
                        </a:lnSpc>
                        <a:spcBef>
                          <a:spcPts val="0"/>
                        </a:spcBef>
                        <a:spcAft>
                          <a:spcPts val="0"/>
                        </a:spcAft>
                      </a:pPr>
                      <a:r>
                        <a:rPr lang="ar-SA" sz="900">
                          <a:solidFill>
                            <a:schemeClr val="tx1"/>
                          </a:solidFill>
                          <a:effectLst/>
                        </a:rPr>
                        <a:t>3-  يبنى على الياء إذا كان مثنى أو جمع مذكرٍ سالم . </a:t>
                      </a:r>
                      <a:endParaRPr lang="en-US" sz="900" b="1">
                        <a:solidFill>
                          <a:schemeClr val="tx1"/>
                        </a:solidFill>
                        <a:effectLst/>
                        <a:latin typeface="Calibri"/>
                        <a:ea typeface="SimSun"/>
                        <a:cs typeface="Arial"/>
                      </a:endParaRPr>
                    </a:p>
                  </a:txBody>
                  <a:tcPr marL="56514" marR="56514" marT="0" marB="0" anchor="ctr"/>
                </a:tc>
                <a:tc>
                  <a:txBody>
                    <a:bodyPr/>
                    <a:lstStyle/>
                    <a:p>
                      <a:pPr marL="0" marR="0" algn="ctr" rtl="1">
                        <a:lnSpc>
                          <a:spcPct val="115000"/>
                        </a:lnSpc>
                        <a:spcBef>
                          <a:spcPts val="0"/>
                        </a:spcBef>
                        <a:spcAft>
                          <a:spcPts val="0"/>
                        </a:spcAft>
                      </a:pPr>
                      <a:r>
                        <a:rPr lang="ar-SA" sz="1300" dirty="0">
                          <a:solidFill>
                            <a:schemeClr val="tx1"/>
                          </a:solidFill>
                          <a:effectLst/>
                        </a:rPr>
                        <a:t>لا طالبين حاضران</a:t>
                      </a:r>
                      <a:endParaRPr lang="en-US" sz="1000" dirty="0">
                        <a:solidFill>
                          <a:schemeClr val="tx1"/>
                        </a:solidFill>
                        <a:effectLst/>
                      </a:endParaRPr>
                    </a:p>
                    <a:p>
                      <a:pPr marL="0" marR="0" algn="ctr" rtl="1">
                        <a:lnSpc>
                          <a:spcPct val="115000"/>
                        </a:lnSpc>
                        <a:spcBef>
                          <a:spcPts val="0"/>
                        </a:spcBef>
                        <a:spcAft>
                          <a:spcPts val="0"/>
                        </a:spcAft>
                      </a:pPr>
                      <a:r>
                        <a:rPr lang="ar-SA" sz="1300" dirty="0">
                          <a:solidFill>
                            <a:schemeClr val="tx1"/>
                          </a:solidFill>
                          <a:effectLst/>
                        </a:rPr>
                        <a:t>لا مسلمين غائبون</a:t>
                      </a:r>
                      <a:endParaRPr lang="en-US" sz="1000" dirty="0">
                        <a:solidFill>
                          <a:schemeClr val="tx1"/>
                        </a:solidFill>
                        <a:effectLst/>
                        <a:latin typeface="Times New Roman"/>
                        <a:ea typeface="SimSun"/>
                        <a:cs typeface="Arial"/>
                      </a:endParaRPr>
                    </a:p>
                  </a:txBody>
                  <a:tcPr marL="56514" marR="56514" marT="0" marB="0" anchor="ctr"/>
                </a:tc>
              </a:tr>
            </a:tbl>
          </a:graphicData>
        </a:graphic>
      </p:graphicFrame>
      <p:sp>
        <p:nvSpPr>
          <p:cNvPr id="4" name="Rectangle 1"/>
          <p:cNvSpPr>
            <a:spLocks noChangeArrowheads="1"/>
          </p:cNvSpPr>
          <p:nvPr/>
        </p:nvSpPr>
        <p:spPr bwMode="auto">
          <a:xfrm>
            <a:off x="457200" y="26812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algn="l" rtl="0" fontAlgn="base">
              <a:spcBef>
                <a:spcPct val="0"/>
              </a:spcBef>
              <a:spcAft>
                <a:spcPct val="0"/>
              </a:spcAft>
            </a:pPr>
            <a:endParaRPr lang="en-US" smtClean="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377171458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3544403606"/>
              </p:ext>
            </p:extLst>
          </p:nvPr>
        </p:nvGraphicFramePr>
        <p:xfrm>
          <a:off x="539552" y="2060848"/>
          <a:ext cx="7620000" cy="1577340"/>
        </p:xfrm>
        <a:graphic>
          <a:graphicData uri="http://schemas.openxmlformats.org/drawingml/2006/table">
            <a:tbl>
              <a:tblPr rtl="1" firstRow="1" firstCol="1" lastRow="1" lastCol="1" bandRow="1" bandCol="1">
                <a:tableStyleId>{5C22544A-7EE6-4342-B048-85BDC9FD1C3A}</a:tableStyleId>
              </a:tblPr>
              <a:tblGrid>
                <a:gridCol w="7620000"/>
              </a:tblGrid>
              <a:tr h="765454">
                <a:tc>
                  <a:txBody>
                    <a:bodyPr/>
                    <a:lstStyle/>
                    <a:p>
                      <a:pPr marL="0" marR="0" algn="r" rtl="1">
                        <a:lnSpc>
                          <a:spcPct val="115000"/>
                        </a:lnSpc>
                        <a:spcBef>
                          <a:spcPts val="0"/>
                        </a:spcBef>
                        <a:spcAft>
                          <a:spcPts val="0"/>
                        </a:spcAft>
                      </a:pPr>
                      <a:r>
                        <a:rPr lang="ar-SA" sz="1200" dirty="0">
                          <a:solidFill>
                            <a:schemeClr val="tx1"/>
                          </a:solidFill>
                          <a:effectLst/>
                        </a:rPr>
                        <a:t>شاهد نحوي رقم (13):</a:t>
                      </a:r>
                      <a:endParaRPr lang="en-US" sz="1000" dirty="0">
                        <a:solidFill>
                          <a:schemeClr val="tx1"/>
                        </a:solidFill>
                        <a:effectLst/>
                      </a:endParaRPr>
                    </a:p>
                    <a:p>
                      <a:pPr marL="228600" marR="0" algn="ctr" rtl="1">
                        <a:lnSpc>
                          <a:spcPct val="115000"/>
                        </a:lnSpc>
                        <a:spcBef>
                          <a:spcPts val="0"/>
                        </a:spcBef>
                        <a:spcAft>
                          <a:spcPts val="0"/>
                        </a:spcAft>
                      </a:pPr>
                      <a:r>
                        <a:rPr lang="ar-SA" sz="900" dirty="0">
                          <a:solidFill>
                            <a:schemeClr val="tx1"/>
                          </a:solidFill>
                          <a:effectLst/>
                        </a:rPr>
                        <a:t>قال الشاعر: يحشر الناس لا بنين ولا              آباء إلاَّ وقد عنتهم شؤون</a:t>
                      </a:r>
                      <a:endParaRPr lang="en-US" sz="900" dirty="0">
                        <a:solidFill>
                          <a:schemeClr val="tx1"/>
                        </a:solidFill>
                        <a:effectLst/>
                      </a:endParaRPr>
                    </a:p>
                    <a:p>
                      <a:pPr marL="0" marR="0" algn="r" rtl="1">
                        <a:lnSpc>
                          <a:spcPct val="115000"/>
                        </a:lnSpc>
                        <a:spcBef>
                          <a:spcPts val="0"/>
                        </a:spcBef>
                        <a:spcAft>
                          <a:spcPts val="0"/>
                        </a:spcAft>
                      </a:pPr>
                      <a:r>
                        <a:rPr lang="ar-SA" sz="1200" dirty="0">
                          <a:solidFill>
                            <a:schemeClr val="tx1"/>
                          </a:solidFill>
                          <a:effectLst/>
                        </a:rPr>
                        <a:t>الشاهــد هنا:  لا بنين</a:t>
                      </a:r>
                      <a:endParaRPr lang="en-US" sz="1000" dirty="0">
                        <a:solidFill>
                          <a:schemeClr val="tx1"/>
                        </a:solidFill>
                        <a:effectLst/>
                      </a:endParaRPr>
                    </a:p>
                    <a:p>
                      <a:pPr marL="0" marR="0" algn="justLow" rtl="1">
                        <a:lnSpc>
                          <a:spcPct val="115000"/>
                        </a:lnSpc>
                        <a:spcBef>
                          <a:spcPts val="0"/>
                        </a:spcBef>
                        <a:spcAft>
                          <a:spcPts val="0"/>
                        </a:spcAft>
                      </a:pPr>
                      <a:r>
                        <a:rPr lang="ar-SA" sz="1200" dirty="0">
                          <a:solidFill>
                            <a:schemeClr val="tx1"/>
                          </a:solidFill>
                          <a:effectLst/>
                        </a:rPr>
                        <a:t>وجه الاستشهاد:  حيث جاء اسم (لا) جمع مذكر سالم مبني على الياء التي ينصب بها حين يكون معربًا .</a:t>
                      </a:r>
                      <a:endParaRPr lang="en-US" sz="1000" dirty="0">
                        <a:solidFill>
                          <a:schemeClr val="tx1"/>
                        </a:solidFill>
                        <a:effectLst/>
                        <a:latin typeface="Times New Roman"/>
                        <a:ea typeface="SimSun"/>
                        <a:cs typeface="Arial"/>
                      </a:endParaRPr>
                    </a:p>
                  </a:txBody>
                  <a:tcPr marL="56514" marR="56514" marT="0" marB="0"/>
                </a:tc>
              </a:tr>
              <a:tr h="765454">
                <a:tc>
                  <a:txBody>
                    <a:bodyPr/>
                    <a:lstStyle/>
                    <a:p>
                      <a:pPr marL="0" marR="0" algn="r" rtl="1">
                        <a:lnSpc>
                          <a:spcPct val="115000"/>
                        </a:lnSpc>
                        <a:spcBef>
                          <a:spcPts val="0"/>
                        </a:spcBef>
                        <a:spcAft>
                          <a:spcPts val="0"/>
                        </a:spcAft>
                      </a:pPr>
                      <a:r>
                        <a:rPr lang="ar-SA" sz="1200" dirty="0">
                          <a:solidFill>
                            <a:schemeClr val="tx1"/>
                          </a:solidFill>
                          <a:effectLst/>
                        </a:rPr>
                        <a:t>شاهد نحوي رقم (14):</a:t>
                      </a:r>
                      <a:endParaRPr lang="en-US" sz="1000" dirty="0">
                        <a:solidFill>
                          <a:schemeClr val="tx1"/>
                        </a:solidFill>
                        <a:effectLst/>
                      </a:endParaRPr>
                    </a:p>
                    <a:p>
                      <a:pPr marL="228600" marR="0" algn="ctr" rtl="1">
                        <a:lnSpc>
                          <a:spcPct val="115000"/>
                        </a:lnSpc>
                        <a:spcBef>
                          <a:spcPts val="0"/>
                        </a:spcBef>
                        <a:spcAft>
                          <a:spcPts val="0"/>
                        </a:spcAft>
                      </a:pPr>
                      <a:r>
                        <a:rPr lang="ar-SA" sz="900" dirty="0">
                          <a:solidFill>
                            <a:schemeClr val="tx1"/>
                          </a:solidFill>
                          <a:effectLst/>
                        </a:rPr>
                        <a:t>قال الشاعر: تَعزَّ فَلا إلفيْنِ بالعيشِ مُتعَّا    ::    ولكن لِورَّادِ المنون تتابع</a:t>
                      </a:r>
                      <a:endParaRPr lang="en-US" sz="900" dirty="0">
                        <a:solidFill>
                          <a:schemeClr val="tx1"/>
                        </a:solidFill>
                        <a:effectLst/>
                      </a:endParaRPr>
                    </a:p>
                    <a:p>
                      <a:pPr marL="0" marR="0" algn="r" rtl="1">
                        <a:lnSpc>
                          <a:spcPct val="115000"/>
                        </a:lnSpc>
                        <a:spcBef>
                          <a:spcPts val="0"/>
                        </a:spcBef>
                        <a:spcAft>
                          <a:spcPts val="0"/>
                        </a:spcAft>
                      </a:pPr>
                      <a:r>
                        <a:rPr lang="ar-SA" sz="1200" dirty="0">
                          <a:solidFill>
                            <a:schemeClr val="tx1"/>
                          </a:solidFill>
                          <a:effectLst/>
                        </a:rPr>
                        <a:t>الشاهــد هنا:  لا إلفينِ</a:t>
                      </a:r>
                      <a:endParaRPr lang="en-US" sz="1000" dirty="0">
                        <a:solidFill>
                          <a:schemeClr val="tx1"/>
                        </a:solidFill>
                        <a:effectLst/>
                      </a:endParaRPr>
                    </a:p>
                    <a:p>
                      <a:pPr marL="0" marR="0" algn="r" rtl="1">
                        <a:lnSpc>
                          <a:spcPct val="115000"/>
                        </a:lnSpc>
                        <a:spcBef>
                          <a:spcPts val="0"/>
                        </a:spcBef>
                        <a:spcAft>
                          <a:spcPts val="0"/>
                        </a:spcAft>
                      </a:pPr>
                      <a:r>
                        <a:rPr lang="ar-SA" sz="1200" dirty="0">
                          <a:solidFill>
                            <a:schemeClr val="tx1"/>
                          </a:solidFill>
                          <a:effectLst/>
                        </a:rPr>
                        <a:t>وجه الاستشهاد:  حيث جاء اسم (لا) مثنى مبني على الياء التي ينصب بها حين يكون معربًا .</a:t>
                      </a:r>
                      <a:endParaRPr lang="en-US" sz="1000" dirty="0">
                        <a:solidFill>
                          <a:schemeClr val="tx1"/>
                        </a:solidFill>
                        <a:effectLst/>
                        <a:latin typeface="Times New Roman"/>
                        <a:ea typeface="SimSun"/>
                        <a:cs typeface="Arial"/>
                      </a:endParaRPr>
                    </a:p>
                  </a:txBody>
                  <a:tcPr marL="56514" marR="56514" marT="0" marB="0"/>
                </a:tc>
              </a:tr>
            </a:tbl>
          </a:graphicData>
        </a:graphic>
      </p:graphicFrame>
      <p:graphicFrame>
        <p:nvGraphicFramePr>
          <p:cNvPr id="3" name="جدول 2"/>
          <p:cNvGraphicFramePr>
            <a:graphicFrameLocks noGrp="1"/>
          </p:cNvGraphicFramePr>
          <p:nvPr>
            <p:extLst>
              <p:ext uri="{D42A27DB-BD31-4B8C-83A1-F6EECF244321}">
                <p14:modId xmlns:p14="http://schemas.microsoft.com/office/powerpoint/2010/main" val="598992887"/>
              </p:ext>
            </p:extLst>
          </p:nvPr>
        </p:nvGraphicFramePr>
        <p:xfrm>
          <a:off x="539552" y="673649"/>
          <a:ext cx="7620000" cy="1184286"/>
        </p:xfrm>
        <a:graphic>
          <a:graphicData uri="http://schemas.openxmlformats.org/drawingml/2006/table">
            <a:tbl>
              <a:tblPr rtl="1" firstRow="1" firstCol="1" lastRow="1" lastCol="1" bandRow="1" bandCol="1">
                <a:tableStyleId>{5C22544A-7EE6-4342-B048-85BDC9FD1C3A}</a:tableStyleId>
              </a:tblPr>
              <a:tblGrid>
                <a:gridCol w="3485043"/>
                <a:gridCol w="4134957"/>
              </a:tblGrid>
              <a:tr h="231080">
                <a:tc gridSpan="2">
                  <a:txBody>
                    <a:bodyPr/>
                    <a:lstStyle/>
                    <a:p>
                      <a:pPr marL="502920" marR="0" indent="-502920" algn="justLow" rtl="1">
                        <a:lnSpc>
                          <a:spcPct val="115000"/>
                        </a:lnSpc>
                        <a:spcBef>
                          <a:spcPts val="0"/>
                        </a:spcBef>
                        <a:spcAft>
                          <a:spcPts val="0"/>
                        </a:spcAft>
                      </a:pPr>
                      <a:r>
                        <a:rPr lang="ar-SA" sz="1300" dirty="0">
                          <a:solidFill>
                            <a:schemeClr val="tx1"/>
                          </a:solidFill>
                          <a:effectLst/>
                        </a:rPr>
                        <a:t>الحالة الثانية:  يكون معرباًً (أي منصوباً) إذا كان ..</a:t>
                      </a:r>
                      <a:endParaRPr lang="en-US" sz="1000" dirty="0">
                        <a:solidFill>
                          <a:schemeClr val="tx1"/>
                        </a:solidFill>
                        <a:effectLst/>
                        <a:latin typeface="Times New Roman"/>
                        <a:ea typeface="SimSun"/>
                        <a:cs typeface="Arial"/>
                      </a:endParaRPr>
                    </a:p>
                  </a:txBody>
                  <a:tcPr marL="56514" marR="56514" marT="0" marB="0"/>
                </a:tc>
                <a:tc hMerge="1">
                  <a:txBody>
                    <a:bodyPr/>
                    <a:lstStyle/>
                    <a:p>
                      <a:endParaRPr lang="en-US"/>
                    </a:p>
                  </a:txBody>
                  <a:tcPr/>
                </a:tc>
              </a:tr>
              <a:tr h="231080">
                <a:tc>
                  <a:txBody>
                    <a:bodyPr/>
                    <a:lstStyle/>
                    <a:p>
                      <a:pPr marL="274320" marR="0" indent="-274320" algn="r" rtl="1">
                        <a:lnSpc>
                          <a:spcPct val="115000"/>
                        </a:lnSpc>
                        <a:spcBef>
                          <a:spcPts val="0"/>
                        </a:spcBef>
                        <a:spcAft>
                          <a:spcPts val="0"/>
                        </a:spcAft>
                      </a:pPr>
                      <a:r>
                        <a:rPr lang="ar-SA" sz="1300" dirty="0">
                          <a:solidFill>
                            <a:schemeClr val="tx1"/>
                          </a:solidFill>
                          <a:effectLst/>
                        </a:rPr>
                        <a:t>1-  مضافًا.</a:t>
                      </a:r>
                      <a:endParaRPr lang="en-US" sz="1000" dirty="0">
                        <a:solidFill>
                          <a:schemeClr val="tx1"/>
                        </a:solidFill>
                        <a:effectLst/>
                        <a:latin typeface="Times New Roman"/>
                        <a:ea typeface="SimSun"/>
                        <a:cs typeface="Arial"/>
                      </a:endParaRPr>
                    </a:p>
                  </a:txBody>
                  <a:tcPr marL="56514" marR="56514" marT="0" marB="0" anchor="ctr"/>
                </a:tc>
                <a:tc>
                  <a:txBody>
                    <a:bodyPr/>
                    <a:lstStyle/>
                    <a:p>
                      <a:pPr marL="0" marR="0" algn="ctr" rtl="1">
                        <a:lnSpc>
                          <a:spcPct val="115000"/>
                        </a:lnSpc>
                        <a:spcBef>
                          <a:spcPts val="0"/>
                        </a:spcBef>
                        <a:spcAft>
                          <a:spcPts val="0"/>
                        </a:spcAft>
                      </a:pPr>
                      <a:r>
                        <a:rPr lang="ar-SA" sz="1300">
                          <a:solidFill>
                            <a:schemeClr val="tx1"/>
                          </a:solidFill>
                          <a:effectLst/>
                        </a:rPr>
                        <a:t>لا رجلَ علمٍ مذموم</a:t>
                      </a:r>
                      <a:endParaRPr lang="en-US" sz="1000">
                        <a:solidFill>
                          <a:schemeClr val="tx1"/>
                        </a:solidFill>
                        <a:effectLst/>
                        <a:latin typeface="Times New Roman"/>
                        <a:ea typeface="SimSun"/>
                        <a:cs typeface="Arial"/>
                      </a:endParaRPr>
                    </a:p>
                  </a:txBody>
                  <a:tcPr marL="56514" marR="56514" marT="0" marB="0" anchor="ctr"/>
                </a:tc>
              </a:tr>
              <a:tr h="722126">
                <a:tc>
                  <a:txBody>
                    <a:bodyPr/>
                    <a:lstStyle/>
                    <a:p>
                      <a:pPr marL="0" marR="0" algn="r" rtl="1">
                        <a:lnSpc>
                          <a:spcPct val="115000"/>
                        </a:lnSpc>
                        <a:spcBef>
                          <a:spcPts val="0"/>
                        </a:spcBef>
                        <a:spcAft>
                          <a:spcPts val="0"/>
                        </a:spcAft>
                      </a:pPr>
                      <a:r>
                        <a:rPr lang="ar-SA" sz="1300" dirty="0">
                          <a:solidFill>
                            <a:schemeClr val="tx1"/>
                          </a:solidFill>
                          <a:effectLst/>
                        </a:rPr>
                        <a:t>2-  شبيهًا بالمضاف وهو : ما اتصل به شيء من تمام معناه.</a:t>
                      </a:r>
                      <a:endParaRPr lang="en-US" sz="1300" dirty="0">
                        <a:solidFill>
                          <a:schemeClr val="tx1"/>
                        </a:solidFill>
                        <a:effectLst/>
                        <a:latin typeface="Times New Roman"/>
                        <a:ea typeface="SimSun"/>
                        <a:cs typeface="AL-Mohanad"/>
                      </a:endParaRPr>
                    </a:p>
                  </a:txBody>
                  <a:tcPr marL="56514" marR="56514" marT="0" marB="0" anchor="ctr"/>
                </a:tc>
                <a:tc>
                  <a:txBody>
                    <a:bodyPr/>
                    <a:lstStyle/>
                    <a:p>
                      <a:pPr marL="0" marR="0" algn="ctr" rtl="1">
                        <a:lnSpc>
                          <a:spcPct val="115000"/>
                        </a:lnSpc>
                        <a:spcBef>
                          <a:spcPts val="0"/>
                        </a:spcBef>
                        <a:spcAft>
                          <a:spcPts val="0"/>
                        </a:spcAft>
                      </a:pPr>
                      <a:r>
                        <a:rPr lang="ar-SA" sz="1300" dirty="0" err="1">
                          <a:solidFill>
                            <a:schemeClr val="tx1"/>
                          </a:solidFill>
                          <a:effectLst/>
                        </a:rPr>
                        <a:t>لاطالعاً</a:t>
                      </a:r>
                      <a:r>
                        <a:rPr lang="ar-SA" sz="1300" dirty="0">
                          <a:solidFill>
                            <a:schemeClr val="tx1"/>
                          </a:solidFill>
                          <a:effectLst/>
                        </a:rPr>
                        <a:t> جبلاً مسبوق</a:t>
                      </a:r>
                      <a:endParaRPr lang="en-US" sz="1000" dirty="0">
                        <a:solidFill>
                          <a:schemeClr val="tx1"/>
                        </a:solidFill>
                        <a:effectLst/>
                      </a:endParaRPr>
                    </a:p>
                    <a:p>
                      <a:pPr marL="0" marR="0" algn="ctr" rtl="1">
                        <a:lnSpc>
                          <a:spcPct val="115000"/>
                        </a:lnSpc>
                        <a:spcBef>
                          <a:spcPts val="0"/>
                        </a:spcBef>
                        <a:spcAft>
                          <a:spcPts val="0"/>
                        </a:spcAft>
                      </a:pPr>
                      <a:r>
                        <a:rPr lang="ar-SA" sz="1300" dirty="0">
                          <a:solidFill>
                            <a:schemeClr val="tx1"/>
                          </a:solidFill>
                          <a:effectLst/>
                        </a:rPr>
                        <a:t>ولا أفضلَ من عليٍ عندنا</a:t>
                      </a:r>
                      <a:endParaRPr lang="en-US" sz="1000" dirty="0">
                        <a:solidFill>
                          <a:schemeClr val="tx1"/>
                        </a:solidFill>
                        <a:effectLst/>
                      </a:endParaRPr>
                    </a:p>
                    <a:p>
                      <a:pPr marL="0" marR="0" algn="ctr" rtl="1">
                        <a:lnSpc>
                          <a:spcPct val="115000"/>
                        </a:lnSpc>
                        <a:spcBef>
                          <a:spcPts val="0"/>
                        </a:spcBef>
                        <a:spcAft>
                          <a:spcPts val="0"/>
                        </a:spcAft>
                      </a:pPr>
                      <a:r>
                        <a:rPr lang="ar-SA" sz="1500" dirty="0">
                          <a:solidFill>
                            <a:schemeClr val="tx1"/>
                          </a:solidFill>
                          <a:effectLst/>
                        </a:rPr>
                        <a:t>ولا قارئًا كتابًا موجود</a:t>
                      </a:r>
                      <a:endParaRPr lang="en-US" sz="1000" dirty="0">
                        <a:solidFill>
                          <a:schemeClr val="tx1"/>
                        </a:solidFill>
                        <a:effectLst/>
                        <a:latin typeface="Times New Roman"/>
                        <a:ea typeface="SimSun"/>
                        <a:cs typeface="Arial"/>
                      </a:endParaRPr>
                    </a:p>
                  </a:txBody>
                  <a:tcPr marL="56514" marR="56514" marT="0" marB="0" anchor="ctr"/>
                </a:tc>
              </a:tr>
            </a:tbl>
          </a:graphicData>
        </a:graphic>
      </p:graphicFrame>
      <p:sp>
        <p:nvSpPr>
          <p:cNvPr id="4" name="Rectangle 1"/>
          <p:cNvSpPr>
            <a:spLocks noChangeArrowheads="1"/>
          </p:cNvSpPr>
          <p:nvPr/>
        </p:nvSpPr>
        <p:spPr bwMode="auto">
          <a:xfrm>
            <a:off x="109471" y="65228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l" rtl="0" fontAlgn="base">
              <a:spcBef>
                <a:spcPct val="0"/>
              </a:spcBef>
              <a:spcAft>
                <a:spcPct val="0"/>
              </a:spcAft>
            </a:pPr>
            <a:endParaRPr lang="en-US" smtClean="0">
              <a:solidFill>
                <a:prstClr val="black"/>
              </a:solidFill>
              <a:latin typeface="Arial" pitchFamily="34" charset="0"/>
              <a:cs typeface="Arial" pitchFamily="34" charset="0"/>
            </a:endParaRPr>
          </a:p>
        </p:txBody>
      </p:sp>
      <p:graphicFrame>
        <p:nvGraphicFramePr>
          <p:cNvPr id="5" name="جدول 4"/>
          <p:cNvGraphicFramePr>
            <a:graphicFrameLocks noGrp="1"/>
          </p:cNvGraphicFramePr>
          <p:nvPr>
            <p:extLst>
              <p:ext uri="{D42A27DB-BD31-4B8C-83A1-F6EECF244321}">
                <p14:modId xmlns:p14="http://schemas.microsoft.com/office/powerpoint/2010/main" val="651079243"/>
              </p:ext>
            </p:extLst>
          </p:nvPr>
        </p:nvGraphicFramePr>
        <p:xfrm>
          <a:off x="611560" y="3789040"/>
          <a:ext cx="7620000" cy="1578919"/>
        </p:xfrm>
        <a:graphic>
          <a:graphicData uri="http://schemas.openxmlformats.org/drawingml/2006/table">
            <a:tbl>
              <a:tblPr rtl="1" firstRow="1" firstCol="1" lastRow="1" lastCol="1" bandRow="1" bandCol="1">
                <a:tableStyleId>{5C22544A-7EE6-4342-B048-85BDC9FD1C3A}</a:tableStyleId>
              </a:tblPr>
              <a:tblGrid>
                <a:gridCol w="3463636"/>
                <a:gridCol w="4156364"/>
              </a:tblGrid>
              <a:tr h="215307">
                <a:tc gridSpan="2">
                  <a:txBody>
                    <a:bodyPr/>
                    <a:lstStyle/>
                    <a:p>
                      <a:pPr marL="0" marR="0" algn="r" rtl="1">
                        <a:lnSpc>
                          <a:spcPct val="115000"/>
                        </a:lnSpc>
                        <a:spcBef>
                          <a:spcPts val="0"/>
                        </a:spcBef>
                        <a:spcAft>
                          <a:spcPts val="0"/>
                        </a:spcAft>
                      </a:pPr>
                      <a:r>
                        <a:rPr lang="ar-SA" sz="1200" dirty="0">
                          <a:solidFill>
                            <a:schemeClr val="tx1"/>
                          </a:solidFill>
                          <a:effectLst/>
                        </a:rPr>
                        <a:t>المسألة الثالثة:  ما حكم العطف على اسم(لا) النافية للجنس عند تكرارها ؟</a:t>
                      </a:r>
                      <a:endParaRPr lang="en-US" sz="1000" dirty="0">
                        <a:solidFill>
                          <a:schemeClr val="tx1"/>
                        </a:solidFill>
                        <a:effectLst/>
                        <a:latin typeface="Times New Roman"/>
                        <a:ea typeface="SimSun"/>
                        <a:cs typeface="Arial"/>
                      </a:endParaRPr>
                    </a:p>
                  </a:txBody>
                  <a:tcPr marL="56167" marR="56167" marT="0" marB="0"/>
                </a:tc>
                <a:tc hMerge="1">
                  <a:txBody>
                    <a:bodyPr/>
                    <a:lstStyle/>
                    <a:p>
                      <a:endParaRPr lang="en-US"/>
                    </a:p>
                  </a:txBody>
                  <a:tcPr/>
                </a:tc>
              </a:tr>
              <a:tr h="215307">
                <a:tc gridSpan="2">
                  <a:txBody>
                    <a:bodyPr/>
                    <a:lstStyle/>
                    <a:p>
                      <a:pPr marL="0" marR="0" algn="justLow" rtl="1">
                        <a:lnSpc>
                          <a:spcPct val="115000"/>
                        </a:lnSpc>
                        <a:spcBef>
                          <a:spcPts val="0"/>
                        </a:spcBef>
                        <a:spcAft>
                          <a:spcPts val="0"/>
                        </a:spcAft>
                      </a:pPr>
                      <a:r>
                        <a:rPr lang="ar-SA" sz="1200" dirty="0">
                          <a:solidFill>
                            <a:schemeClr val="tx1"/>
                          </a:solidFill>
                          <a:effectLst/>
                        </a:rPr>
                        <a:t>يجوز في الاسم المعطوف على (لا)إذا تكررت خمسة أوجه :</a:t>
                      </a:r>
                      <a:endParaRPr lang="en-US" sz="1000" dirty="0">
                        <a:solidFill>
                          <a:schemeClr val="tx1"/>
                        </a:solidFill>
                        <a:effectLst/>
                        <a:latin typeface="Times New Roman"/>
                        <a:ea typeface="SimSun"/>
                        <a:cs typeface="Arial"/>
                      </a:endParaRPr>
                    </a:p>
                  </a:txBody>
                  <a:tcPr marL="56167" marR="56167" marT="0" marB="0"/>
                </a:tc>
                <a:tc hMerge="1">
                  <a:txBody>
                    <a:bodyPr/>
                    <a:lstStyle/>
                    <a:p>
                      <a:endParaRPr lang="en-US"/>
                    </a:p>
                  </a:txBody>
                  <a:tcPr/>
                </a:tc>
              </a:tr>
              <a:tr h="459322">
                <a:tc>
                  <a:txBody>
                    <a:bodyPr/>
                    <a:lstStyle/>
                    <a:p>
                      <a:pPr marL="274320" marR="0" indent="-274320" algn="r" rtl="1">
                        <a:lnSpc>
                          <a:spcPct val="115000"/>
                        </a:lnSpc>
                        <a:spcBef>
                          <a:spcPts val="0"/>
                        </a:spcBef>
                        <a:spcAft>
                          <a:spcPts val="0"/>
                        </a:spcAft>
                      </a:pPr>
                      <a:r>
                        <a:rPr lang="ar-SA" sz="1300" dirty="0">
                          <a:solidFill>
                            <a:schemeClr val="tx1"/>
                          </a:solidFill>
                          <a:effectLst/>
                        </a:rPr>
                        <a:t>1-  بنائهما على الفتح:  </a:t>
                      </a:r>
                      <a:r>
                        <a:rPr lang="ar-SA" sz="1100" dirty="0">
                          <a:solidFill>
                            <a:schemeClr val="tx1"/>
                          </a:solidFill>
                          <a:effectLst/>
                        </a:rPr>
                        <a:t>وهذا هو الأصل لأن اسمها يكون مبنياً على الفتح.</a:t>
                      </a:r>
                      <a:endParaRPr lang="en-US" sz="1000" dirty="0">
                        <a:solidFill>
                          <a:schemeClr val="tx1"/>
                        </a:solidFill>
                        <a:effectLst/>
                        <a:latin typeface="Times New Roman"/>
                        <a:ea typeface="SimSun"/>
                        <a:cs typeface="Arial"/>
                      </a:endParaRPr>
                    </a:p>
                  </a:txBody>
                  <a:tcPr marL="56167" marR="56167" marT="0" marB="0"/>
                </a:tc>
                <a:tc>
                  <a:txBody>
                    <a:bodyPr/>
                    <a:lstStyle/>
                    <a:p>
                      <a:pPr marL="0" marR="0" algn="ctr" rtl="1">
                        <a:lnSpc>
                          <a:spcPct val="115000"/>
                        </a:lnSpc>
                        <a:spcBef>
                          <a:spcPts val="0"/>
                        </a:spcBef>
                        <a:spcAft>
                          <a:spcPts val="0"/>
                        </a:spcAft>
                      </a:pPr>
                      <a:r>
                        <a:rPr lang="ar-SA" sz="1300">
                          <a:solidFill>
                            <a:schemeClr val="tx1"/>
                          </a:solidFill>
                          <a:effectLst/>
                        </a:rPr>
                        <a:t>لا </a:t>
                      </a:r>
                      <a:r>
                        <a:rPr lang="ar-SA" sz="1300" u="sng">
                          <a:solidFill>
                            <a:schemeClr val="tx1"/>
                          </a:solidFill>
                          <a:effectLst/>
                        </a:rPr>
                        <a:t>حولَ</a:t>
                      </a:r>
                      <a:r>
                        <a:rPr lang="ar-SA" sz="1300">
                          <a:solidFill>
                            <a:schemeClr val="tx1"/>
                          </a:solidFill>
                          <a:effectLst/>
                        </a:rPr>
                        <a:t> ولا </a:t>
                      </a:r>
                      <a:r>
                        <a:rPr lang="ar-SA" sz="1300" u="sng">
                          <a:solidFill>
                            <a:schemeClr val="tx1"/>
                          </a:solidFill>
                          <a:effectLst/>
                        </a:rPr>
                        <a:t>قوةَ</a:t>
                      </a:r>
                      <a:r>
                        <a:rPr lang="ar-SA" sz="1300">
                          <a:solidFill>
                            <a:schemeClr val="tx1"/>
                          </a:solidFill>
                          <a:effectLst/>
                        </a:rPr>
                        <a:t> إلاَّ بالله</a:t>
                      </a:r>
                      <a:endParaRPr lang="en-US" sz="1000">
                        <a:solidFill>
                          <a:schemeClr val="tx1"/>
                        </a:solidFill>
                        <a:effectLst/>
                      </a:endParaRPr>
                    </a:p>
                    <a:p>
                      <a:pPr marL="0" marR="0" algn="ctr" rtl="1">
                        <a:lnSpc>
                          <a:spcPct val="115000"/>
                        </a:lnSpc>
                        <a:spcBef>
                          <a:spcPts val="0"/>
                        </a:spcBef>
                        <a:spcAft>
                          <a:spcPts val="0"/>
                        </a:spcAft>
                      </a:pPr>
                      <a:r>
                        <a:rPr lang="ar-SA" sz="1300">
                          <a:solidFill>
                            <a:schemeClr val="tx1"/>
                          </a:solidFill>
                          <a:effectLst/>
                        </a:rPr>
                        <a:t>(لابيعَ فيه ولاخلَّةَ )</a:t>
                      </a:r>
                      <a:endParaRPr lang="en-US" sz="1000">
                        <a:solidFill>
                          <a:schemeClr val="tx1"/>
                        </a:solidFill>
                        <a:effectLst/>
                        <a:latin typeface="Times New Roman"/>
                        <a:ea typeface="SimSun"/>
                        <a:cs typeface="Arial"/>
                      </a:endParaRPr>
                    </a:p>
                  </a:txBody>
                  <a:tcPr marL="56167" marR="56167" marT="0" marB="0" anchor="ctr"/>
                </a:tc>
              </a:tr>
              <a:tr h="459322">
                <a:tc>
                  <a:txBody>
                    <a:bodyPr/>
                    <a:lstStyle/>
                    <a:p>
                      <a:pPr marL="731520" marR="0" indent="-731520" algn="r" rtl="1">
                        <a:lnSpc>
                          <a:spcPct val="115000"/>
                        </a:lnSpc>
                        <a:spcBef>
                          <a:spcPts val="0"/>
                        </a:spcBef>
                        <a:spcAft>
                          <a:spcPts val="0"/>
                        </a:spcAft>
                      </a:pPr>
                      <a:r>
                        <a:rPr lang="ar-SA" sz="1300" dirty="0">
                          <a:solidFill>
                            <a:schemeClr val="tx1"/>
                          </a:solidFill>
                          <a:effectLst/>
                        </a:rPr>
                        <a:t>2-  رفعهما: </a:t>
                      </a:r>
                      <a:r>
                        <a:rPr lang="ar-SA" sz="1100" dirty="0">
                          <a:solidFill>
                            <a:schemeClr val="tx1"/>
                          </a:solidFill>
                          <a:effectLst/>
                        </a:rPr>
                        <a:t>إما بالابتداء فتكون (لا) لا عمل لها وما بعدها مبتدأ أو على إعمال (لا) عمل (ليس).</a:t>
                      </a:r>
                      <a:r>
                        <a:rPr lang="ar-SA" sz="1300" dirty="0">
                          <a:solidFill>
                            <a:schemeClr val="tx1"/>
                          </a:solidFill>
                          <a:effectLst/>
                        </a:rPr>
                        <a:t> </a:t>
                      </a:r>
                      <a:endParaRPr lang="en-US" sz="1000" dirty="0">
                        <a:solidFill>
                          <a:schemeClr val="tx1"/>
                        </a:solidFill>
                        <a:effectLst/>
                        <a:latin typeface="Times New Roman"/>
                        <a:ea typeface="SimSun"/>
                        <a:cs typeface="Arial"/>
                      </a:endParaRPr>
                    </a:p>
                  </a:txBody>
                  <a:tcPr marL="56167" marR="56167" marT="0" marB="0" anchor="ctr"/>
                </a:tc>
                <a:tc>
                  <a:txBody>
                    <a:bodyPr/>
                    <a:lstStyle/>
                    <a:p>
                      <a:pPr marL="0" marR="0" algn="ctr" rtl="1">
                        <a:lnSpc>
                          <a:spcPct val="115000"/>
                        </a:lnSpc>
                        <a:spcBef>
                          <a:spcPts val="0"/>
                        </a:spcBef>
                        <a:spcAft>
                          <a:spcPts val="0"/>
                        </a:spcAft>
                      </a:pPr>
                      <a:r>
                        <a:rPr lang="ar-SA" sz="800" dirty="0">
                          <a:solidFill>
                            <a:schemeClr val="tx1"/>
                          </a:solidFill>
                          <a:effectLst/>
                        </a:rPr>
                        <a:t>كما في قراءة من قرأ</a:t>
                      </a:r>
                      <a:r>
                        <a:rPr lang="ar-SA" sz="1300" dirty="0">
                          <a:solidFill>
                            <a:schemeClr val="tx1"/>
                          </a:solidFill>
                          <a:effectLst/>
                        </a:rPr>
                        <a:t> </a:t>
                      </a:r>
                      <a:r>
                        <a:rPr lang="ar-SA" sz="1500" dirty="0">
                          <a:solidFill>
                            <a:schemeClr val="tx1"/>
                          </a:solidFill>
                          <a:effectLst/>
                        </a:rPr>
                        <a:t>(</a:t>
                      </a:r>
                      <a:r>
                        <a:rPr lang="ar-SA" sz="1500" u="sng" dirty="0">
                          <a:solidFill>
                            <a:schemeClr val="tx1"/>
                          </a:solidFill>
                          <a:effectLst/>
                        </a:rPr>
                        <a:t>لا بيعٌ </a:t>
                      </a:r>
                      <a:r>
                        <a:rPr lang="ar-SA" sz="1500" dirty="0">
                          <a:solidFill>
                            <a:schemeClr val="tx1"/>
                          </a:solidFill>
                          <a:effectLst/>
                        </a:rPr>
                        <a:t>فيه و</a:t>
                      </a:r>
                      <a:r>
                        <a:rPr lang="ar-SA" sz="1500" u="sng" dirty="0">
                          <a:solidFill>
                            <a:schemeClr val="tx1"/>
                          </a:solidFill>
                          <a:effectLst/>
                        </a:rPr>
                        <a:t>لا خلةٌ</a:t>
                      </a:r>
                      <a:r>
                        <a:rPr lang="ar-SA" sz="1500" dirty="0">
                          <a:solidFill>
                            <a:schemeClr val="tx1"/>
                          </a:solidFill>
                          <a:effectLst/>
                        </a:rPr>
                        <a:t> )</a:t>
                      </a:r>
                      <a:endParaRPr lang="en-US" sz="1000" dirty="0">
                        <a:solidFill>
                          <a:schemeClr val="tx1"/>
                        </a:solidFill>
                        <a:effectLst/>
                        <a:latin typeface="Times New Roman"/>
                        <a:ea typeface="SimSun"/>
                        <a:cs typeface="Arial"/>
                      </a:endParaRPr>
                    </a:p>
                  </a:txBody>
                  <a:tcPr marL="56167" marR="56167" marT="0" marB="0" anchor="ctr"/>
                </a:tc>
              </a:tr>
              <a:tr h="229661">
                <a:tc>
                  <a:txBody>
                    <a:bodyPr/>
                    <a:lstStyle/>
                    <a:p>
                      <a:pPr marL="0" marR="0" algn="r" rtl="1">
                        <a:lnSpc>
                          <a:spcPct val="115000"/>
                        </a:lnSpc>
                        <a:spcBef>
                          <a:spcPts val="0"/>
                        </a:spcBef>
                        <a:spcAft>
                          <a:spcPts val="0"/>
                        </a:spcAft>
                      </a:pPr>
                      <a:r>
                        <a:rPr lang="ar-SA" sz="1300">
                          <a:solidFill>
                            <a:schemeClr val="tx1"/>
                          </a:solidFill>
                          <a:effectLst/>
                        </a:rPr>
                        <a:t>3ـ  بناء الأول على الفتح ورفع الثاني. </a:t>
                      </a:r>
                      <a:endParaRPr lang="en-US" sz="1000">
                        <a:solidFill>
                          <a:schemeClr val="tx1"/>
                        </a:solidFill>
                        <a:effectLst/>
                        <a:latin typeface="Times New Roman"/>
                        <a:ea typeface="SimSun"/>
                        <a:cs typeface="Arial"/>
                      </a:endParaRPr>
                    </a:p>
                  </a:txBody>
                  <a:tcPr marL="56167" marR="56167" marT="0" marB="0" anchor="ctr"/>
                </a:tc>
                <a:tc>
                  <a:txBody>
                    <a:bodyPr/>
                    <a:lstStyle/>
                    <a:p>
                      <a:pPr marL="0" marR="0" algn="ctr" rtl="1">
                        <a:lnSpc>
                          <a:spcPct val="115000"/>
                        </a:lnSpc>
                        <a:spcBef>
                          <a:spcPts val="0"/>
                        </a:spcBef>
                        <a:spcAft>
                          <a:spcPts val="0"/>
                        </a:spcAft>
                      </a:pPr>
                      <a:r>
                        <a:rPr lang="ar-SA" sz="1300" dirty="0">
                          <a:solidFill>
                            <a:schemeClr val="tx1"/>
                          </a:solidFill>
                          <a:effectLst/>
                        </a:rPr>
                        <a:t>لا حولَ ولا قوةٌ  </a:t>
                      </a:r>
                      <a:endParaRPr lang="en-US" sz="1000" dirty="0">
                        <a:solidFill>
                          <a:schemeClr val="tx1"/>
                        </a:solidFill>
                        <a:effectLst/>
                        <a:latin typeface="Times New Roman"/>
                        <a:ea typeface="SimSun"/>
                        <a:cs typeface="Arial"/>
                      </a:endParaRPr>
                    </a:p>
                  </a:txBody>
                  <a:tcPr marL="56167" marR="56167" marT="0" marB="0" anchor="ctr"/>
                </a:tc>
              </a:tr>
            </a:tbl>
          </a:graphicData>
        </a:graphic>
      </p:graphicFrame>
    </p:spTree>
    <p:extLst>
      <p:ext uri="{BB962C8B-B14F-4D97-AF65-F5344CB8AC3E}">
        <p14:creationId xmlns:p14="http://schemas.microsoft.com/office/powerpoint/2010/main" val="420124009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1334650530"/>
              </p:ext>
            </p:extLst>
          </p:nvPr>
        </p:nvGraphicFramePr>
        <p:xfrm>
          <a:off x="457200" y="764703"/>
          <a:ext cx="7620000" cy="5509960"/>
        </p:xfrm>
        <a:graphic>
          <a:graphicData uri="http://schemas.openxmlformats.org/drawingml/2006/table">
            <a:tbl>
              <a:tblPr rtl="1" firstRow="1" firstCol="1" lastRow="1" lastCol="1" bandRow="1" bandCol="1">
                <a:tableStyleId>{5C22544A-7EE6-4342-B048-85BDC9FD1C3A}</a:tableStyleId>
              </a:tblPr>
              <a:tblGrid>
                <a:gridCol w="3463636"/>
                <a:gridCol w="4156364"/>
              </a:tblGrid>
              <a:tr h="1584177">
                <a:tc gridSpan="2">
                  <a:txBody>
                    <a:bodyPr/>
                    <a:lstStyle/>
                    <a:p>
                      <a:pPr marL="0" marR="0" algn="r" rtl="1">
                        <a:lnSpc>
                          <a:spcPct val="115000"/>
                        </a:lnSpc>
                        <a:spcBef>
                          <a:spcPts val="0"/>
                        </a:spcBef>
                        <a:spcAft>
                          <a:spcPts val="0"/>
                        </a:spcAft>
                      </a:pPr>
                      <a:r>
                        <a:rPr lang="ar-SA" sz="1000" dirty="0">
                          <a:solidFill>
                            <a:schemeClr val="tx1"/>
                          </a:solidFill>
                          <a:effectLst/>
                        </a:rPr>
                        <a:t>شاهد نحوي رقم (15):</a:t>
                      </a:r>
                      <a:endParaRPr lang="en-US" sz="1000" dirty="0">
                        <a:solidFill>
                          <a:schemeClr val="tx1"/>
                        </a:solidFill>
                        <a:effectLst/>
                      </a:endParaRPr>
                    </a:p>
                    <a:p>
                      <a:pPr marL="228600" marR="0" algn="ctr" rtl="1">
                        <a:lnSpc>
                          <a:spcPct val="115000"/>
                        </a:lnSpc>
                        <a:spcBef>
                          <a:spcPts val="0"/>
                        </a:spcBef>
                        <a:spcAft>
                          <a:spcPts val="0"/>
                        </a:spcAft>
                      </a:pPr>
                      <a:r>
                        <a:rPr lang="ar-SA" sz="900" dirty="0">
                          <a:solidFill>
                            <a:schemeClr val="tx1"/>
                          </a:solidFill>
                          <a:effectLst/>
                        </a:rPr>
                        <a:t>قال الشاعر:   هذا لعمركمُ الصغار بعينه   ::    لا</a:t>
                      </a:r>
                      <a:r>
                        <a:rPr lang="ar-SA" sz="900" u="sng" dirty="0">
                          <a:solidFill>
                            <a:schemeClr val="tx1"/>
                          </a:solidFill>
                          <a:effectLst/>
                        </a:rPr>
                        <a:t> أمَّ لي </a:t>
                      </a:r>
                      <a:r>
                        <a:rPr lang="ar-SA" sz="900" dirty="0">
                          <a:solidFill>
                            <a:schemeClr val="tx1"/>
                          </a:solidFill>
                          <a:effectLst/>
                        </a:rPr>
                        <a:t>إن كان ذاك </a:t>
                      </a:r>
                      <a:r>
                        <a:rPr lang="ar-SA" sz="900" u="sng" dirty="0">
                          <a:solidFill>
                            <a:schemeClr val="tx1"/>
                          </a:solidFill>
                          <a:effectLst/>
                        </a:rPr>
                        <a:t>ولا أبُ</a:t>
                      </a:r>
                      <a:endParaRPr lang="en-US" sz="900" dirty="0">
                        <a:solidFill>
                          <a:schemeClr val="tx1"/>
                        </a:solidFill>
                        <a:effectLst/>
                      </a:endParaRPr>
                    </a:p>
                    <a:p>
                      <a:pPr marL="845820" marR="0" indent="-845820" algn="r" rtl="1">
                        <a:lnSpc>
                          <a:spcPct val="115000"/>
                        </a:lnSpc>
                        <a:spcBef>
                          <a:spcPts val="0"/>
                        </a:spcBef>
                        <a:spcAft>
                          <a:spcPts val="0"/>
                        </a:spcAft>
                      </a:pPr>
                      <a:r>
                        <a:rPr lang="ar-SA" sz="1100" dirty="0">
                          <a:solidFill>
                            <a:schemeClr val="tx1"/>
                          </a:solidFill>
                          <a:effectLst/>
                        </a:rPr>
                        <a:t>الإعـــراب : لا: نافية للجنس ، أمَّ:  اسمها مبني على الفتح في محل نصب ،  ولا أبُ : لا نافية مهملة والاسم بعدها مبتدأ وخبره محذوف أو على أنها عاملة عمل ليس والاسم بعدها اسمها وخبرها محذوف والجملة معطوفة. </a:t>
                      </a:r>
                      <a:endParaRPr lang="en-US" sz="1000" dirty="0">
                        <a:solidFill>
                          <a:schemeClr val="tx1"/>
                        </a:solidFill>
                        <a:effectLst/>
                      </a:endParaRPr>
                    </a:p>
                    <a:p>
                      <a:pPr marL="0" marR="0" algn="r" rtl="1">
                        <a:lnSpc>
                          <a:spcPct val="115000"/>
                        </a:lnSpc>
                        <a:spcBef>
                          <a:spcPts val="0"/>
                        </a:spcBef>
                        <a:spcAft>
                          <a:spcPts val="0"/>
                        </a:spcAft>
                      </a:pPr>
                      <a:r>
                        <a:rPr lang="ar-SA" sz="1100" dirty="0">
                          <a:solidFill>
                            <a:schemeClr val="tx1"/>
                          </a:solidFill>
                          <a:effectLst/>
                        </a:rPr>
                        <a:t>الشاهــد هنا:  ولا أبُ</a:t>
                      </a:r>
                      <a:endParaRPr lang="en-US" sz="1000" dirty="0">
                        <a:solidFill>
                          <a:schemeClr val="tx1"/>
                        </a:solidFill>
                        <a:effectLst/>
                      </a:endParaRPr>
                    </a:p>
                    <a:p>
                      <a:pPr marL="0" marR="0" algn="r" rtl="1">
                        <a:lnSpc>
                          <a:spcPct val="115000"/>
                        </a:lnSpc>
                        <a:spcBef>
                          <a:spcPts val="0"/>
                        </a:spcBef>
                        <a:spcAft>
                          <a:spcPts val="0"/>
                        </a:spcAft>
                      </a:pPr>
                      <a:r>
                        <a:rPr lang="ar-SA" sz="1100" dirty="0">
                          <a:solidFill>
                            <a:schemeClr val="tx1"/>
                          </a:solidFill>
                          <a:effectLst/>
                        </a:rPr>
                        <a:t>وجه الاستشهاد:  حيث جاء اسم (لا) مرفوعًا  .</a:t>
                      </a:r>
                      <a:endParaRPr lang="en-US" sz="1000" dirty="0">
                        <a:solidFill>
                          <a:schemeClr val="tx1"/>
                        </a:solidFill>
                        <a:effectLst/>
                        <a:latin typeface="Times New Roman"/>
                        <a:ea typeface="SimSun"/>
                        <a:cs typeface="Arial"/>
                      </a:endParaRPr>
                    </a:p>
                  </a:txBody>
                  <a:tcPr marL="56167" marR="56167" marT="0" marB="0" anchor="ctr"/>
                </a:tc>
                <a:tc hMerge="1">
                  <a:txBody>
                    <a:bodyPr/>
                    <a:lstStyle/>
                    <a:p>
                      <a:endParaRPr lang="en-US"/>
                    </a:p>
                  </a:txBody>
                  <a:tcPr/>
                </a:tc>
              </a:tr>
              <a:tr h="400784">
                <a:tc>
                  <a:txBody>
                    <a:bodyPr/>
                    <a:lstStyle/>
                    <a:p>
                      <a:pPr marL="0" marR="0" algn="r" rtl="1">
                        <a:lnSpc>
                          <a:spcPct val="115000"/>
                        </a:lnSpc>
                        <a:spcBef>
                          <a:spcPts val="0"/>
                        </a:spcBef>
                        <a:spcAft>
                          <a:spcPts val="0"/>
                        </a:spcAft>
                      </a:pPr>
                      <a:r>
                        <a:rPr lang="ar-SA" sz="1300" dirty="0">
                          <a:solidFill>
                            <a:schemeClr val="tx1"/>
                          </a:solidFill>
                          <a:effectLst/>
                        </a:rPr>
                        <a:t>4ـ رفع الأول وبناء الثاني على الفتح.  </a:t>
                      </a:r>
                      <a:endParaRPr lang="en-US" sz="1000" dirty="0">
                        <a:solidFill>
                          <a:schemeClr val="tx1"/>
                        </a:solidFill>
                        <a:effectLst/>
                        <a:latin typeface="Times New Roman"/>
                        <a:ea typeface="SimSun"/>
                        <a:cs typeface="Arial"/>
                      </a:endParaRPr>
                    </a:p>
                  </a:txBody>
                  <a:tcPr marL="56167" marR="56167" marT="0" marB="0" anchor="ctr"/>
                </a:tc>
                <a:tc>
                  <a:txBody>
                    <a:bodyPr/>
                    <a:lstStyle/>
                    <a:p>
                      <a:pPr marL="0" marR="0" algn="ctr" rtl="1">
                        <a:lnSpc>
                          <a:spcPct val="115000"/>
                        </a:lnSpc>
                        <a:spcBef>
                          <a:spcPts val="0"/>
                        </a:spcBef>
                        <a:spcAft>
                          <a:spcPts val="0"/>
                        </a:spcAft>
                      </a:pPr>
                      <a:r>
                        <a:rPr lang="ar-SA" sz="1300">
                          <a:solidFill>
                            <a:schemeClr val="tx1"/>
                          </a:solidFill>
                          <a:effectLst/>
                        </a:rPr>
                        <a:t>لا حولٌ ولا قوةَ</a:t>
                      </a:r>
                      <a:endParaRPr lang="en-US" sz="1000">
                        <a:solidFill>
                          <a:schemeClr val="tx1"/>
                        </a:solidFill>
                        <a:effectLst/>
                        <a:latin typeface="Times New Roman"/>
                        <a:ea typeface="SimSun"/>
                        <a:cs typeface="Arial"/>
                      </a:endParaRPr>
                    </a:p>
                  </a:txBody>
                  <a:tcPr marL="56167" marR="56167" marT="0" marB="0" anchor="ctr"/>
                </a:tc>
              </a:tr>
              <a:tr h="1377695">
                <a:tc gridSpan="2">
                  <a:txBody>
                    <a:bodyPr/>
                    <a:lstStyle/>
                    <a:p>
                      <a:pPr marL="0" marR="0" algn="r" rtl="1">
                        <a:lnSpc>
                          <a:spcPct val="115000"/>
                        </a:lnSpc>
                        <a:spcBef>
                          <a:spcPts val="0"/>
                        </a:spcBef>
                        <a:spcAft>
                          <a:spcPts val="0"/>
                        </a:spcAft>
                      </a:pPr>
                      <a:r>
                        <a:rPr lang="ar-SA" sz="1000" dirty="0">
                          <a:solidFill>
                            <a:schemeClr val="tx1"/>
                          </a:solidFill>
                          <a:effectLst/>
                        </a:rPr>
                        <a:t>شاهد نحوي رقم (16):</a:t>
                      </a:r>
                      <a:endParaRPr lang="en-US" sz="1000" dirty="0">
                        <a:solidFill>
                          <a:schemeClr val="tx1"/>
                        </a:solidFill>
                        <a:effectLst/>
                      </a:endParaRPr>
                    </a:p>
                    <a:p>
                      <a:pPr marL="228600" marR="0" algn="ctr" rtl="1">
                        <a:lnSpc>
                          <a:spcPct val="115000"/>
                        </a:lnSpc>
                        <a:spcBef>
                          <a:spcPts val="0"/>
                        </a:spcBef>
                        <a:spcAft>
                          <a:spcPts val="0"/>
                        </a:spcAft>
                      </a:pPr>
                      <a:r>
                        <a:rPr lang="ar-SA" sz="1200" dirty="0">
                          <a:solidFill>
                            <a:schemeClr val="tx1"/>
                          </a:solidFill>
                          <a:effectLst/>
                        </a:rPr>
                        <a:t>قال الشاعر:    ف</a:t>
                      </a:r>
                      <a:r>
                        <a:rPr lang="ar-SA" sz="1200" u="sng" dirty="0">
                          <a:solidFill>
                            <a:schemeClr val="tx1"/>
                          </a:solidFill>
                          <a:effectLst/>
                        </a:rPr>
                        <a:t>لا لغوٌ</a:t>
                      </a:r>
                      <a:r>
                        <a:rPr lang="ar-SA" sz="1200" dirty="0">
                          <a:solidFill>
                            <a:schemeClr val="tx1"/>
                          </a:solidFill>
                          <a:effectLst/>
                        </a:rPr>
                        <a:t> و</a:t>
                      </a:r>
                      <a:r>
                        <a:rPr lang="ar-SA" sz="1200" u="sng" dirty="0">
                          <a:solidFill>
                            <a:schemeClr val="tx1"/>
                          </a:solidFill>
                          <a:effectLst/>
                        </a:rPr>
                        <a:t>لا تأثيم</a:t>
                      </a:r>
                      <a:r>
                        <a:rPr lang="ar-SA" sz="1200" dirty="0">
                          <a:solidFill>
                            <a:schemeClr val="tx1"/>
                          </a:solidFill>
                          <a:effectLst/>
                        </a:rPr>
                        <a:t>َ فيها    ::    ولا حينٌ ولا فيها ُمليمُ</a:t>
                      </a:r>
                      <a:endParaRPr lang="en-US" sz="900" dirty="0">
                        <a:solidFill>
                          <a:schemeClr val="tx1"/>
                        </a:solidFill>
                        <a:effectLst/>
                      </a:endParaRPr>
                    </a:p>
                    <a:p>
                      <a:pPr marL="0" marR="0" algn="r" rtl="1">
                        <a:lnSpc>
                          <a:spcPct val="115000"/>
                        </a:lnSpc>
                        <a:spcBef>
                          <a:spcPts val="0"/>
                        </a:spcBef>
                        <a:spcAft>
                          <a:spcPts val="0"/>
                        </a:spcAft>
                      </a:pPr>
                      <a:r>
                        <a:rPr lang="ar-SA" sz="1100" dirty="0">
                          <a:solidFill>
                            <a:schemeClr val="tx1"/>
                          </a:solidFill>
                          <a:effectLst/>
                        </a:rPr>
                        <a:t>الشاهــد هنا:  فلا لغوٌ ولا تأثيمَ</a:t>
                      </a:r>
                      <a:endParaRPr lang="en-US" sz="1000" dirty="0">
                        <a:solidFill>
                          <a:schemeClr val="tx1"/>
                        </a:solidFill>
                        <a:effectLst/>
                      </a:endParaRPr>
                    </a:p>
                    <a:p>
                      <a:pPr marL="0" marR="0" algn="justLow" rtl="1">
                        <a:lnSpc>
                          <a:spcPct val="115000"/>
                        </a:lnSpc>
                        <a:spcBef>
                          <a:spcPts val="0"/>
                        </a:spcBef>
                        <a:spcAft>
                          <a:spcPts val="0"/>
                        </a:spcAft>
                      </a:pPr>
                      <a:r>
                        <a:rPr lang="ar-SA" sz="1100" dirty="0">
                          <a:solidFill>
                            <a:schemeClr val="tx1"/>
                          </a:solidFill>
                          <a:effectLst/>
                        </a:rPr>
                        <a:t>وجه الاستشهاد:  حيث أهمل (لا) الأولى أو أعملها عملُ ليس أمَّا (لا) الثانية فهي نافية للجنس عاملة عمل إن.</a:t>
                      </a:r>
                      <a:endParaRPr lang="en-US" sz="1000" dirty="0">
                        <a:solidFill>
                          <a:schemeClr val="tx1"/>
                        </a:solidFill>
                        <a:effectLst/>
                        <a:latin typeface="Times New Roman"/>
                        <a:ea typeface="SimSun"/>
                        <a:cs typeface="Arial"/>
                      </a:endParaRPr>
                    </a:p>
                  </a:txBody>
                  <a:tcPr marL="56167" marR="56167" marT="0" marB="0" anchor="ctr"/>
                </a:tc>
                <a:tc hMerge="1">
                  <a:txBody>
                    <a:bodyPr/>
                    <a:lstStyle/>
                    <a:p>
                      <a:endParaRPr lang="en-US"/>
                    </a:p>
                  </a:txBody>
                  <a:tcPr/>
                </a:tc>
              </a:tr>
              <a:tr h="769609">
                <a:tc>
                  <a:txBody>
                    <a:bodyPr/>
                    <a:lstStyle/>
                    <a:p>
                      <a:pPr marL="0" marR="0" algn="r" rtl="1">
                        <a:lnSpc>
                          <a:spcPct val="115000"/>
                        </a:lnSpc>
                        <a:spcBef>
                          <a:spcPts val="0"/>
                        </a:spcBef>
                        <a:spcAft>
                          <a:spcPts val="0"/>
                        </a:spcAft>
                      </a:pPr>
                      <a:r>
                        <a:rPr lang="ar-SA" sz="1300">
                          <a:solidFill>
                            <a:schemeClr val="tx1"/>
                          </a:solidFill>
                          <a:effectLst/>
                        </a:rPr>
                        <a:t>5ـ وهو الوجه الأضعف (بناء الأول على الفتح ونصب الثاني ) . </a:t>
                      </a:r>
                      <a:endParaRPr lang="en-US" sz="900" b="1">
                        <a:solidFill>
                          <a:schemeClr val="tx1"/>
                        </a:solidFill>
                        <a:effectLst/>
                        <a:latin typeface="Calibri"/>
                        <a:ea typeface="SimSun"/>
                        <a:cs typeface="Arial"/>
                      </a:endParaRPr>
                    </a:p>
                  </a:txBody>
                  <a:tcPr marL="56167" marR="56167" marT="0" marB="0" anchor="ctr"/>
                </a:tc>
                <a:tc>
                  <a:txBody>
                    <a:bodyPr/>
                    <a:lstStyle/>
                    <a:p>
                      <a:pPr marL="0" marR="0" algn="ctr" rtl="1">
                        <a:lnSpc>
                          <a:spcPct val="115000"/>
                        </a:lnSpc>
                        <a:spcBef>
                          <a:spcPts val="0"/>
                        </a:spcBef>
                        <a:spcAft>
                          <a:spcPts val="0"/>
                        </a:spcAft>
                      </a:pPr>
                      <a:r>
                        <a:rPr lang="ar-SA" sz="1300" dirty="0">
                          <a:solidFill>
                            <a:schemeClr val="tx1"/>
                          </a:solidFill>
                          <a:effectLst/>
                        </a:rPr>
                        <a:t>لا حولَ ولا قوةً</a:t>
                      </a:r>
                      <a:endParaRPr lang="en-US" sz="1000" dirty="0">
                        <a:solidFill>
                          <a:schemeClr val="tx1"/>
                        </a:solidFill>
                        <a:effectLst/>
                        <a:latin typeface="Times New Roman"/>
                        <a:ea typeface="SimSun"/>
                        <a:cs typeface="Arial"/>
                      </a:endParaRPr>
                    </a:p>
                  </a:txBody>
                  <a:tcPr marL="56167" marR="56167" marT="0" marB="0" anchor="ctr"/>
                </a:tc>
              </a:tr>
              <a:tr h="1377695">
                <a:tc gridSpan="2">
                  <a:txBody>
                    <a:bodyPr/>
                    <a:lstStyle/>
                    <a:p>
                      <a:pPr marL="0" marR="0" algn="r" rtl="1">
                        <a:lnSpc>
                          <a:spcPct val="115000"/>
                        </a:lnSpc>
                        <a:spcBef>
                          <a:spcPts val="0"/>
                        </a:spcBef>
                        <a:spcAft>
                          <a:spcPts val="0"/>
                        </a:spcAft>
                      </a:pPr>
                      <a:r>
                        <a:rPr lang="ar-SA" sz="1000" dirty="0">
                          <a:solidFill>
                            <a:schemeClr val="tx1"/>
                          </a:solidFill>
                          <a:effectLst/>
                        </a:rPr>
                        <a:t>شاهد نحوي رقم (17):</a:t>
                      </a:r>
                      <a:endParaRPr lang="en-US" sz="1000" dirty="0">
                        <a:solidFill>
                          <a:schemeClr val="tx1"/>
                        </a:solidFill>
                        <a:effectLst/>
                      </a:endParaRPr>
                    </a:p>
                    <a:p>
                      <a:pPr marL="228600" marR="0" algn="ctr" rtl="1">
                        <a:lnSpc>
                          <a:spcPct val="115000"/>
                        </a:lnSpc>
                        <a:spcBef>
                          <a:spcPts val="0"/>
                        </a:spcBef>
                        <a:spcAft>
                          <a:spcPts val="0"/>
                        </a:spcAft>
                      </a:pPr>
                      <a:r>
                        <a:rPr lang="ar-SA" sz="1200" dirty="0">
                          <a:solidFill>
                            <a:schemeClr val="tx1"/>
                          </a:solidFill>
                          <a:effectLst/>
                        </a:rPr>
                        <a:t>قال الشاعر: </a:t>
                      </a:r>
                      <a:r>
                        <a:rPr lang="ar-SA" sz="1200" u="sng" dirty="0">
                          <a:solidFill>
                            <a:schemeClr val="tx1"/>
                          </a:solidFill>
                          <a:effectLst/>
                        </a:rPr>
                        <a:t>  لا نسبَ</a:t>
                      </a:r>
                      <a:r>
                        <a:rPr lang="ar-SA" sz="1200" dirty="0">
                          <a:solidFill>
                            <a:schemeClr val="tx1"/>
                          </a:solidFill>
                          <a:effectLst/>
                        </a:rPr>
                        <a:t> اليوم </a:t>
                      </a:r>
                      <a:r>
                        <a:rPr lang="ar-SA" sz="1200" u="sng" dirty="0">
                          <a:solidFill>
                            <a:schemeClr val="tx1"/>
                          </a:solidFill>
                          <a:effectLst/>
                        </a:rPr>
                        <a:t>ولا خُلَّةً</a:t>
                      </a:r>
                      <a:r>
                        <a:rPr lang="ar-SA" sz="1200" dirty="0">
                          <a:solidFill>
                            <a:schemeClr val="tx1"/>
                          </a:solidFill>
                          <a:effectLst/>
                        </a:rPr>
                        <a:t>ً       اتسع الخرق على الراقع</a:t>
                      </a:r>
                      <a:endParaRPr lang="en-US" sz="900" dirty="0">
                        <a:solidFill>
                          <a:schemeClr val="tx1"/>
                        </a:solidFill>
                        <a:effectLst/>
                      </a:endParaRPr>
                    </a:p>
                    <a:p>
                      <a:pPr marL="0" marR="0" algn="r" rtl="1">
                        <a:lnSpc>
                          <a:spcPct val="115000"/>
                        </a:lnSpc>
                        <a:spcBef>
                          <a:spcPts val="0"/>
                        </a:spcBef>
                        <a:spcAft>
                          <a:spcPts val="0"/>
                        </a:spcAft>
                      </a:pPr>
                      <a:r>
                        <a:rPr lang="ar-SA" sz="1100" dirty="0">
                          <a:solidFill>
                            <a:schemeClr val="tx1"/>
                          </a:solidFill>
                          <a:effectLst/>
                        </a:rPr>
                        <a:t>الشاهــد هنا:  ولا خُلَّةً</a:t>
                      </a:r>
                      <a:endParaRPr lang="en-US" sz="1000" dirty="0">
                        <a:solidFill>
                          <a:schemeClr val="tx1"/>
                        </a:solidFill>
                        <a:effectLst/>
                      </a:endParaRPr>
                    </a:p>
                    <a:p>
                      <a:pPr marL="0" marR="0" algn="r" rtl="1">
                        <a:lnSpc>
                          <a:spcPct val="115000"/>
                        </a:lnSpc>
                        <a:spcBef>
                          <a:spcPts val="0"/>
                        </a:spcBef>
                        <a:spcAft>
                          <a:spcPts val="0"/>
                        </a:spcAft>
                      </a:pPr>
                      <a:r>
                        <a:rPr lang="ar-SA" sz="1100" dirty="0">
                          <a:solidFill>
                            <a:schemeClr val="tx1"/>
                          </a:solidFill>
                          <a:effectLst/>
                        </a:rPr>
                        <a:t>وجه الاستشهاد:  حيث نصب خُلَّةً على أنها معطوفة على محل اسم (لا) المبني على الفتح في محل نصب .</a:t>
                      </a:r>
                      <a:r>
                        <a:rPr lang="ar-SA" sz="1000" dirty="0">
                          <a:solidFill>
                            <a:schemeClr val="tx1"/>
                          </a:solidFill>
                          <a:effectLst/>
                        </a:rPr>
                        <a:t>  </a:t>
                      </a:r>
                      <a:endParaRPr lang="en-US" sz="1000" dirty="0">
                        <a:solidFill>
                          <a:schemeClr val="tx1"/>
                        </a:solidFill>
                        <a:effectLst/>
                        <a:latin typeface="Times New Roman"/>
                        <a:ea typeface="SimSun"/>
                        <a:cs typeface="Arial"/>
                      </a:endParaRPr>
                    </a:p>
                  </a:txBody>
                  <a:tcPr marL="56167" marR="56167" marT="0" marB="0" anchor="ctr"/>
                </a:tc>
                <a:tc hMerge="1">
                  <a:txBody>
                    <a:bodyPr/>
                    <a:lstStyle/>
                    <a:p>
                      <a:endParaRPr lang="en-US"/>
                    </a:p>
                  </a:txBody>
                  <a:tcPr/>
                </a:tc>
              </a:tr>
            </a:tbl>
          </a:graphicData>
        </a:graphic>
      </p:graphicFrame>
      <p:graphicFrame>
        <p:nvGraphicFramePr>
          <p:cNvPr id="3" name="جدول 2"/>
          <p:cNvGraphicFramePr>
            <a:graphicFrameLocks noGrp="1"/>
          </p:cNvGraphicFramePr>
          <p:nvPr/>
        </p:nvGraphicFramePr>
        <p:xfrm>
          <a:off x="457200" y="3538340"/>
          <a:ext cx="7620000" cy="1373512"/>
        </p:xfrm>
        <a:graphic>
          <a:graphicData uri="http://schemas.openxmlformats.org/drawingml/2006/table">
            <a:tbl>
              <a:tblPr rtl="1" firstRow="1" firstCol="1" lastRow="1" lastCol="1" bandRow="1" bandCol="1">
                <a:tableStyleId>{5C22544A-7EE6-4342-B048-85BDC9FD1C3A}</a:tableStyleId>
              </a:tblPr>
              <a:tblGrid>
                <a:gridCol w="3955995"/>
                <a:gridCol w="3664005"/>
              </a:tblGrid>
              <a:tr h="231080">
                <a:tc>
                  <a:txBody>
                    <a:bodyPr/>
                    <a:lstStyle/>
                    <a:p>
                      <a:pPr marL="0" marR="0" algn="justLow" rtl="1">
                        <a:lnSpc>
                          <a:spcPct val="115000"/>
                        </a:lnSpc>
                        <a:spcBef>
                          <a:spcPts val="0"/>
                        </a:spcBef>
                        <a:spcAft>
                          <a:spcPts val="0"/>
                        </a:spcAft>
                      </a:pPr>
                      <a:r>
                        <a:rPr lang="ar-SA" sz="1300">
                          <a:effectLst/>
                        </a:rPr>
                        <a:t>المسألة الرابعة : العطف على اسم  (لا) دون تكرارها  </a:t>
                      </a:r>
                      <a:endParaRPr lang="en-US" sz="1000">
                        <a:effectLst/>
                        <a:latin typeface="Times New Roman"/>
                        <a:ea typeface="SimSun"/>
                        <a:cs typeface="Arial"/>
                      </a:endParaRPr>
                    </a:p>
                  </a:txBody>
                  <a:tcPr marL="56514" marR="56514" marT="0" marB="0"/>
                </a:tc>
                <a:tc>
                  <a:txBody>
                    <a:bodyPr/>
                    <a:lstStyle/>
                    <a:p>
                      <a:pPr marL="0" marR="0" algn="justLow" rtl="1">
                        <a:lnSpc>
                          <a:spcPct val="115000"/>
                        </a:lnSpc>
                        <a:spcBef>
                          <a:spcPts val="0"/>
                        </a:spcBef>
                        <a:spcAft>
                          <a:spcPts val="0"/>
                        </a:spcAft>
                      </a:pPr>
                      <a:r>
                        <a:rPr lang="ar-SA" sz="1300">
                          <a:effectLst/>
                        </a:rPr>
                        <a:t> </a:t>
                      </a:r>
                      <a:endParaRPr lang="en-US" sz="1000">
                        <a:effectLst/>
                        <a:latin typeface="Times New Roman"/>
                        <a:ea typeface="SimSun"/>
                        <a:cs typeface="Arial"/>
                      </a:endParaRPr>
                    </a:p>
                  </a:txBody>
                  <a:tcPr marL="56514" marR="56514" marT="0" marB="0"/>
                </a:tc>
              </a:tr>
              <a:tr h="231080">
                <a:tc>
                  <a:txBody>
                    <a:bodyPr/>
                    <a:lstStyle/>
                    <a:p>
                      <a:pPr marL="0" marR="0" algn="justLow" rtl="1">
                        <a:lnSpc>
                          <a:spcPct val="115000"/>
                        </a:lnSpc>
                        <a:spcBef>
                          <a:spcPts val="0"/>
                        </a:spcBef>
                        <a:spcAft>
                          <a:spcPts val="0"/>
                        </a:spcAft>
                      </a:pPr>
                      <a:r>
                        <a:rPr lang="ar-SA" sz="1300">
                          <a:effectLst/>
                        </a:rPr>
                        <a:t>إذا عطفت على اسم (لا) ولم تكررها وجب فتح الأول وجاز لك في الثاني وجهان :</a:t>
                      </a:r>
                      <a:endParaRPr lang="en-US" sz="1000">
                        <a:effectLst/>
                        <a:latin typeface="Times New Roman"/>
                        <a:ea typeface="SimSun"/>
                        <a:cs typeface="Arial"/>
                      </a:endParaRPr>
                    </a:p>
                  </a:txBody>
                  <a:tcPr marL="56514" marR="56514" marT="0" marB="0"/>
                </a:tc>
                <a:tc>
                  <a:txBody>
                    <a:bodyPr/>
                    <a:lstStyle/>
                    <a:p>
                      <a:pPr marL="0" marR="0" algn="ctr" rtl="1">
                        <a:lnSpc>
                          <a:spcPct val="115000"/>
                        </a:lnSpc>
                        <a:spcBef>
                          <a:spcPts val="0"/>
                        </a:spcBef>
                        <a:spcAft>
                          <a:spcPts val="0"/>
                        </a:spcAft>
                      </a:pPr>
                      <a:r>
                        <a:rPr lang="ar-SA" sz="1300">
                          <a:effectLst/>
                        </a:rPr>
                        <a:t>لا حولَ ولا قوةً</a:t>
                      </a:r>
                      <a:endParaRPr lang="en-US" sz="1000">
                        <a:effectLst/>
                        <a:latin typeface="Times New Roman"/>
                        <a:ea typeface="SimSun"/>
                        <a:cs typeface="Arial"/>
                      </a:endParaRPr>
                    </a:p>
                  </a:txBody>
                  <a:tcPr marL="56514" marR="56514" marT="0" marB="0"/>
                </a:tc>
              </a:tr>
              <a:tr h="231080">
                <a:tc>
                  <a:txBody>
                    <a:bodyPr/>
                    <a:lstStyle/>
                    <a:p>
                      <a:pPr marL="0" marR="0" algn="justLow" rtl="1">
                        <a:lnSpc>
                          <a:spcPct val="115000"/>
                        </a:lnSpc>
                        <a:spcBef>
                          <a:spcPts val="0"/>
                        </a:spcBef>
                        <a:spcAft>
                          <a:spcPts val="0"/>
                        </a:spcAft>
                      </a:pPr>
                      <a:r>
                        <a:rPr lang="ar-SA" sz="1300">
                          <a:effectLst/>
                        </a:rPr>
                        <a:t>1-  الرفع على محل اسم (لا)مع اسمها فإن محلها الرفع . </a:t>
                      </a:r>
                      <a:endParaRPr lang="en-US" sz="1000">
                        <a:effectLst/>
                        <a:latin typeface="Times New Roman"/>
                        <a:ea typeface="SimSun"/>
                        <a:cs typeface="Arial"/>
                      </a:endParaRPr>
                    </a:p>
                  </a:txBody>
                  <a:tcPr marL="56514" marR="56514" marT="0" marB="0"/>
                </a:tc>
                <a:tc>
                  <a:txBody>
                    <a:bodyPr/>
                    <a:lstStyle/>
                    <a:p>
                      <a:pPr marL="0" marR="0" algn="justLow" rtl="1">
                        <a:lnSpc>
                          <a:spcPct val="115000"/>
                        </a:lnSpc>
                        <a:spcBef>
                          <a:spcPts val="0"/>
                        </a:spcBef>
                        <a:spcAft>
                          <a:spcPts val="0"/>
                        </a:spcAft>
                      </a:pPr>
                      <a:r>
                        <a:rPr lang="ar-SA" sz="1300">
                          <a:effectLst/>
                        </a:rPr>
                        <a:t> </a:t>
                      </a:r>
                      <a:endParaRPr lang="en-US" sz="1000">
                        <a:effectLst/>
                        <a:latin typeface="Times New Roman"/>
                        <a:ea typeface="SimSun"/>
                        <a:cs typeface="Arial"/>
                      </a:endParaRPr>
                    </a:p>
                  </a:txBody>
                  <a:tcPr marL="56514" marR="56514" marT="0" marB="0"/>
                </a:tc>
              </a:tr>
              <a:tr h="231080">
                <a:tc>
                  <a:txBody>
                    <a:bodyPr/>
                    <a:lstStyle/>
                    <a:p>
                      <a:pPr marL="0" marR="0" algn="justLow" rtl="1">
                        <a:lnSpc>
                          <a:spcPct val="115000"/>
                        </a:lnSpc>
                        <a:spcBef>
                          <a:spcPts val="0"/>
                        </a:spcBef>
                        <a:spcAft>
                          <a:spcPts val="0"/>
                        </a:spcAft>
                      </a:pPr>
                      <a:r>
                        <a:rPr lang="ar-SA" sz="1300">
                          <a:effectLst/>
                        </a:rPr>
                        <a:t>2-  النصب . بالعطف على اسم (لا). وروي بهذين الوجهين في قول الشاعر.</a:t>
                      </a:r>
                      <a:endParaRPr lang="en-US" sz="1000">
                        <a:effectLst/>
                        <a:latin typeface="Times New Roman"/>
                        <a:ea typeface="SimSun"/>
                        <a:cs typeface="Arial"/>
                      </a:endParaRPr>
                    </a:p>
                  </a:txBody>
                  <a:tcPr marL="56514" marR="56514" marT="0" marB="0"/>
                </a:tc>
                <a:tc>
                  <a:txBody>
                    <a:bodyPr/>
                    <a:lstStyle/>
                    <a:p>
                      <a:pPr marL="0" marR="0" algn="justLow" rtl="1">
                        <a:lnSpc>
                          <a:spcPct val="115000"/>
                        </a:lnSpc>
                        <a:spcBef>
                          <a:spcPts val="0"/>
                        </a:spcBef>
                        <a:spcAft>
                          <a:spcPts val="0"/>
                        </a:spcAft>
                      </a:pPr>
                      <a:r>
                        <a:rPr lang="ar-SA" sz="1300" dirty="0">
                          <a:effectLst/>
                        </a:rPr>
                        <a:t> </a:t>
                      </a:r>
                      <a:endParaRPr lang="en-US" sz="1000" dirty="0">
                        <a:effectLst/>
                        <a:latin typeface="Times New Roman"/>
                        <a:ea typeface="SimSun"/>
                        <a:cs typeface="Arial"/>
                      </a:endParaRPr>
                    </a:p>
                  </a:txBody>
                  <a:tcPr marL="56514" marR="56514" marT="0" marB="0"/>
                </a:tc>
              </a:tr>
            </a:tbl>
          </a:graphicData>
        </a:graphic>
      </p:graphicFrame>
      <p:sp>
        <p:nvSpPr>
          <p:cNvPr id="4" name="Rectangle 1"/>
          <p:cNvSpPr>
            <a:spLocks noChangeArrowheads="1"/>
          </p:cNvSpPr>
          <p:nvPr/>
        </p:nvSpPr>
        <p:spPr bwMode="auto">
          <a:xfrm>
            <a:off x="457200" y="35385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l" rtl="0" fontAlgn="base">
              <a:spcBef>
                <a:spcPct val="0"/>
              </a:spcBef>
              <a:spcAft>
                <a:spcPct val="0"/>
              </a:spcAft>
            </a:pPr>
            <a:endParaRPr lang="en-US" smtClean="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12033861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1649077780"/>
              </p:ext>
            </p:extLst>
          </p:nvPr>
        </p:nvGraphicFramePr>
        <p:xfrm>
          <a:off x="457201" y="260650"/>
          <a:ext cx="7619999" cy="6268359"/>
        </p:xfrm>
        <a:graphic>
          <a:graphicData uri="http://schemas.openxmlformats.org/drawingml/2006/table">
            <a:tbl>
              <a:tblPr rtl="1" firstRow="1" firstCol="1" lastRow="1" lastCol="1" bandRow="1" bandCol="1">
                <a:tableStyleId>{5C22544A-7EE6-4342-B048-85BDC9FD1C3A}</a:tableStyleId>
              </a:tblPr>
              <a:tblGrid>
                <a:gridCol w="3676563"/>
                <a:gridCol w="3943436"/>
              </a:tblGrid>
              <a:tr h="2180204">
                <a:tc gridSpan="2">
                  <a:txBody>
                    <a:bodyPr/>
                    <a:lstStyle/>
                    <a:p>
                      <a:pPr marL="0" marR="0" algn="r" rtl="1">
                        <a:lnSpc>
                          <a:spcPct val="115000"/>
                        </a:lnSpc>
                        <a:spcBef>
                          <a:spcPts val="0"/>
                        </a:spcBef>
                        <a:spcAft>
                          <a:spcPts val="0"/>
                        </a:spcAft>
                      </a:pPr>
                      <a:r>
                        <a:rPr lang="ar-SA" sz="1000" dirty="0">
                          <a:solidFill>
                            <a:schemeClr val="tx1"/>
                          </a:solidFill>
                          <a:effectLst/>
                        </a:rPr>
                        <a:t> </a:t>
                      </a:r>
                      <a:endParaRPr lang="en-US" sz="1000" dirty="0">
                        <a:solidFill>
                          <a:schemeClr val="tx1"/>
                        </a:solidFill>
                        <a:effectLst/>
                      </a:endParaRPr>
                    </a:p>
                    <a:p>
                      <a:pPr marL="0" marR="0" algn="r" rtl="1">
                        <a:lnSpc>
                          <a:spcPct val="115000"/>
                        </a:lnSpc>
                        <a:spcBef>
                          <a:spcPts val="0"/>
                        </a:spcBef>
                        <a:spcAft>
                          <a:spcPts val="0"/>
                        </a:spcAft>
                      </a:pPr>
                      <a:r>
                        <a:rPr lang="ar-SA" sz="1000" dirty="0">
                          <a:solidFill>
                            <a:schemeClr val="tx1"/>
                          </a:solidFill>
                          <a:effectLst/>
                        </a:rPr>
                        <a:t> </a:t>
                      </a:r>
                      <a:endParaRPr lang="en-US" sz="1000" dirty="0">
                        <a:solidFill>
                          <a:schemeClr val="tx1"/>
                        </a:solidFill>
                        <a:effectLst/>
                      </a:endParaRPr>
                    </a:p>
                    <a:p>
                      <a:pPr marL="0" marR="0" algn="r" rtl="1">
                        <a:lnSpc>
                          <a:spcPct val="115000"/>
                        </a:lnSpc>
                        <a:spcBef>
                          <a:spcPts val="0"/>
                        </a:spcBef>
                        <a:spcAft>
                          <a:spcPts val="0"/>
                        </a:spcAft>
                      </a:pPr>
                      <a:r>
                        <a:rPr lang="ar-SA" sz="1000" dirty="0">
                          <a:solidFill>
                            <a:schemeClr val="tx1"/>
                          </a:solidFill>
                          <a:effectLst/>
                        </a:rPr>
                        <a:t> </a:t>
                      </a:r>
                      <a:endParaRPr lang="en-US" sz="1000" dirty="0">
                        <a:solidFill>
                          <a:schemeClr val="tx1"/>
                        </a:solidFill>
                        <a:effectLst/>
                      </a:endParaRPr>
                    </a:p>
                    <a:p>
                      <a:pPr marL="0" marR="0" algn="r" rtl="1">
                        <a:lnSpc>
                          <a:spcPct val="115000"/>
                        </a:lnSpc>
                        <a:spcBef>
                          <a:spcPts val="0"/>
                        </a:spcBef>
                        <a:spcAft>
                          <a:spcPts val="0"/>
                        </a:spcAft>
                      </a:pPr>
                      <a:r>
                        <a:rPr lang="ar-SA" sz="1000" dirty="0">
                          <a:solidFill>
                            <a:schemeClr val="tx1"/>
                          </a:solidFill>
                          <a:effectLst/>
                        </a:rPr>
                        <a:t> </a:t>
                      </a:r>
                      <a:endParaRPr lang="en-US" sz="1000" dirty="0">
                        <a:solidFill>
                          <a:schemeClr val="tx1"/>
                        </a:solidFill>
                        <a:effectLst/>
                      </a:endParaRPr>
                    </a:p>
                    <a:p>
                      <a:pPr marL="0" marR="0" algn="r" rtl="1">
                        <a:lnSpc>
                          <a:spcPct val="115000"/>
                        </a:lnSpc>
                        <a:spcBef>
                          <a:spcPts val="0"/>
                        </a:spcBef>
                        <a:spcAft>
                          <a:spcPts val="0"/>
                        </a:spcAft>
                      </a:pPr>
                      <a:r>
                        <a:rPr lang="ar-SA" sz="1000" dirty="0">
                          <a:solidFill>
                            <a:schemeClr val="tx1"/>
                          </a:solidFill>
                          <a:effectLst/>
                        </a:rPr>
                        <a:t>شاهد نحوي رقم (18):</a:t>
                      </a:r>
                      <a:endParaRPr lang="en-US" sz="1000" dirty="0">
                        <a:solidFill>
                          <a:schemeClr val="tx1"/>
                        </a:solidFill>
                        <a:effectLst/>
                      </a:endParaRPr>
                    </a:p>
                    <a:p>
                      <a:pPr marL="228600" marR="0" algn="ctr" rtl="1">
                        <a:lnSpc>
                          <a:spcPct val="115000"/>
                        </a:lnSpc>
                        <a:spcBef>
                          <a:spcPts val="0"/>
                        </a:spcBef>
                        <a:spcAft>
                          <a:spcPts val="0"/>
                        </a:spcAft>
                      </a:pPr>
                      <a:r>
                        <a:rPr lang="ar-SA" sz="900" dirty="0">
                          <a:solidFill>
                            <a:schemeClr val="tx1"/>
                          </a:solidFill>
                          <a:effectLst/>
                        </a:rPr>
                        <a:t>قال الشاعر:  فلا</a:t>
                      </a:r>
                      <a:r>
                        <a:rPr lang="ar-SA" sz="900" u="sng" dirty="0">
                          <a:solidFill>
                            <a:schemeClr val="tx1"/>
                          </a:solidFill>
                          <a:effectLst/>
                        </a:rPr>
                        <a:t> أبَ وابناً </a:t>
                      </a:r>
                      <a:r>
                        <a:rPr lang="ar-SA" sz="900" dirty="0">
                          <a:solidFill>
                            <a:schemeClr val="tx1"/>
                          </a:solidFill>
                          <a:effectLst/>
                        </a:rPr>
                        <a:t>مثلَ مروان وابنِهِ         إذا هو بالمجد ارتدى وتأزرا </a:t>
                      </a:r>
                      <a:endParaRPr lang="en-US" sz="900" dirty="0">
                        <a:solidFill>
                          <a:schemeClr val="tx1"/>
                        </a:solidFill>
                        <a:effectLst/>
                      </a:endParaRPr>
                    </a:p>
                    <a:p>
                      <a:pPr marL="0" marR="0" algn="r" rtl="1">
                        <a:lnSpc>
                          <a:spcPct val="115000"/>
                        </a:lnSpc>
                        <a:spcBef>
                          <a:spcPts val="0"/>
                        </a:spcBef>
                        <a:spcAft>
                          <a:spcPts val="0"/>
                        </a:spcAft>
                      </a:pPr>
                      <a:r>
                        <a:rPr lang="ar-SA" sz="1200" dirty="0">
                          <a:solidFill>
                            <a:schemeClr val="tx1"/>
                          </a:solidFill>
                          <a:effectLst/>
                        </a:rPr>
                        <a:t>الشاهــد هنا:  </a:t>
                      </a:r>
                      <a:r>
                        <a:rPr lang="ar-SA" sz="1300" dirty="0">
                          <a:solidFill>
                            <a:schemeClr val="tx1"/>
                          </a:solidFill>
                          <a:effectLst/>
                        </a:rPr>
                        <a:t>لا أب وابناً</a:t>
                      </a:r>
                      <a:endParaRPr lang="en-US" sz="1000" dirty="0">
                        <a:solidFill>
                          <a:schemeClr val="tx1"/>
                        </a:solidFill>
                        <a:effectLst/>
                      </a:endParaRPr>
                    </a:p>
                    <a:p>
                      <a:pPr marL="943610" marR="0" indent="-943610" algn="justLow" rtl="1">
                        <a:lnSpc>
                          <a:spcPct val="115000"/>
                        </a:lnSpc>
                        <a:spcBef>
                          <a:spcPts val="0"/>
                        </a:spcBef>
                        <a:spcAft>
                          <a:spcPts val="0"/>
                        </a:spcAft>
                      </a:pPr>
                      <a:r>
                        <a:rPr lang="ar-SA" sz="1200" dirty="0">
                          <a:solidFill>
                            <a:schemeClr val="tx1"/>
                          </a:solidFill>
                          <a:effectLst/>
                        </a:rPr>
                        <a:t>وجه الاستشهاد:   </a:t>
                      </a:r>
                      <a:r>
                        <a:rPr lang="ar-SA" sz="1000" dirty="0">
                          <a:solidFill>
                            <a:schemeClr val="tx1"/>
                          </a:solidFill>
                          <a:effectLst/>
                        </a:rPr>
                        <a:t>حيث عطف على اسم(لا) ولم يكررها وجاء بالمعطوف منصوباً لأنه معطوف على اسمهاوروي بالرفع (وابنٌ) .  وجاز  لك النصب على اسم (لا) ،  كما جاز لك الرفع على محل (لا) مع اسمها.</a:t>
                      </a:r>
                      <a:endParaRPr lang="en-US" sz="1000" dirty="0">
                        <a:solidFill>
                          <a:schemeClr val="tx1"/>
                        </a:solidFill>
                        <a:effectLst/>
                        <a:latin typeface="Times New Roman"/>
                        <a:ea typeface="SimSun"/>
                        <a:cs typeface="Arial"/>
                      </a:endParaRPr>
                    </a:p>
                  </a:txBody>
                  <a:tcPr marL="56514" marR="56514" marT="0" marB="0"/>
                </a:tc>
                <a:tc hMerge="1">
                  <a:txBody>
                    <a:bodyPr/>
                    <a:lstStyle/>
                    <a:p>
                      <a:endParaRPr lang="en-US"/>
                    </a:p>
                  </a:txBody>
                  <a:tcPr/>
                </a:tc>
              </a:tr>
              <a:tr h="887764">
                <a:tc>
                  <a:txBody>
                    <a:bodyPr/>
                    <a:lstStyle/>
                    <a:p>
                      <a:pPr marL="0" marR="457200" algn="r" rtl="1">
                        <a:lnSpc>
                          <a:spcPct val="115000"/>
                        </a:lnSpc>
                        <a:spcBef>
                          <a:spcPts val="0"/>
                        </a:spcBef>
                        <a:spcAft>
                          <a:spcPts val="0"/>
                        </a:spcAft>
                      </a:pPr>
                      <a:r>
                        <a:rPr lang="ar-SA" sz="1300" dirty="0">
                          <a:solidFill>
                            <a:schemeClr val="tx1"/>
                          </a:solidFill>
                          <a:effectLst/>
                        </a:rPr>
                        <a:t>المسألة الخامسة :  ما حكم تابع اسم (لا) إذا كان منعوتاً أو موصوفاً ؟</a:t>
                      </a:r>
                      <a:endParaRPr lang="en-US" sz="1300" dirty="0">
                        <a:solidFill>
                          <a:schemeClr val="tx1"/>
                        </a:solidFill>
                        <a:effectLst/>
                      </a:endParaRPr>
                    </a:p>
                    <a:p>
                      <a:pPr marL="0" marR="457200" algn="r" rtl="1">
                        <a:lnSpc>
                          <a:spcPct val="115000"/>
                        </a:lnSpc>
                        <a:spcBef>
                          <a:spcPts val="0"/>
                        </a:spcBef>
                        <a:spcAft>
                          <a:spcPts val="0"/>
                        </a:spcAft>
                      </a:pPr>
                      <a:r>
                        <a:rPr lang="ar-SA" sz="1300" dirty="0">
                          <a:solidFill>
                            <a:schemeClr val="tx1"/>
                          </a:solidFill>
                          <a:effectLst/>
                        </a:rPr>
                        <a:t>                    ما حكم  نعت اسم (لا) (أي وصفه)؟</a:t>
                      </a:r>
                      <a:endParaRPr lang="en-US" sz="1300" dirty="0">
                        <a:solidFill>
                          <a:schemeClr val="tx1"/>
                        </a:solidFill>
                        <a:effectLst/>
                        <a:latin typeface="Times New Roman"/>
                        <a:ea typeface="SimSun"/>
                        <a:cs typeface="AL-Mohanad"/>
                      </a:endParaRPr>
                    </a:p>
                  </a:txBody>
                  <a:tcPr marL="56514" marR="56514" marT="0" marB="0"/>
                </a:tc>
                <a:tc>
                  <a:txBody>
                    <a:bodyPr/>
                    <a:lstStyle/>
                    <a:p>
                      <a:pPr marL="0" marR="0" algn="ctr" rtl="1">
                        <a:lnSpc>
                          <a:spcPct val="115000"/>
                        </a:lnSpc>
                        <a:spcBef>
                          <a:spcPts val="0"/>
                        </a:spcBef>
                        <a:spcAft>
                          <a:spcPts val="0"/>
                        </a:spcAft>
                      </a:pPr>
                      <a:r>
                        <a:rPr lang="ar-SA" sz="700" dirty="0">
                          <a:solidFill>
                            <a:schemeClr val="tx1"/>
                          </a:solidFill>
                          <a:effectLst/>
                        </a:rPr>
                        <a:t> </a:t>
                      </a:r>
                      <a:endParaRPr lang="en-US" sz="1000" dirty="0">
                        <a:solidFill>
                          <a:schemeClr val="tx1"/>
                        </a:solidFill>
                        <a:effectLst/>
                        <a:latin typeface="Times New Roman"/>
                        <a:ea typeface="SimSun"/>
                        <a:cs typeface="Arial"/>
                      </a:endParaRPr>
                    </a:p>
                  </a:txBody>
                  <a:tcPr marL="56514" marR="56514" marT="0" marB="0" anchor="ctr"/>
                </a:tc>
              </a:tr>
              <a:tr h="308471">
                <a:tc>
                  <a:txBody>
                    <a:bodyPr/>
                    <a:lstStyle/>
                    <a:p>
                      <a:pPr marL="0" marR="0" algn="justLow" rtl="1">
                        <a:lnSpc>
                          <a:spcPct val="115000"/>
                        </a:lnSpc>
                        <a:spcBef>
                          <a:spcPts val="0"/>
                        </a:spcBef>
                        <a:spcAft>
                          <a:spcPts val="0"/>
                        </a:spcAft>
                      </a:pPr>
                      <a:r>
                        <a:rPr lang="ar-SA" sz="1300">
                          <a:solidFill>
                            <a:schemeClr val="tx1"/>
                          </a:solidFill>
                          <a:effectLst/>
                        </a:rPr>
                        <a:t>يجوز لك في نعت اسم (لا) ثلاثة أوجه:  </a:t>
                      </a:r>
                      <a:endParaRPr lang="en-US" sz="1000">
                        <a:solidFill>
                          <a:schemeClr val="tx1"/>
                        </a:solidFill>
                        <a:effectLst/>
                        <a:latin typeface="Times New Roman"/>
                        <a:ea typeface="SimSun"/>
                        <a:cs typeface="Arial"/>
                      </a:endParaRPr>
                    </a:p>
                  </a:txBody>
                  <a:tcPr marL="56514" marR="56514" marT="0" marB="0"/>
                </a:tc>
                <a:tc>
                  <a:txBody>
                    <a:bodyPr/>
                    <a:lstStyle/>
                    <a:p>
                      <a:pPr marL="0" marR="0" algn="justLow" rtl="1">
                        <a:lnSpc>
                          <a:spcPct val="115000"/>
                        </a:lnSpc>
                        <a:spcBef>
                          <a:spcPts val="0"/>
                        </a:spcBef>
                        <a:spcAft>
                          <a:spcPts val="0"/>
                        </a:spcAft>
                      </a:pPr>
                      <a:r>
                        <a:rPr lang="ar-SA" sz="1300" dirty="0">
                          <a:solidFill>
                            <a:schemeClr val="tx1"/>
                          </a:solidFill>
                          <a:effectLst/>
                        </a:rPr>
                        <a:t> </a:t>
                      </a:r>
                      <a:endParaRPr lang="en-US" sz="1000" dirty="0">
                        <a:solidFill>
                          <a:schemeClr val="tx1"/>
                        </a:solidFill>
                        <a:effectLst/>
                        <a:latin typeface="Times New Roman"/>
                        <a:ea typeface="SimSun"/>
                        <a:cs typeface="Arial"/>
                      </a:endParaRPr>
                    </a:p>
                  </a:txBody>
                  <a:tcPr marL="56514" marR="56514" marT="0" marB="0"/>
                </a:tc>
              </a:tr>
              <a:tr h="308471">
                <a:tc>
                  <a:txBody>
                    <a:bodyPr/>
                    <a:lstStyle/>
                    <a:p>
                      <a:pPr marL="0" marR="0" algn="r" rtl="1">
                        <a:lnSpc>
                          <a:spcPct val="115000"/>
                        </a:lnSpc>
                        <a:spcBef>
                          <a:spcPts val="0"/>
                        </a:spcBef>
                        <a:spcAft>
                          <a:spcPts val="0"/>
                        </a:spcAft>
                      </a:pPr>
                      <a:r>
                        <a:rPr lang="ar-SA" sz="1300">
                          <a:solidFill>
                            <a:schemeClr val="tx1"/>
                          </a:solidFill>
                          <a:effectLst/>
                        </a:rPr>
                        <a:t>1-  النصب</a:t>
                      </a:r>
                      <a:endParaRPr lang="en-US" sz="1000">
                        <a:solidFill>
                          <a:schemeClr val="tx1"/>
                        </a:solidFill>
                        <a:effectLst/>
                        <a:latin typeface="Times New Roman"/>
                        <a:ea typeface="SimSun"/>
                        <a:cs typeface="Arial"/>
                      </a:endParaRPr>
                    </a:p>
                  </a:txBody>
                  <a:tcPr marL="56514" marR="56514" marT="0" marB="0" anchor="ctr"/>
                </a:tc>
                <a:tc>
                  <a:txBody>
                    <a:bodyPr/>
                    <a:lstStyle/>
                    <a:p>
                      <a:pPr marL="0" marR="0" algn="ctr" rtl="1">
                        <a:lnSpc>
                          <a:spcPct val="115000"/>
                        </a:lnSpc>
                        <a:spcBef>
                          <a:spcPts val="0"/>
                        </a:spcBef>
                        <a:spcAft>
                          <a:spcPts val="0"/>
                        </a:spcAft>
                      </a:pPr>
                      <a:r>
                        <a:rPr lang="ar-SA" sz="1300" dirty="0">
                          <a:solidFill>
                            <a:schemeClr val="tx1"/>
                          </a:solidFill>
                          <a:effectLst/>
                        </a:rPr>
                        <a:t>لا رجلَ ظريفَ</a:t>
                      </a:r>
                      <a:endParaRPr lang="en-US" sz="1000" dirty="0">
                        <a:solidFill>
                          <a:schemeClr val="tx1"/>
                        </a:solidFill>
                        <a:effectLst/>
                        <a:latin typeface="Times New Roman"/>
                        <a:ea typeface="SimSun"/>
                        <a:cs typeface="Arial"/>
                      </a:endParaRPr>
                    </a:p>
                  </a:txBody>
                  <a:tcPr marL="56514" marR="56514" marT="0" marB="0" anchor="ctr"/>
                </a:tc>
              </a:tr>
              <a:tr h="308471">
                <a:tc>
                  <a:txBody>
                    <a:bodyPr/>
                    <a:lstStyle/>
                    <a:p>
                      <a:pPr marL="0" marR="0" algn="r" rtl="1">
                        <a:lnSpc>
                          <a:spcPct val="115000"/>
                        </a:lnSpc>
                        <a:spcBef>
                          <a:spcPts val="0"/>
                        </a:spcBef>
                        <a:spcAft>
                          <a:spcPts val="0"/>
                        </a:spcAft>
                      </a:pPr>
                      <a:r>
                        <a:rPr lang="ar-SA" sz="1300">
                          <a:solidFill>
                            <a:schemeClr val="tx1"/>
                          </a:solidFill>
                          <a:effectLst/>
                        </a:rPr>
                        <a:t>2-  الفتح</a:t>
                      </a:r>
                      <a:endParaRPr lang="en-US" sz="1000">
                        <a:solidFill>
                          <a:schemeClr val="tx1"/>
                        </a:solidFill>
                        <a:effectLst/>
                        <a:latin typeface="Times New Roman"/>
                        <a:ea typeface="SimSun"/>
                        <a:cs typeface="Arial"/>
                      </a:endParaRPr>
                    </a:p>
                  </a:txBody>
                  <a:tcPr marL="56514" marR="56514" marT="0" marB="0" anchor="ctr"/>
                </a:tc>
                <a:tc>
                  <a:txBody>
                    <a:bodyPr/>
                    <a:lstStyle/>
                    <a:p>
                      <a:pPr marL="0" marR="0" algn="ctr" rtl="1">
                        <a:lnSpc>
                          <a:spcPct val="115000"/>
                        </a:lnSpc>
                        <a:spcBef>
                          <a:spcPts val="0"/>
                        </a:spcBef>
                        <a:spcAft>
                          <a:spcPts val="0"/>
                        </a:spcAft>
                      </a:pPr>
                      <a:r>
                        <a:rPr lang="ar-SA" sz="1300">
                          <a:solidFill>
                            <a:schemeClr val="tx1"/>
                          </a:solidFill>
                          <a:effectLst/>
                        </a:rPr>
                        <a:t>لا رجلَ ظريفاً</a:t>
                      </a:r>
                      <a:endParaRPr lang="en-US" sz="1000">
                        <a:solidFill>
                          <a:schemeClr val="tx1"/>
                        </a:solidFill>
                        <a:effectLst/>
                        <a:latin typeface="Times New Roman"/>
                        <a:ea typeface="SimSun"/>
                        <a:cs typeface="Arial"/>
                      </a:endParaRPr>
                    </a:p>
                  </a:txBody>
                  <a:tcPr marL="56514" marR="56514" marT="0" marB="0" anchor="ctr"/>
                </a:tc>
              </a:tr>
              <a:tr h="308471">
                <a:tc>
                  <a:txBody>
                    <a:bodyPr/>
                    <a:lstStyle/>
                    <a:p>
                      <a:pPr marL="0" marR="0" algn="r" rtl="1">
                        <a:lnSpc>
                          <a:spcPct val="115000"/>
                        </a:lnSpc>
                        <a:spcBef>
                          <a:spcPts val="0"/>
                        </a:spcBef>
                        <a:spcAft>
                          <a:spcPts val="0"/>
                        </a:spcAft>
                      </a:pPr>
                      <a:r>
                        <a:rPr lang="ar-SA" sz="1300">
                          <a:solidFill>
                            <a:schemeClr val="tx1"/>
                          </a:solidFill>
                          <a:effectLst/>
                        </a:rPr>
                        <a:t>3-  الرفع</a:t>
                      </a:r>
                      <a:endParaRPr lang="en-US" sz="1000">
                        <a:solidFill>
                          <a:schemeClr val="tx1"/>
                        </a:solidFill>
                        <a:effectLst/>
                        <a:latin typeface="Times New Roman"/>
                        <a:ea typeface="SimSun"/>
                        <a:cs typeface="Arial"/>
                      </a:endParaRPr>
                    </a:p>
                  </a:txBody>
                  <a:tcPr marL="56514" marR="56514" marT="0" marB="0" anchor="ctr"/>
                </a:tc>
                <a:tc>
                  <a:txBody>
                    <a:bodyPr/>
                    <a:lstStyle/>
                    <a:p>
                      <a:pPr marL="228600" marR="0" indent="-228600" algn="ctr" rtl="1">
                        <a:lnSpc>
                          <a:spcPct val="115000"/>
                        </a:lnSpc>
                        <a:spcBef>
                          <a:spcPts val="0"/>
                        </a:spcBef>
                        <a:spcAft>
                          <a:spcPts val="0"/>
                        </a:spcAft>
                      </a:pPr>
                      <a:r>
                        <a:rPr lang="ar-SA" sz="1300">
                          <a:solidFill>
                            <a:schemeClr val="tx1"/>
                          </a:solidFill>
                          <a:effectLst/>
                        </a:rPr>
                        <a:t>لا رجل ظريفٌ</a:t>
                      </a:r>
                      <a:endParaRPr lang="en-US" sz="1000">
                        <a:solidFill>
                          <a:schemeClr val="tx1"/>
                        </a:solidFill>
                        <a:effectLst/>
                        <a:latin typeface="Times New Roman"/>
                        <a:ea typeface="SimSun"/>
                        <a:cs typeface="Arial"/>
                      </a:endParaRPr>
                    </a:p>
                  </a:txBody>
                  <a:tcPr marL="56514" marR="56514" marT="0" marB="0" anchor="ctr"/>
                </a:tc>
              </a:tr>
              <a:tr h="308471">
                <a:tc>
                  <a:txBody>
                    <a:bodyPr/>
                    <a:lstStyle/>
                    <a:p>
                      <a:pPr marL="0" marR="457200" algn="r" rtl="1">
                        <a:lnSpc>
                          <a:spcPct val="115000"/>
                        </a:lnSpc>
                        <a:spcBef>
                          <a:spcPts val="0"/>
                        </a:spcBef>
                        <a:spcAft>
                          <a:spcPts val="0"/>
                        </a:spcAft>
                      </a:pPr>
                      <a:r>
                        <a:rPr lang="ar-SA" sz="1300">
                          <a:solidFill>
                            <a:schemeClr val="tx1"/>
                          </a:solidFill>
                          <a:effectLst/>
                        </a:rPr>
                        <a:t>المسألة السادسة :  ما حكم حذف خبر(لا) النافية للجنس ؟</a:t>
                      </a:r>
                      <a:endParaRPr lang="en-US" sz="1300">
                        <a:solidFill>
                          <a:schemeClr val="tx1"/>
                        </a:solidFill>
                        <a:effectLst/>
                        <a:latin typeface="Times New Roman"/>
                        <a:ea typeface="SimSun"/>
                        <a:cs typeface="AL-Mohanad"/>
                      </a:endParaRPr>
                    </a:p>
                  </a:txBody>
                  <a:tcPr marL="56514" marR="56514" marT="0" marB="0"/>
                </a:tc>
                <a:tc>
                  <a:txBody>
                    <a:bodyPr/>
                    <a:lstStyle/>
                    <a:p>
                      <a:pPr marL="0" marR="0" algn="ctr" rtl="1">
                        <a:lnSpc>
                          <a:spcPct val="115000"/>
                        </a:lnSpc>
                        <a:spcBef>
                          <a:spcPts val="0"/>
                        </a:spcBef>
                        <a:spcAft>
                          <a:spcPts val="0"/>
                        </a:spcAft>
                      </a:pPr>
                      <a:r>
                        <a:rPr lang="ar-SA" sz="700">
                          <a:solidFill>
                            <a:schemeClr val="tx1"/>
                          </a:solidFill>
                          <a:effectLst/>
                        </a:rPr>
                        <a:t> </a:t>
                      </a:r>
                      <a:endParaRPr lang="en-US" sz="1000">
                        <a:solidFill>
                          <a:schemeClr val="tx1"/>
                        </a:solidFill>
                        <a:effectLst/>
                        <a:latin typeface="Times New Roman"/>
                        <a:ea typeface="SimSun"/>
                        <a:cs typeface="Arial"/>
                      </a:endParaRPr>
                    </a:p>
                  </a:txBody>
                  <a:tcPr marL="56514" marR="56514" marT="0" marB="0" anchor="ctr"/>
                </a:tc>
              </a:tr>
              <a:tr h="1002533">
                <a:tc gridSpan="2">
                  <a:txBody>
                    <a:bodyPr/>
                    <a:lstStyle/>
                    <a:p>
                      <a:pPr marL="0" marR="0" algn="justLow" rtl="1">
                        <a:lnSpc>
                          <a:spcPct val="115000"/>
                        </a:lnSpc>
                        <a:spcBef>
                          <a:spcPts val="0"/>
                        </a:spcBef>
                        <a:spcAft>
                          <a:spcPts val="0"/>
                        </a:spcAft>
                      </a:pPr>
                      <a:r>
                        <a:rPr lang="ar-SA" sz="1300" dirty="0">
                          <a:solidFill>
                            <a:schemeClr val="tx1"/>
                          </a:solidFill>
                          <a:effectLst/>
                        </a:rPr>
                        <a:t>-  إذا دل على خبرها دليل في الكلام جاز حذفه اختصاراً وذلك كثير كأن يكون جواباً لسؤال . </a:t>
                      </a:r>
                      <a:endParaRPr lang="en-US" sz="1300" dirty="0">
                        <a:solidFill>
                          <a:schemeClr val="tx1"/>
                        </a:solidFill>
                        <a:effectLst/>
                      </a:endParaRPr>
                    </a:p>
                    <a:p>
                      <a:pPr marL="0" marR="0" algn="ctr" rtl="1">
                        <a:lnSpc>
                          <a:spcPct val="115000"/>
                        </a:lnSpc>
                        <a:spcBef>
                          <a:spcPts val="0"/>
                        </a:spcBef>
                        <a:spcAft>
                          <a:spcPts val="0"/>
                        </a:spcAft>
                      </a:pPr>
                      <a:r>
                        <a:rPr lang="ar-SA" sz="1500" dirty="0">
                          <a:solidFill>
                            <a:schemeClr val="tx1"/>
                          </a:solidFill>
                          <a:effectLst/>
                        </a:rPr>
                        <a:t>كقولك : هل في الفصل أحد؟ فتقول لا أحد . أي في الفصل</a:t>
                      </a:r>
                      <a:endParaRPr lang="en-US" sz="1300" dirty="0">
                        <a:solidFill>
                          <a:schemeClr val="tx1"/>
                        </a:solidFill>
                        <a:effectLst/>
                      </a:endParaRPr>
                    </a:p>
                    <a:p>
                      <a:pPr marL="0" marR="0" algn="ctr" rtl="1">
                        <a:lnSpc>
                          <a:spcPct val="115000"/>
                        </a:lnSpc>
                        <a:spcBef>
                          <a:spcPts val="0"/>
                        </a:spcBef>
                        <a:spcAft>
                          <a:spcPts val="0"/>
                        </a:spcAft>
                      </a:pPr>
                      <a:r>
                        <a:rPr lang="ar-SA" sz="1500" dirty="0">
                          <a:solidFill>
                            <a:schemeClr val="tx1"/>
                          </a:solidFill>
                          <a:effectLst/>
                        </a:rPr>
                        <a:t>ومنه قول الله تعالى (فلا فوت) وقوله: (قالوا لا ضير )</a:t>
                      </a:r>
                      <a:endParaRPr lang="en-US" sz="1300" dirty="0">
                        <a:solidFill>
                          <a:schemeClr val="tx1"/>
                        </a:solidFill>
                        <a:effectLst/>
                        <a:latin typeface="Times New Roman"/>
                        <a:ea typeface="SimSun"/>
                        <a:cs typeface="AL-Mohanad"/>
                      </a:endParaRPr>
                    </a:p>
                  </a:txBody>
                  <a:tcPr marL="56514" marR="56514" marT="0" marB="0" anchor="ctr"/>
                </a:tc>
                <a:tc hMerge="1">
                  <a:txBody>
                    <a:bodyPr/>
                    <a:lstStyle/>
                    <a:p>
                      <a:endParaRPr lang="en-US"/>
                    </a:p>
                  </a:txBody>
                  <a:tcPr/>
                </a:tc>
              </a:tr>
              <a:tr h="655503">
                <a:tc gridSpan="2">
                  <a:txBody>
                    <a:bodyPr/>
                    <a:lstStyle/>
                    <a:p>
                      <a:pPr marL="0" marR="0" algn="r" rtl="1">
                        <a:lnSpc>
                          <a:spcPct val="115000"/>
                        </a:lnSpc>
                        <a:spcBef>
                          <a:spcPts val="0"/>
                        </a:spcBef>
                        <a:spcAft>
                          <a:spcPts val="0"/>
                        </a:spcAft>
                      </a:pPr>
                      <a:r>
                        <a:rPr lang="ar-SA" sz="1300" dirty="0">
                          <a:solidFill>
                            <a:schemeClr val="tx1"/>
                          </a:solidFill>
                          <a:effectLst/>
                        </a:rPr>
                        <a:t>-  وأمَّا إذا جهل أولم يدل عليه دليل في الكلام وجب ذكره ولم يجز حذفه .</a:t>
                      </a:r>
                      <a:endParaRPr lang="en-US" sz="1000" dirty="0">
                        <a:solidFill>
                          <a:schemeClr val="tx1"/>
                        </a:solidFill>
                        <a:effectLst/>
                      </a:endParaRPr>
                    </a:p>
                    <a:p>
                      <a:pPr marL="0" marR="0" algn="ctr" rtl="1">
                        <a:lnSpc>
                          <a:spcPct val="115000"/>
                        </a:lnSpc>
                        <a:spcBef>
                          <a:spcPts val="0"/>
                        </a:spcBef>
                        <a:spcAft>
                          <a:spcPts val="0"/>
                        </a:spcAft>
                      </a:pPr>
                      <a:r>
                        <a:rPr lang="ar-SA" sz="1500" dirty="0">
                          <a:solidFill>
                            <a:schemeClr val="tx1"/>
                          </a:solidFill>
                          <a:effectLst/>
                        </a:rPr>
                        <a:t>ومنه قوله صلى الله عليه وسلم: (لا أحد أغير من الله)</a:t>
                      </a:r>
                      <a:endParaRPr lang="en-US" sz="1000" dirty="0">
                        <a:solidFill>
                          <a:schemeClr val="tx1"/>
                        </a:solidFill>
                        <a:effectLst/>
                        <a:latin typeface="Times New Roman"/>
                        <a:ea typeface="SimSun"/>
                        <a:cs typeface="Arial"/>
                      </a:endParaRPr>
                    </a:p>
                  </a:txBody>
                  <a:tcPr marL="56514" marR="56514" marT="0" marB="0" anchor="ctr"/>
                </a:tc>
                <a:tc hMerge="1">
                  <a:txBody>
                    <a:bodyPr/>
                    <a:lstStyle/>
                    <a:p>
                      <a:endParaRPr lang="en-US"/>
                    </a:p>
                  </a:txBody>
                  <a:tcPr/>
                </a:tc>
              </a:tr>
            </a:tbl>
          </a:graphicData>
        </a:graphic>
      </p:graphicFrame>
    </p:spTree>
    <p:extLst>
      <p:ext uri="{BB962C8B-B14F-4D97-AF65-F5344CB8AC3E}">
        <p14:creationId xmlns:p14="http://schemas.microsoft.com/office/powerpoint/2010/main" val="178835749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76672"/>
            <a:ext cx="8305800" cy="3744416"/>
          </a:xfrm>
        </p:spPr>
        <p:txBody>
          <a:bodyPr/>
          <a:lstStyle/>
          <a:p>
            <a:pPr algn="ctr"/>
            <a:r>
              <a:rPr lang="ar-IQ" sz="7200" dirty="0" smtClean="0"/>
              <a:t>المحاضرة الثامنة </a:t>
            </a:r>
            <a:br>
              <a:rPr lang="ar-IQ" sz="7200" dirty="0" smtClean="0"/>
            </a:br>
            <a:r>
              <a:rPr lang="ar-IQ" sz="6000" dirty="0"/>
              <a:t>المفعول فيه</a:t>
            </a:r>
            <a:br>
              <a:rPr lang="ar-IQ" sz="6000" dirty="0"/>
            </a:br>
            <a:r>
              <a:rPr lang="ar-IQ" dirty="0"/>
              <a:t/>
            </a:r>
            <a:br>
              <a:rPr lang="ar-IQ" dirty="0"/>
            </a:br>
            <a:endParaRPr lang="ar-IQ" dirty="0"/>
          </a:p>
        </p:txBody>
      </p:sp>
    </p:spTree>
    <p:extLst>
      <p:ext uri="{BB962C8B-B14F-4D97-AF65-F5344CB8AC3E}">
        <p14:creationId xmlns:p14="http://schemas.microsoft.com/office/powerpoint/2010/main" val="101340901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395536" y="612845"/>
            <a:ext cx="8568952" cy="4124206"/>
          </a:xfrm>
          <a:prstGeom prst="rect">
            <a:avLst/>
          </a:prstGeom>
        </p:spPr>
        <p:txBody>
          <a:bodyPr wrap="square">
            <a:spAutoFit/>
          </a:bodyPr>
          <a:lstStyle/>
          <a:p>
            <a:r>
              <a:rPr lang="ar-SA" sz="2800" dirty="0">
                <a:solidFill>
                  <a:prstClr val="black"/>
                </a:solidFill>
              </a:rPr>
              <a:t>المفعول فيه</a:t>
            </a:r>
            <a:endParaRPr lang="en-US" sz="2800" dirty="0">
              <a:solidFill>
                <a:prstClr val="black"/>
              </a:solidFill>
            </a:endParaRPr>
          </a:p>
          <a:p>
            <a:r>
              <a:rPr lang="ar-SA" dirty="0">
                <a:solidFill>
                  <a:prstClr val="black"/>
                </a:solidFill>
              </a:rPr>
              <a:t>ظرف الزمان والمكان</a:t>
            </a:r>
            <a:endParaRPr lang="en-US" dirty="0">
              <a:solidFill>
                <a:prstClr val="black"/>
              </a:solidFill>
            </a:endParaRPr>
          </a:p>
          <a:p>
            <a:r>
              <a:rPr lang="ar-SA" b="1" u="sng" dirty="0">
                <a:solidFill>
                  <a:prstClr val="black"/>
                </a:solidFill>
              </a:rPr>
              <a:t>تعريفه</a:t>
            </a:r>
            <a:r>
              <a:rPr lang="ar-SA" dirty="0">
                <a:solidFill>
                  <a:prstClr val="black"/>
                </a:solidFill>
              </a:rPr>
              <a:t>:  هو ما تضمن معنى حرف الجر (في) باطراد لاسم زمان أو مكان أو اسم عرضت دلالته على أحدهما وما جرى من مجراهما.</a:t>
            </a:r>
            <a:endParaRPr lang="en-US" dirty="0">
              <a:solidFill>
                <a:prstClr val="black"/>
              </a:solidFill>
            </a:endParaRPr>
          </a:p>
          <a:p>
            <a:r>
              <a:rPr lang="ar-SA" dirty="0">
                <a:solidFill>
                  <a:prstClr val="black"/>
                </a:solidFill>
              </a:rPr>
              <a:t>فقولنا:  يوم -  ( صمت يوم الاثنين)  أي صمت في يوم الاثنين ،  سافرت يوم الخميس :  أي (في) ولو كانت كلمة (يوم) غير متضمنة معنى (في) لم تكن ظرفاً نحو:  يوم الجمعة يوم مبارك  وحيث أنها لم تتضمن معنى (في) فإنها تأخذ حقها في الإعراب فيكون إعرابها مبتدأ وخبر.</a:t>
            </a:r>
            <a:endParaRPr lang="en-US" dirty="0">
              <a:solidFill>
                <a:prstClr val="black"/>
              </a:solidFill>
            </a:endParaRPr>
          </a:p>
          <a:p>
            <a:r>
              <a:rPr lang="ar-SA" dirty="0">
                <a:solidFill>
                  <a:prstClr val="black"/>
                </a:solidFill>
              </a:rPr>
              <a:t>وكذلك (الدار) تعتبر ظرف وتتضمن معنى (في) لكن ليس دائماً فحين نقول:  دخلت الدار لا تقول:  صليت الدار.</a:t>
            </a:r>
            <a:endParaRPr lang="en-US" dirty="0">
              <a:solidFill>
                <a:prstClr val="black"/>
              </a:solidFill>
            </a:endParaRPr>
          </a:p>
          <a:p>
            <a:r>
              <a:rPr lang="ar-SA" b="1" u="sng" dirty="0">
                <a:solidFill>
                  <a:prstClr val="black"/>
                </a:solidFill>
              </a:rPr>
              <a:t>أنواعه</a:t>
            </a:r>
            <a:r>
              <a:rPr lang="ar-SA" dirty="0">
                <a:solidFill>
                  <a:prstClr val="black"/>
                </a:solidFill>
              </a:rPr>
              <a:t>:  من التعريف يتضح لنا أنواعه:</a:t>
            </a:r>
            <a:endParaRPr lang="en-US" dirty="0">
              <a:solidFill>
                <a:prstClr val="black"/>
              </a:solidFill>
            </a:endParaRPr>
          </a:p>
          <a:p>
            <a:r>
              <a:rPr lang="ar-SA" dirty="0">
                <a:solidFill>
                  <a:prstClr val="black"/>
                </a:solidFill>
              </a:rPr>
              <a:t>1-   اسم الزمان:  برهة ،  وساعة ،  ودقيقة ،  فترة ، يوم ، أسبوع ....</a:t>
            </a:r>
            <a:endParaRPr lang="en-US" dirty="0">
              <a:solidFill>
                <a:prstClr val="black"/>
              </a:solidFill>
            </a:endParaRPr>
          </a:p>
          <a:p>
            <a:r>
              <a:rPr lang="ar-SA" dirty="0">
                <a:solidFill>
                  <a:prstClr val="black"/>
                </a:solidFill>
              </a:rPr>
              <a:t>2-   اسم المكان:  هنا ،  وهناك (اسمي إشارة للمكان) ، وخلف ،  وأمام ،  وتحت ... .</a:t>
            </a:r>
            <a:endParaRPr lang="en-US" dirty="0">
              <a:solidFill>
                <a:prstClr val="black"/>
              </a:solidFill>
            </a:endParaRPr>
          </a:p>
          <a:p>
            <a:r>
              <a:rPr lang="ar-SA" dirty="0">
                <a:solidFill>
                  <a:prstClr val="black"/>
                </a:solidFill>
              </a:rPr>
              <a:t>3-   اسم عرضت دلالته على أحدهما:  وهذا سوف يأتي.</a:t>
            </a:r>
            <a:endParaRPr lang="en-US" dirty="0">
              <a:solidFill>
                <a:prstClr val="black"/>
              </a:solidFill>
            </a:endParaRPr>
          </a:p>
          <a:p>
            <a:r>
              <a:rPr lang="ar-SA" dirty="0">
                <a:solidFill>
                  <a:prstClr val="black"/>
                </a:solidFill>
              </a:rPr>
              <a:t>4-   ما جرى مجراهما:  كبعض الأسماء استخدمتها العرب ك(حقاً) قالوا بأنه متضمن معنى (في) أي: أفي ضني حقاُ.</a:t>
            </a:r>
            <a:endParaRPr lang="en-US" dirty="0">
              <a:solidFill>
                <a:prstClr val="black"/>
              </a:solidFill>
            </a:endParaRPr>
          </a:p>
        </p:txBody>
      </p:sp>
    </p:spTree>
    <p:extLst>
      <p:ext uri="{BB962C8B-B14F-4D97-AF65-F5344CB8AC3E}">
        <p14:creationId xmlns:p14="http://schemas.microsoft.com/office/powerpoint/2010/main" val="28228141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1052736"/>
            <a:ext cx="8568952" cy="4801314"/>
          </a:xfrm>
          <a:prstGeom prst="rect">
            <a:avLst/>
          </a:prstGeom>
        </p:spPr>
        <p:txBody>
          <a:bodyPr wrap="square">
            <a:spAutoFit/>
          </a:bodyPr>
          <a:lstStyle/>
          <a:p>
            <a:pPr lvl="0"/>
            <a:r>
              <a:rPr lang="ar-SA" u="sng" dirty="0"/>
              <a:t>وجوب ذكره</a:t>
            </a:r>
            <a:r>
              <a:rPr lang="ar-SA" dirty="0"/>
              <a:t>:  </a:t>
            </a:r>
            <a:endParaRPr lang="en-US" dirty="0"/>
          </a:p>
          <a:p>
            <a:r>
              <a:rPr lang="ar-SA" dirty="0"/>
              <a:t>فان كان ظاهرا فبها وان كان غير ذلك فهو مستتر  ( اكتب ،  ونكتب أكتب ) ،  أو غائب ( يكتب  تكتب )</a:t>
            </a:r>
            <a:r>
              <a:rPr lang="en-US" baseline="30000" dirty="0">
                <a:hlinkClick r:id="rId2" action="ppaction://hlinkfile"/>
              </a:rPr>
              <a:t>®</a:t>
            </a:r>
            <a:r>
              <a:rPr lang="ar-SA" dirty="0"/>
              <a:t> .  </a:t>
            </a:r>
            <a:endParaRPr lang="en-US" dirty="0"/>
          </a:p>
          <a:p>
            <a:pPr lvl="0"/>
            <a:r>
              <a:rPr lang="ar-SA" u="sng" dirty="0"/>
              <a:t>وجوب تأخيره عن فعله</a:t>
            </a:r>
            <a:r>
              <a:rPr lang="ar-SA" dirty="0"/>
              <a:t>: (قام محمد) فان تقدم الفاعل في المعني فلك في إعرابه ثلاثة أوجه :  </a:t>
            </a:r>
            <a:endParaRPr lang="en-US" dirty="0"/>
          </a:p>
          <a:p>
            <a:pPr lvl="1"/>
            <a:r>
              <a:rPr lang="ar-SA" dirty="0"/>
              <a:t> مبتدأ إذا لم يسبق بشيء- فلا يجوز تقديم الفاعل على فعله فلا تقول: محمد قام – على أن محمد فاعل.</a:t>
            </a:r>
            <a:endParaRPr lang="en-US" dirty="0"/>
          </a:p>
          <a:p>
            <a:pPr lvl="1"/>
            <a:r>
              <a:rPr lang="ar-SA" dirty="0"/>
              <a:t>مبتدأ أو فاعل : إن سبق بشيء يصلح للدخول على الأسماء والأفعال.  مثل همزة الاستفهام وهل : أمحمد قام – هل محمد قام .  </a:t>
            </a:r>
            <a:endParaRPr lang="en-US" dirty="0"/>
          </a:p>
          <a:p>
            <a:pPr lvl="1"/>
            <a:r>
              <a:rPr lang="ar-SA" dirty="0"/>
              <a:t>فاعل  : إذا سبق بما يختص بالدخول على الأفعال وهي (إن) الشرطية و(ذا) فانه يعرب فاعلاً نحو:(وان احد من المشركين استجارك) أحد:  فاعل لفعل محذوف يفسره ما بعده- (إذا الشمس كورت) ( وإذا السماء انشقت ).</a:t>
            </a:r>
            <a:endParaRPr lang="en-US" dirty="0"/>
          </a:p>
          <a:p>
            <a:r>
              <a:rPr lang="ar-SA" b="1" dirty="0"/>
              <a:t>الإعراب:  الهمزة حرف استفهام،  محمد: مبتدأ ، قام:  فعل ماض والفاعل ضمير والجملة خبر.</a:t>
            </a:r>
            <a:endParaRPr lang="en-US" sz="2400" dirty="0"/>
          </a:p>
          <a:p>
            <a:r>
              <a:rPr lang="ar-SA" b="1" dirty="0"/>
              <a:t>الهمزة حرف استفهام ،  محمد:  فاعل لفعل محذوف يفسره ما بعده أي أقام محمد.</a:t>
            </a:r>
            <a:endParaRPr lang="en-US" sz="2400" dirty="0"/>
          </a:p>
          <a:p>
            <a:pPr lvl="0"/>
            <a:r>
              <a:rPr lang="ar-SA" u="sng" dirty="0"/>
              <a:t>جواز حذف فعله إذا دل عليه دليل</a:t>
            </a:r>
            <a:r>
              <a:rPr lang="ar-SA" dirty="0"/>
              <a:t> : </a:t>
            </a:r>
            <a:endParaRPr lang="en-US" dirty="0"/>
          </a:p>
          <a:p>
            <a:r>
              <a:rPr lang="ar-SA" dirty="0"/>
              <a:t>كأن يكون جوابًا لسؤال : هل قام أحد ؟ نقول : زيد . </a:t>
            </a:r>
            <a:endParaRPr lang="en-US" dirty="0"/>
          </a:p>
          <a:p>
            <a:pPr lvl="0"/>
            <a:r>
              <a:rPr lang="ar-SA" u="sng" dirty="0"/>
              <a:t>وجوب إفراد الفعل لفاعله ( المفرد والمثنى والجمع وجمع النسوة )</a:t>
            </a:r>
            <a:r>
              <a:rPr lang="ar-SA" dirty="0"/>
              <a:t>:-</a:t>
            </a:r>
            <a:endParaRPr lang="en-US" dirty="0"/>
          </a:p>
          <a:p>
            <a:r>
              <a:rPr lang="ar-SA" dirty="0"/>
              <a:t>جاء زيد -  جاء الرجال  -  جاء الطالبان  -  جاءت المسلمات </a:t>
            </a:r>
            <a:endParaRPr lang="en-US" dirty="0"/>
          </a:p>
          <a:p>
            <a:r>
              <a:rPr lang="ar-SA" dirty="0"/>
              <a:t>وبعض طي وأزد شنوءة يلحقون الضمائر بالفعل:</a:t>
            </a:r>
            <a:endParaRPr lang="en-US" dirty="0"/>
          </a:p>
          <a:p>
            <a:r>
              <a:rPr lang="en-US" baseline="30000" dirty="0">
                <a:hlinkClick r:id="rId3" action="ppaction://hlinkfile"/>
              </a:rPr>
              <a:t>®</a:t>
            </a:r>
            <a:r>
              <a:rPr lang="en-US" dirty="0"/>
              <a:t> </a:t>
            </a:r>
            <a:r>
              <a:rPr lang="ar-SA" dirty="0"/>
              <a:t>  الفاعل عمدة فلا يجوز حذفه ( إن كان ظاهراً وإلا ضميراً مستتر )  ،  فإن كان ظاهراً قبها وإلا ضمير مستتر نحو:  أكتب أي أنا ،  أو أكتب أي أنت إلى غير ذلك.</a:t>
            </a:r>
            <a:endParaRPr lang="en-US" sz="1100" dirty="0"/>
          </a:p>
        </p:txBody>
      </p:sp>
    </p:spTree>
    <p:extLst>
      <p:ext uri="{BB962C8B-B14F-4D97-AF65-F5344CB8AC3E}">
        <p14:creationId xmlns:p14="http://schemas.microsoft.com/office/powerpoint/2010/main" val="198301946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404664"/>
            <a:ext cx="8136904" cy="6309420"/>
          </a:xfrm>
          <a:prstGeom prst="rect">
            <a:avLst/>
          </a:prstGeom>
        </p:spPr>
        <p:txBody>
          <a:bodyPr wrap="square">
            <a:spAutoFit/>
          </a:bodyPr>
          <a:lstStyle/>
          <a:p>
            <a:r>
              <a:rPr lang="ar-SA" sz="2400" b="1" u="sng" dirty="0">
                <a:solidFill>
                  <a:prstClr val="black"/>
                </a:solidFill>
              </a:rPr>
              <a:t>الأسماء التي تصلح أن تعرب ظرفاً ( ما ينوب عن الظرف ) – ما يصلح للنصب على الظرفية – الأسماء المنصوبة على الظرفية:</a:t>
            </a:r>
            <a:endParaRPr lang="en-US" sz="2400" dirty="0">
              <a:solidFill>
                <a:prstClr val="black"/>
              </a:solidFill>
            </a:endParaRPr>
          </a:p>
          <a:p>
            <a:r>
              <a:rPr lang="ar-SA" sz="2400" dirty="0">
                <a:solidFill>
                  <a:prstClr val="black"/>
                </a:solidFill>
              </a:rPr>
              <a:t>أسماء العدد المميزة بظرفي الزمان والمكان تقول: انتظرتك </a:t>
            </a:r>
            <a:r>
              <a:rPr lang="ar-SA" sz="2400" u="sng" dirty="0">
                <a:solidFill>
                  <a:prstClr val="black"/>
                </a:solidFill>
              </a:rPr>
              <a:t>ثلاث</a:t>
            </a:r>
            <a:r>
              <a:rPr lang="ar-SA" sz="2400" dirty="0">
                <a:solidFill>
                  <a:prstClr val="black"/>
                </a:solidFill>
              </a:rPr>
              <a:t> ساعات ، سرت </a:t>
            </a:r>
            <a:r>
              <a:rPr lang="ar-SA" sz="2400" u="sng" dirty="0">
                <a:solidFill>
                  <a:prstClr val="black"/>
                </a:solidFill>
              </a:rPr>
              <a:t>ثلاثة</a:t>
            </a:r>
            <a:r>
              <a:rPr lang="ar-SA" sz="2400" dirty="0">
                <a:solidFill>
                  <a:prstClr val="black"/>
                </a:solidFill>
              </a:rPr>
              <a:t> أميال</a:t>
            </a:r>
            <a:endParaRPr lang="en-US" sz="2400" dirty="0">
              <a:solidFill>
                <a:prstClr val="black"/>
              </a:solidFill>
            </a:endParaRPr>
          </a:p>
          <a:p>
            <a:r>
              <a:rPr lang="ar-SA" sz="2400" dirty="0">
                <a:solidFill>
                  <a:prstClr val="black"/>
                </a:solidFill>
              </a:rPr>
              <a:t>وهذا بحسب ما يضاف إليه العدد وما بعده مضاف إليه.</a:t>
            </a:r>
            <a:endParaRPr lang="en-US" sz="2400" dirty="0">
              <a:solidFill>
                <a:prstClr val="black"/>
              </a:solidFill>
            </a:endParaRPr>
          </a:p>
          <a:p>
            <a:r>
              <a:rPr lang="ar-SA" sz="2400" dirty="0">
                <a:solidFill>
                  <a:prstClr val="black"/>
                </a:solidFill>
              </a:rPr>
              <a:t>ما دل على كلية أحدهما أو جزئيه تقول:  سرت جميع الوقت ،  جميع المسافة ،  انتظرتك كل اليوم ،  سرت نصف ساعة ،  بعض الطريق ،  قوله تعالى: ( ولا تميلوا كل الميل ) تنظر إلى الكلمة التي بعد كل فإن كانت مصدر صارت مفعولاً مطلقاً وإن كان ما بعدها ظرف زمان صارت ظرف زمان وإن كان ما بعدها ظرف مكان صارت ظرف مكان.</a:t>
            </a:r>
            <a:endParaRPr lang="en-US" sz="2400" dirty="0">
              <a:solidFill>
                <a:prstClr val="black"/>
              </a:solidFill>
            </a:endParaRPr>
          </a:p>
          <a:p>
            <a:r>
              <a:rPr lang="ar-SA" sz="2400" dirty="0">
                <a:solidFill>
                  <a:prstClr val="black"/>
                </a:solidFill>
              </a:rPr>
              <a:t>صفة الظرف:  يحذف الظرف وتبقى صفته تقول:  انتظرتك طويلاً ( عند الإعراب تقول صفة نابت عن الظرف المحذوف أو ظرف زمان )</a:t>
            </a:r>
            <a:endParaRPr lang="en-US" sz="2400" dirty="0">
              <a:solidFill>
                <a:prstClr val="black"/>
              </a:solidFill>
            </a:endParaRPr>
          </a:p>
          <a:p>
            <a:r>
              <a:rPr lang="ar-SA" sz="2400" dirty="0">
                <a:solidFill>
                  <a:prstClr val="black"/>
                </a:solidFill>
              </a:rPr>
              <a:t>المصدر الدال على وقت محدد كما قالت العرب:  آتيك قدوم الحاج ،  </a:t>
            </a:r>
            <a:r>
              <a:rPr lang="ar-SA" dirty="0">
                <a:solidFill>
                  <a:prstClr val="black"/>
                </a:solidFill>
              </a:rPr>
              <a:t>حصاد الثمار ،  وقولنا:  خروج الطلاب ،  حلب الناقة ،  نحر الجزور.</a:t>
            </a:r>
            <a:endParaRPr lang="en-US" dirty="0">
              <a:solidFill>
                <a:prstClr val="black"/>
              </a:solidFill>
            </a:endParaRPr>
          </a:p>
          <a:p>
            <a:r>
              <a:rPr lang="ar-SA" dirty="0" smtClean="0">
                <a:solidFill>
                  <a:prstClr val="black"/>
                </a:solidFill>
              </a:rPr>
              <a:t>فنقول المصدر( قدوم  مثلاً ) ظرف زمان وهو مضاف والحاج مضاف إليه.</a:t>
            </a:r>
            <a:endParaRPr lang="en-US" dirty="0">
              <a:solidFill>
                <a:prstClr val="black"/>
              </a:solidFill>
            </a:endParaRPr>
          </a:p>
        </p:txBody>
      </p:sp>
    </p:spTree>
    <p:extLst>
      <p:ext uri="{BB962C8B-B14F-4D97-AF65-F5344CB8AC3E}">
        <p14:creationId xmlns:p14="http://schemas.microsoft.com/office/powerpoint/2010/main" val="314424897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764704"/>
            <a:ext cx="7920880" cy="4801314"/>
          </a:xfrm>
          <a:prstGeom prst="rect">
            <a:avLst/>
          </a:prstGeom>
        </p:spPr>
        <p:txBody>
          <a:bodyPr wrap="square">
            <a:spAutoFit/>
          </a:bodyPr>
          <a:lstStyle/>
          <a:p>
            <a:r>
              <a:rPr lang="ar-SA" b="1" u="sng" dirty="0">
                <a:solidFill>
                  <a:prstClr val="black"/>
                </a:solidFill>
              </a:rPr>
              <a:t>العامل في الظرف</a:t>
            </a:r>
            <a:r>
              <a:rPr lang="ar-SA" dirty="0">
                <a:solidFill>
                  <a:prstClr val="black"/>
                </a:solidFill>
              </a:rPr>
              <a:t>:</a:t>
            </a:r>
            <a:endParaRPr lang="en-US" sz="1400" dirty="0">
              <a:solidFill>
                <a:prstClr val="black"/>
              </a:solidFill>
            </a:endParaRPr>
          </a:p>
          <a:p>
            <a:r>
              <a:rPr lang="ar-SA" dirty="0">
                <a:solidFill>
                  <a:prstClr val="black"/>
                </a:solidFill>
              </a:rPr>
              <a:t>العامل في الظرف هو العامل في المفعول المطلق سابقاً:</a:t>
            </a:r>
            <a:endParaRPr lang="en-US" sz="1400" dirty="0">
              <a:solidFill>
                <a:prstClr val="black"/>
              </a:solidFill>
            </a:endParaRPr>
          </a:p>
          <a:p>
            <a:r>
              <a:rPr lang="ar-SA" dirty="0">
                <a:solidFill>
                  <a:prstClr val="black"/>
                </a:solidFill>
              </a:rPr>
              <a:t>الفعل:  </a:t>
            </a:r>
            <a:r>
              <a:rPr lang="ar-SA" u="sng" dirty="0">
                <a:solidFill>
                  <a:prstClr val="black"/>
                </a:solidFill>
              </a:rPr>
              <a:t>صمت</a:t>
            </a:r>
            <a:r>
              <a:rPr lang="ar-SA" dirty="0">
                <a:solidFill>
                  <a:prstClr val="black"/>
                </a:solidFill>
              </a:rPr>
              <a:t> يوم الخميس  ،  </a:t>
            </a:r>
            <a:r>
              <a:rPr lang="ar-SA" u="sng" dirty="0">
                <a:solidFill>
                  <a:prstClr val="black"/>
                </a:solidFill>
              </a:rPr>
              <a:t>سافرت</a:t>
            </a:r>
            <a:r>
              <a:rPr lang="ar-SA" dirty="0">
                <a:solidFill>
                  <a:prstClr val="black"/>
                </a:solidFill>
              </a:rPr>
              <a:t> يوم الأحد.</a:t>
            </a:r>
            <a:endParaRPr lang="en-US" sz="1400" dirty="0">
              <a:solidFill>
                <a:prstClr val="black"/>
              </a:solidFill>
            </a:endParaRPr>
          </a:p>
          <a:p>
            <a:r>
              <a:rPr lang="ar-SA" dirty="0">
                <a:solidFill>
                  <a:prstClr val="black"/>
                </a:solidFill>
              </a:rPr>
              <a:t>اسم الفاعل:  أنا </a:t>
            </a:r>
            <a:r>
              <a:rPr lang="ar-SA" u="sng" dirty="0">
                <a:solidFill>
                  <a:prstClr val="black"/>
                </a:solidFill>
              </a:rPr>
              <a:t>قادم</a:t>
            </a:r>
            <a:r>
              <a:rPr lang="ar-SA" dirty="0">
                <a:solidFill>
                  <a:prstClr val="black"/>
                </a:solidFill>
              </a:rPr>
              <a:t> يوم الخميس ،  أنا </a:t>
            </a:r>
            <a:r>
              <a:rPr lang="ar-SA" u="sng" dirty="0">
                <a:solidFill>
                  <a:prstClr val="black"/>
                </a:solidFill>
              </a:rPr>
              <a:t>صائم</a:t>
            </a:r>
            <a:r>
              <a:rPr lang="ar-SA" dirty="0">
                <a:solidFill>
                  <a:prstClr val="black"/>
                </a:solidFill>
              </a:rPr>
              <a:t> يوم الاثنين.</a:t>
            </a:r>
            <a:endParaRPr lang="en-US" sz="1400" dirty="0">
              <a:solidFill>
                <a:prstClr val="black"/>
              </a:solidFill>
            </a:endParaRPr>
          </a:p>
          <a:p>
            <a:r>
              <a:rPr lang="ar-SA" dirty="0">
                <a:solidFill>
                  <a:prstClr val="black"/>
                </a:solidFill>
              </a:rPr>
              <a:t>اسم المفعول:  أنت </a:t>
            </a:r>
            <a:r>
              <a:rPr lang="ar-SA" u="sng" dirty="0">
                <a:solidFill>
                  <a:prstClr val="black"/>
                </a:solidFill>
              </a:rPr>
              <a:t>مُكرَم</a:t>
            </a:r>
            <a:r>
              <a:rPr lang="ar-SA" dirty="0">
                <a:solidFill>
                  <a:prstClr val="black"/>
                </a:solidFill>
              </a:rPr>
              <a:t> يوم الاثنين  ،  الماء </a:t>
            </a:r>
            <a:r>
              <a:rPr lang="ar-SA" u="sng" dirty="0">
                <a:solidFill>
                  <a:prstClr val="black"/>
                </a:solidFill>
              </a:rPr>
              <a:t>مشروب</a:t>
            </a:r>
            <a:r>
              <a:rPr lang="ar-SA" dirty="0">
                <a:solidFill>
                  <a:prstClr val="black"/>
                </a:solidFill>
              </a:rPr>
              <a:t> الساعة الخامسة.</a:t>
            </a:r>
            <a:endParaRPr lang="en-US" sz="1400" dirty="0">
              <a:solidFill>
                <a:prstClr val="black"/>
              </a:solidFill>
            </a:endParaRPr>
          </a:p>
          <a:p>
            <a:r>
              <a:rPr lang="ar-SA" dirty="0">
                <a:solidFill>
                  <a:prstClr val="black"/>
                </a:solidFill>
              </a:rPr>
              <a:t>المصدر :  </a:t>
            </a:r>
            <a:r>
              <a:rPr lang="ar-SA" u="sng" dirty="0">
                <a:solidFill>
                  <a:prstClr val="black"/>
                </a:solidFill>
              </a:rPr>
              <a:t>سيرك</a:t>
            </a:r>
            <a:r>
              <a:rPr lang="ar-SA" dirty="0">
                <a:solidFill>
                  <a:prstClr val="black"/>
                </a:solidFill>
              </a:rPr>
              <a:t> يمين الطريق أسلم  ،  </a:t>
            </a:r>
            <a:r>
              <a:rPr lang="ar-SA" u="sng" dirty="0">
                <a:solidFill>
                  <a:prstClr val="black"/>
                </a:solidFill>
              </a:rPr>
              <a:t>شربك</a:t>
            </a:r>
            <a:r>
              <a:rPr lang="ar-SA" dirty="0">
                <a:solidFill>
                  <a:prstClr val="black"/>
                </a:solidFill>
              </a:rPr>
              <a:t> الماء صباحاً مفيدٌ .</a:t>
            </a:r>
            <a:endParaRPr lang="en-US" sz="1400" dirty="0">
              <a:solidFill>
                <a:prstClr val="black"/>
              </a:solidFill>
            </a:endParaRPr>
          </a:p>
          <a:p>
            <a:r>
              <a:rPr lang="ar-SA" b="1" u="sng" dirty="0">
                <a:solidFill>
                  <a:prstClr val="black"/>
                </a:solidFill>
              </a:rPr>
              <a:t>حذف عامل المفعول فيه</a:t>
            </a:r>
            <a:r>
              <a:rPr lang="ar-SA" dirty="0">
                <a:solidFill>
                  <a:prstClr val="black"/>
                </a:solidFill>
              </a:rPr>
              <a:t>:</a:t>
            </a:r>
            <a:endParaRPr lang="en-US" sz="1400" dirty="0">
              <a:solidFill>
                <a:prstClr val="black"/>
              </a:solidFill>
            </a:endParaRPr>
          </a:p>
          <a:p>
            <a:r>
              <a:rPr lang="ar-SA" dirty="0">
                <a:solidFill>
                  <a:prstClr val="black"/>
                </a:solidFill>
              </a:rPr>
              <a:t>يحذف عامل المفعول فيه </a:t>
            </a:r>
            <a:r>
              <a:rPr lang="ar-SA" u="sng" dirty="0">
                <a:solidFill>
                  <a:prstClr val="black"/>
                </a:solidFill>
              </a:rPr>
              <a:t>جوازاً</a:t>
            </a:r>
            <a:r>
              <a:rPr lang="ar-SA" dirty="0">
                <a:solidFill>
                  <a:prstClr val="black"/>
                </a:solidFill>
              </a:rPr>
              <a:t> إذا دل عليه دليل نحو:  ألم تنتظرني؟  فتقول:  بلى ساعتين.  متى صمت؟  يوم الاثنين.  متى جئت؟  أمس .</a:t>
            </a:r>
            <a:endParaRPr lang="en-US" sz="1400" dirty="0">
              <a:solidFill>
                <a:prstClr val="black"/>
              </a:solidFill>
            </a:endParaRPr>
          </a:p>
          <a:p>
            <a:r>
              <a:rPr lang="ar-SA" dirty="0">
                <a:solidFill>
                  <a:prstClr val="black"/>
                </a:solidFill>
              </a:rPr>
              <a:t>ويحذف عامله </a:t>
            </a:r>
            <a:r>
              <a:rPr lang="ar-SA" u="sng" dirty="0">
                <a:solidFill>
                  <a:prstClr val="black"/>
                </a:solidFill>
              </a:rPr>
              <a:t>وجوباً</a:t>
            </a:r>
            <a:r>
              <a:rPr lang="ar-SA" dirty="0">
                <a:solidFill>
                  <a:prstClr val="black"/>
                </a:solidFill>
              </a:rPr>
              <a:t> في مسائل:</a:t>
            </a:r>
            <a:endParaRPr lang="en-US" sz="1400" dirty="0">
              <a:solidFill>
                <a:prstClr val="black"/>
              </a:solidFill>
            </a:endParaRPr>
          </a:p>
          <a:p>
            <a:pPr lvl="1"/>
            <a:r>
              <a:rPr lang="ar-SA" dirty="0">
                <a:solidFill>
                  <a:prstClr val="black"/>
                </a:solidFill>
              </a:rPr>
              <a:t>إذا كان صفة:  شاهدت عصفوراً فوق الغصن ،  شاهدت رجلاً بين الأشجار والعامل هنا محذوف تقديره: استقر أو مستقر أو كائن أو نحوها.</a:t>
            </a:r>
            <a:endParaRPr lang="en-US" sz="1400" dirty="0">
              <a:solidFill>
                <a:prstClr val="black"/>
              </a:solidFill>
            </a:endParaRPr>
          </a:p>
          <a:p>
            <a:pPr lvl="1"/>
            <a:r>
              <a:rPr lang="ar-SA" dirty="0">
                <a:solidFill>
                  <a:prstClr val="black"/>
                </a:solidFill>
              </a:rPr>
              <a:t>إذا كان حالاً :  شاهدت العصفور فوق الأشجار ،  شاهدت الرجل بين الأشجار والعامل هنا محذوف تقديره: استقر أو مستقر أو كائن أو نحوها.</a:t>
            </a:r>
            <a:endParaRPr lang="en-US" sz="1400" dirty="0">
              <a:solidFill>
                <a:prstClr val="black"/>
              </a:solidFill>
            </a:endParaRPr>
          </a:p>
          <a:p>
            <a:pPr lvl="1"/>
            <a:r>
              <a:rPr lang="ar-SA" dirty="0">
                <a:solidFill>
                  <a:prstClr val="black"/>
                </a:solidFill>
              </a:rPr>
              <a:t>إذا كان صلة </a:t>
            </a:r>
            <a:r>
              <a:rPr lang="ar-SA" dirty="0" err="1">
                <a:solidFill>
                  <a:prstClr val="black"/>
                </a:solidFill>
              </a:rPr>
              <a:t>الموصول:شاهدت</a:t>
            </a:r>
            <a:r>
              <a:rPr lang="ar-SA" dirty="0">
                <a:solidFill>
                  <a:prstClr val="black"/>
                </a:solidFill>
              </a:rPr>
              <a:t> الذي </a:t>
            </a:r>
            <a:r>
              <a:rPr lang="ar-SA" dirty="0" err="1">
                <a:solidFill>
                  <a:prstClr val="black"/>
                </a:solidFill>
              </a:rPr>
              <a:t>عندك،شاهدت</a:t>
            </a:r>
            <a:r>
              <a:rPr lang="ar-SA" dirty="0">
                <a:solidFill>
                  <a:prstClr val="black"/>
                </a:solidFill>
              </a:rPr>
              <a:t> العصفور الذي بين الأشجار.</a:t>
            </a:r>
            <a:endParaRPr lang="en-US" sz="1400" dirty="0">
              <a:solidFill>
                <a:prstClr val="black"/>
              </a:solidFill>
            </a:endParaRPr>
          </a:p>
          <a:p>
            <a:pPr lvl="1"/>
            <a:r>
              <a:rPr lang="ar-SA" dirty="0">
                <a:solidFill>
                  <a:prstClr val="black"/>
                </a:solidFill>
              </a:rPr>
              <a:t>إذا كان خبراً:  زيدٌ عندك والتقدير كائن أو مستقر عندك.</a:t>
            </a:r>
            <a:endParaRPr lang="en-US" sz="1400" dirty="0">
              <a:solidFill>
                <a:prstClr val="black"/>
              </a:solidFill>
            </a:endParaRPr>
          </a:p>
          <a:p>
            <a:r>
              <a:rPr lang="ar-SA" dirty="0">
                <a:solidFill>
                  <a:prstClr val="black"/>
                </a:solidFill>
              </a:rPr>
              <a:t> </a:t>
            </a:r>
            <a:endParaRPr lang="en-US" sz="1400" dirty="0">
              <a:solidFill>
                <a:prstClr val="black"/>
              </a:solidFill>
            </a:endParaRPr>
          </a:p>
        </p:txBody>
      </p:sp>
    </p:spTree>
    <p:extLst>
      <p:ext uri="{BB962C8B-B14F-4D97-AF65-F5344CB8AC3E}">
        <p14:creationId xmlns:p14="http://schemas.microsoft.com/office/powerpoint/2010/main" val="65302864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76672"/>
            <a:ext cx="8305800" cy="4968552"/>
          </a:xfrm>
        </p:spPr>
        <p:txBody>
          <a:bodyPr>
            <a:normAutofit/>
          </a:bodyPr>
          <a:lstStyle/>
          <a:p>
            <a:pPr algn="ctr"/>
            <a:r>
              <a:rPr lang="ar-IQ" sz="7200" dirty="0" smtClean="0"/>
              <a:t>المحاضرة التاسعة </a:t>
            </a:r>
            <a:br>
              <a:rPr lang="ar-IQ" sz="7200" dirty="0" smtClean="0"/>
            </a:br>
            <a:r>
              <a:rPr lang="ar-IQ" sz="6000" dirty="0"/>
              <a:t>المفعول له (لأجله ، من أجله )</a:t>
            </a:r>
            <a:br>
              <a:rPr lang="ar-IQ" sz="6000" dirty="0"/>
            </a:br>
            <a:r>
              <a:rPr lang="ar-IQ" sz="6000" dirty="0"/>
              <a:t/>
            </a:r>
            <a:br>
              <a:rPr lang="ar-IQ" sz="6000" dirty="0"/>
            </a:br>
            <a:r>
              <a:rPr lang="ar-IQ" dirty="0"/>
              <a:t/>
            </a:r>
            <a:br>
              <a:rPr lang="ar-IQ" dirty="0"/>
            </a:br>
            <a:endParaRPr lang="ar-IQ" dirty="0"/>
          </a:p>
        </p:txBody>
      </p:sp>
    </p:spTree>
    <p:extLst>
      <p:ext uri="{BB962C8B-B14F-4D97-AF65-F5344CB8AC3E}">
        <p14:creationId xmlns:p14="http://schemas.microsoft.com/office/powerpoint/2010/main" val="380919000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87624" y="1243228"/>
            <a:ext cx="6390456" cy="4093428"/>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r>
              <a:rPr lang="ar-SA" sz="2000" b="1" dirty="0">
                <a:ln w="18000">
                  <a:solidFill>
                    <a:srgbClr val="C0504D">
                      <a:satMod val="140000"/>
                    </a:srgbClr>
                  </a:solidFill>
                  <a:prstDash val="solid"/>
                  <a:miter lim="800000"/>
                </a:ln>
                <a:noFill/>
                <a:effectLst>
                  <a:outerShdw blurRad="25500" dist="23000" dir="7020000" algn="tl">
                    <a:srgbClr val="000000">
                      <a:alpha val="50000"/>
                    </a:srgbClr>
                  </a:outerShdw>
                </a:effectLst>
              </a:rPr>
              <a:t>المفعول له (لأجله ، من أجله )</a:t>
            </a:r>
            <a:endParaRPr lang="en-US" sz="2000" b="1" dirty="0">
              <a:ln w="18000">
                <a:solidFill>
                  <a:srgbClr val="C0504D">
                    <a:satMod val="140000"/>
                  </a:srgbClr>
                </a:solidFill>
                <a:prstDash val="solid"/>
                <a:miter lim="800000"/>
              </a:ln>
              <a:noFill/>
              <a:effectLst>
                <a:outerShdw blurRad="25500" dist="23000" dir="7020000" algn="tl">
                  <a:srgbClr val="000000">
                    <a:alpha val="50000"/>
                  </a:srgbClr>
                </a:outerShdw>
              </a:effectLst>
            </a:endParaRPr>
          </a:p>
          <a:p>
            <a:r>
              <a:rPr lang="ar-SA" sz="2000" b="1" dirty="0">
                <a:solidFill>
                  <a:prstClr val="black"/>
                </a:solidFill>
              </a:rPr>
              <a:t>تعريفه:</a:t>
            </a:r>
            <a:r>
              <a:rPr lang="ar-SA" sz="2000" dirty="0">
                <a:solidFill>
                  <a:prstClr val="black"/>
                </a:solidFill>
              </a:rPr>
              <a:t>  هو مصدر قلبي منصوب لبيان علة حدوث الفعل نحو:  جئت رغبةً في العلم.</a:t>
            </a:r>
            <a:endParaRPr lang="en-US" sz="2000" dirty="0">
              <a:solidFill>
                <a:prstClr val="black"/>
              </a:solidFill>
            </a:endParaRPr>
          </a:p>
          <a:p>
            <a:r>
              <a:rPr lang="ar-SA" sz="2000" dirty="0">
                <a:solidFill>
                  <a:prstClr val="black"/>
                </a:solidFill>
              </a:rPr>
              <a:t>رغبة هنا:  مفعول </a:t>
            </a:r>
            <a:r>
              <a:rPr lang="ar-SA" sz="2000" dirty="0">
                <a:ln>
                  <a:solidFill>
                    <a:srgbClr val="C0504D"/>
                  </a:solidFill>
                </a:ln>
                <a:solidFill>
                  <a:prstClr val="black"/>
                </a:solidFill>
              </a:rPr>
              <a:t>لأجله</a:t>
            </a:r>
            <a:r>
              <a:rPr lang="ar-SA" sz="2000" dirty="0">
                <a:solidFill>
                  <a:prstClr val="black"/>
                </a:solidFill>
              </a:rPr>
              <a:t> منصوب</a:t>
            </a:r>
            <a:endParaRPr lang="en-US" sz="2000" dirty="0">
              <a:solidFill>
                <a:prstClr val="black"/>
              </a:solidFill>
            </a:endParaRPr>
          </a:p>
          <a:p>
            <a:r>
              <a:rPr lang="ar-SA" sz="2000" b="1" dirty="0">
                <a:solidFill>
                  <a:prstClr val="black"/>
                </a:solidFill>
              </a:rPr>
              <a:t>شروطه</a:t>
            </a:r>
            <a:r>
              <a:rPr lang="ar-SA" sz="2000" dirty="0">
                <a:solidFill>
                  <a:prstClr val="black"/>
                </a:solidFill>
              </a:rPr>
              <a:t>:   1-  أن يكون مصدراً.</a:t>
            </a:r>
            <a:endParaRPr lang="en-US" sz="2000" dirty="0">
              <a:solidFill>
                <a:prstClr val="black"/>
              </a:solidFill>
            </a:endParaRPr>
          </a:p>
          <a:p>
            <a:r>
              <a:rPr lang="ar-SA" sz="2000" dirty="0">
                <a:solidFill>
                  <a:prstClr val="black"/>
                </a:solidFill>
              </a:rPr>
              <a:t>2-  أن يكون المصدر قلبياً أي أفعال القلوب كالخوف والرهبة والخشية والمحبة والرغبة بخلاف الأفعال الحسية كالنوم واللمس والمشاهدة.</a:t>
            </a:r>
            <a:endParaRPr lang="en-US" sz="2000" dirty="0">
              <a:solidFill>
                <a:prstClr val="black"/>
              </a:solidFill>
            </a:endParaRPr>
          </a:p>
          <a:p>
            <a:r>
              <a:rPr lang="ar-SA" sz="2000" dirty="0">
                <a:solidFill>
                  <a:prstClr val="black"/>
                </a:solidFill>
              </a:rPr>
              <a:t>3-  أن يكون المصدر علة للفعل السابق عليه ( علة لحدوث الفعل ).</a:t>
            </a:r>
            <a:endParaRPr lang="en-US" sz="2000" dirty="0">
              <a:solidFill>
                <a:prstClr val="black"/>
              </a:solidFill>
            </a:endParaRPr>
          </a:p>
          <a:p>
            <a:r>
              <a:rPr lang="ar-SA" sz="2000" dirty="0">
                <a:solidFill>
                  <a:prstClr val="black"/>
                </a:solidFill>
              </a:rPr>
              <a:t>4-  أن يتحد الفعل والمصدر في الفاعل نحو:  زرت زيداً رغبةً في الأجر ،  بخلاف جئت محبتك </a:t>
            </a:r>
            <a:r>
              <a:rPr lang="ar-SA" sz="2000" dirty="0" err="1">
                <a:solidFill>
                  <a:prstClr val="black"/>
                </a:solidFill>
              </a:rPr>
              <a:t>أياي</a:t>
            </a:r>
            <a:r>
              <a:rPr lang="ar-SA" sz="2000" dirty="0">
                <a:solidFill>
                  <a:prstClr val="black"/>
                </a:solidFill>
              </a:rPr>
              <a:t> والصواب:  جئت لمحبتك </a:t>
            </a:r>
            <a:r>
              <a:rPr lang="ar-SA" sz="2000" dirty="0" err="1">
                <a:solidFill>
                  <a:prstClr val="black"/>
                </a:solidFill>
              </a:rPr>
              <a:t>أياي</a:t>
            </a:r>
            <a:r>
              <a:rPr lang="ar-SA" sz="2000" dirty="0">
                <a:solidFill>
                  <a:prstClr val="black"/>
                </a:solidFill>
              </a:rPr>
              <a:t>.</a:t>
            </a:r>
            <a:endParaRPr lang="en-US" sz="2000" dirty="0">
              <a:solidFill>
                <a:prstClr val="black"/>
              </a:solidFill>
            </a:endParaRPr>
          </a:p>
          <a:p>
            <a:r>
              <a:rPr lang="ar-SA" sz="2000" dirty="0">
                <a:solidFill>
                  <a:prstClr val="black"/>
                </a:solidFill>
              </a:rPr>
              <a:t>5-  أن يتحد الفعل والمصدر في الوقت نحو:  جئت رغبة في العلم ،  بخلاف جئت للسفر أو أعددت للسفر ،  فالسفر غير وقت الإعداد فهنا يجر باللام.  جئت خوفاً على زيد.</a:t>
            </a:r>
            <a:endParaRPr lang="en-US" sz="2000" dirty="0">
              <a:solidFill>
                <a:prstClr val="black"/>
              </a:solidFill>
            </a:endParaRPr>
          </a:p>
        </p:txBody>
      </p:sp>
    </p:spTree>
    <p:extLst>
      <p:ext uri="{BB962C8B-B14F-4D97-AF65-F5344CB8AC3E}">
        <p14:creationId xmlns:p14="http://schemas.microsoft.com/office/powerpoint/2010/main" val="85995992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1166843"/>
            <a:ext cx="8064896" cy="3416320"/>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r>
              <a:rPr lang="ar-SA" b="1" dirty="0">
                <a:solidFill>
                  <a:prstClr val="black"/>
                </a:solidFill>
              </a:rPr>
              <a:t>إذا اجتمعت هذه الشروط في مصدر فإنه يكون على ثلاثة أحوال</a:t>
            </a:r>
            <a:r>
              <a:rPr lang="ar-SA" dirty="0">
                <a:solidFill>
                  <a:prstClr val="black"/>
                </a:solidFill>
              </a:rPr>
              <a:t>:-</a:t>
            </a:r>
            <a:endParaRPr lang="en-US" dirty="0">
              <a:solidFill>
                <a:prstClr val="black"/>
              </a:solidFill>
            </a:endParaRPr>
          </a:p>
          <a:p>
            <a:r>
              <a:rPr lang="ar-SA" dirty="0">
                <a:solidFill>
                  <a:prstClr val="black"/>
                </a:solidFill>
              </a:rPr>
              <a:t>الحالة الأولى:  </a:t>
            </a:r>
            <a:r>
              <a:rPr lang="ar-SA" b="1" u="sng" dirty="0">
                <a:solidFill>
                  <a:prstClr val="black"/>
                </a:solidFill>
              </a:rPr>
              <a:t>النصب</a:t>
            </a:r>
            <a:r>
              <a:rPr lang="ar-SA" dirty="0">
                <a:solidFill>
                  <a:prstClr val="black"/>
                </a:solidFill>
              </a:rPr>
              <a:t>:  أن يكون المصدر مجرد من أل والإضافة فالأكثر في النصب نحو:  جئت رغبةً في العلم ،  وجره قليل ومنه قول الشاعر:  </a:t>
            </a:r>
            <a:endParaRPr lang="en-US" dirty="0">
              <a:solidFill>
                <a:prstClr val="black"/>
              </a:solidFill>
            </a:endParaRPr>
          </a:p>
          <a:p>
            <a:r>
              <a:rPr lang="ar-SA" dirty="0">
                <a:solidFill>
                  <a:prstClr val="black"/>
                </a:solidFill>
              </a:rPr>
              <a:t>من أمكم لرغبةٍ فيكم جبن    ::    </a:t>
            </a:r>
            <a:endParaRPr lang="en-US" dirty="0">
              <a:solidFill>
                <a:prstClr val="black"/>
              </a:solidFill>
            </a:endParaRPr>
          </a:p>
          <a:p>
            <a:r>
              <a:rPr lang="ar-SA" dirty="0">
                <a:solidFill>
                  <a:prstClr val="black"/>
                </a:solidFill>
              </a:rPr>
              <a:t>فهذا المصدر مجرد من أل والإضافة وجره هذا قليل.</a:t>
            </a:r>
            <a:endParaRPr lang="en-US" dirty="0">
              <a:solidFill>
                <a:prstClr val="black"/>
              </a:solidFill>
            </a:endParaRPr>
          </a:p>
          <a:p>
            <a:r>
              <a:rPr lang="ar-SA" dirty="0">
                <a:solidFill>
                  <a:prstClr val="black"/>
                </a:solidFill>
              </a:rPr>
              <a:t>الحالة الثانية:  </a:t>
            </a:r>
            <a:r>
              <a:rPr lang="ar-SA" b="1" u="sng" dirty="0">
                <a:solidFill>
                  <a:prstClr val="black"/>
                </a:solidFill>
              </a:rPr>
              <a:t>الجر باللام</a:t>
            </a:r>
            <a:r>
              <a:rPr lang="ar-SA" dirty="0">
                <a:solidFill>
                  <a:prstClr val="black"/>
                </a:solidFill>
              </a:rPr>
              <a:t>:  أن يكون معرفاً بأل فالأكثر فيه الجر باللام نحو:  جئت للرغبةِ في العلم ومن نصبه قوله:</a:t>
            </a:r>
            <a:endParaRPr lang="en-US" dirty="0">
              <a:solidFill>
                <a:prstClr val="black"/>
              </a:solidFill>
            </a:endParaRPr>
          </a:p>
          <a:p>
            <a:r>
              <a:rPr lang="ar-SA" dirty="0">
                <a:solidFill>
                  <a:prstClr val="black"/>
                </a:solidFill>
              </a:rPr>
              <a:t>لا أقعدُ الجُبنَ عن الهيجاء    ::   ولو توالت زُمرُ الأعداءِ</a:t>
            </a:r>
            <a:endParaRPr lang="en-US" dirty="0">
              <a:solidFill>
                <a:prstClr val="black"/>
              </a:solidFill>
            </a:endParaRPr>
          </a:p>
          <a:p>
            <a:r>
              <a:rPr lang="ar-SA" dirty="0">
                <a:solidFill>
                  <a:prstClr val="black"/>
                </a:solidFill>
              </a:rPr>
              <a:t>الشاهد (لأقعد الجبن ) حيث نصب المصدر مع أنه معرف بأل وهذا قليل والأصل إن يكون  والأصل (لا أقعد للجبن) .</a:t>
            </a:r>
            <a:endParaRPr lang="en-US" dirty="0">
              <a:solidFill>
                <a:prstClr val="black"/>
              </a:solidFill>
            </a:endParaRPr>
          </a:p>
          <a:p>
            <a:r>
              <a:rPr lang="ar-SA" dirty="0">
                <a:solidFill>
                  <a:prstClr val="black"/>
                </a:solidFill>
              </a:rPr>
              <a:t>الحالة الثالثة:  </a:t>
            </a:r>
            <a:r>
              <a:rPr lang="ar-SA" b="1" u="sng" dirty="0">
                <a:solidFill>
                  <a:prstClr val="black"/>
                </a:solidFill>
              </a:rPr>
              <a:t>أن يكون مضافاً ويستوي في هذا النصب والجر</a:t>
            </a:r>
            <a:r>
              <a:rPr lang="ar-SA" dirty="0">
                <a:solidFill>
                  <a:prstClr val="black"/>
                </a:solidFill>
              </a:rPr>
              <a:t> في قوله تعالى: (  يجعلون أصابعهم في آذانهم من الصواعق حذر الموت ) و قوله : (  ولا تقتلوا أولادكم خشية إملاق )   جئت خشية زيد  ،  حذر الموت  .</a:t>
            </a:r>
            <a:endParaRPr lang="en-US" dirty="0">
              <a:solidFill>
                <a:prstClr val="black"/>
              </a:solidFill>
            </a:endParaRPr>
          </a:p>
        </p:txBody>
      </p:sp>
    </p:spTree>
    <p:extLst>
      <p:ext uri="{BB962C8B-B14F-4D97-AF65-F5344CB8AC3E}">
        <p14:creationId xmlns:p14="http://schemas.microsoft.com/office/powerpoint/2010/main" val="111604874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1859340"/>
            <a:ext cx="8280920" cy="2585323"/>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r>
              <a:rPr lang="ar-SA" b="1" dirty="0">
                <a:solidFill>
                  <a:prstClr val="black"/>
                </a:solidFill>
              </a:rPr>
              <a:t>العامل في المفعول لأجله هو نفسه العامل في المفعول المطلق.</a:t>
            </a:r>
            <a:endParaRPr lang="en-US" dirty="0">
              <a:solidFill>
                <a:prstClr val="black"/>
              </a:solidFill>
            </a:endParaRPr>
          </a:p>
          <a:p>
            <a:r>
              <a:rPr lang="ar-SA" dirty="0">
                <a:solidFill>
                  <a:prstClr val="black"/>
                </a:solidFill>
              </a:rPr>
              <a:t>1-  الفعل   2-  اسم الفاعل    3- اسم المفعول   4-  المصدر</a:t>
            </a:r>
            <a:endParaRPr lang="en-US" dirty="0">
              <a:solidFill>
                <a:prstClr val="black"/>
              </a:solidFill>
            </a:endParaRPr>
          </a:p>
          <a:p>
            <a:r>
              <a:rPr lang="ar-SA" b="1" dirty="0">
                <a:solidFill>
                  <a:prstClr val="black"/>
                </a:solidFill>
              </a:rPr>
              <a:t>حذف المفعول </a:t>
            </a:r>
            <a:r>
              <a:rPr lang="ar-SA" b="1" dirty="0" err="1">
                <a:solidFill>
                  <a:prstClr val="black"/>
                </a:solidFill>
              </a:rPr>
              <a:t>لاجله</a:t>
            </a:r>
            <a:r>
              <a:rPr lang="ar-SA" b="1" dirty="0">
                <a:solidFill>
                  <a:prstClr val="black"/>
                </a:solidFill>
              </a:rPr>
              <a:t> :</a:t>
            </a:r>
            <a:endParaRPr lang="en-US" dirty="0">
              <a:solidFill>
                <a:prstClr val="black"/>
              </a:solidFill>
            </a:endParaRPr>
          </a:p>
          <a:p>
            <a:r>
              <a:rPr lang="ar-SA" dirty="0">
                <a:solidFill>
                  <a:prstClr val="black"/>
                </a:solidFill>
              </a:rPr>
              <a:t>يجوز حذف المفعول لأجله إذا دل عليه دليل كقولهم:  أ عبدالله شكراً وأطعه  والتقدير:  وأطعه شكراً أو خوفاً أو رجاءً .</a:t>
            </a:r>
            <a:endParaRPr lang="en-US" dirty="0">
              <a:solidFill>
                <a:prstClr val="black"/>
              </a:solidFill>
            </a:endParaRPr>
          </a:p>
          <a:p>
            <a:r>
              <a:rPr lang="ar-SA" b="1" dirty="0">
                <a:solidFill>
                  <a:prstClr val="black"/>
                </a:solidFill>
              </a:rPr>
              <a:t>حذف عامل المفعول المطلق</a:t>
            </a:r>
            <a:endParaRPr lang="en-US" dirty="0">
              <a:solidFill>
                <a:prstClr val="black"/>
              </a:solidFill>
            </a:endParaRPr>
          </a:p>
          <a:p>
            <a:r>
              <a:rPr lang="ar-SA" dirty="0">
                <a:solidFill>
                  <a:prstClr val="black"/>
                </a:solidFill>
              </a:rPr>
              <a:t>(جوازاً )  يجوز حذف عامل المفعول </a:t>
            </a:r>
            <a:r>
              <a:rPr lang="ar-SA" dirty="0" err="1">
                <a:solidFill>
                  <a:prstClr val="black"/>
                </a:solidFill>
              </a:rPr>
              <a:t>لاجله</a:t>
            </a:r>
            <a:r>
              <a:rPr lang="ar-SA" dirty="0">
                <a:solidFill>
                  <a:prstClr val="black"/>
                </a:solidFill>
              </a:rPr>
              <a:t> إذا دل عليه دليل كأن يكـون جواباً لسؤال لماذا جئت؟  رغبةً في العلم.</a:t>
            </a:r>
            <a:endParaRPr lang="en-US" dirty="0">
              <a:solidFill>
                <a:prstClr val="black"/>
              </a:solidFill>
            </a:endParaRPr>
          </a:p>
          <a:p>
            <a:r>
              <a:rPr lang="en-US" dirty="0">
                <a:solidFill>
                  <a:prstClr val="black"/>
                </a:solidFill>
              </a:rPr>
              <a:t> </a:t>
            </a:r>
          </a:p>
        </p:txBody>
      </p:sp>
    </p:spTree>
    <p:extLst>
      <p:ext uri="{BB962C8B-B14F-4D97-AF65-F5344CB8AC3E}">
        <p14:creationId xmlns:p14="http://schemas.microsoft.com/office/powerpoint/2010/main" val="220901770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76672"/>
            <a:ext cx="8305800" cy="4968552"/>
          </a:xfrm>
        </p:spPr>
        <p:txBody>
          <a:bodyPr>
            <a:normAutofit/>
          </a:bodyPr>
          <a:lstStyle/>
          <a:p>
            <a:pPr algn="ctr"/>
            <a:r>
              <a:rPr lang="ar-IQ" sz="7200" dirty="0" smtClean="0"/>
              <a:t>المحاضرة العاشرة </a:t>
            </a:r>
            <a:br>
              <a:rPr lang="ar-IQ" sz="7200" dirty="0" smtClean="0"/>
            </a:br>
            <a:r>
              <a:rPr lang="ar-IQ" sz="7200" dirty="0" smtClean="0"/>
              <a:t>المفعول معه</a:t>
            </a:r>
            <a:r>
              <a:rPr lang="ar-IQ" sz="6000" dirty="0"/>
              <a:t/>
            </a:r>
            <a:br>
              <a:rPr lang="ar-IQ" sz="6000" dirty="0"/>
            </a:br>
            <a:r>
              <a:rPr lang="ar-IQ" dirty="0"/>
              <a:t/>
            </a:r>
            <a:br>
              <a:rPr lang="ar-IQ" dirty="0"/>
            </a:br>
            <a:endParaRPr lang="ar-IQ" dirty="0"/>
          </a:p>
        </p:txBody>
      </p:sp>
    </p:spTree>
    <p:extLst>
      <p:ext uri="{BB962C8B-B14F-4D97-AF65-F5344CB8AC3E}">
        <p14:creationId xmlns:p14="http://schemas.microsoft.com/office/powerpoint/2010/main" val="171650343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99592" y="335846"/>
            <a:ext cx="7488832" cy="5940088"/>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ar-SA" sz="2000" dirty="0">
                <a:solidFill>
                  <a:prstClr val="black"/>
                </a:solidFill>
              </a:rPr>
              <a:t>المفعول معه</a:t>
            </a:r>
            <a:endParaRPr lang="en-US" sz="2000" dirty="0">
              <a:solidFill>
                <a:prstClr val="black"/>
              </a:solidFill>
            </a:endParaRPr>
          </a:p>
          <a:p>
            <a:r>
              <a:rPr lang="ar-SA" sz="2000" u="sng" dirty="0">
                <a:solidFill>
                  <a:prstClr val="black"/>
                </a:solidFill>
              </a:rPr>
              <a:t>تعريفه</a:t>
            </a:r>
            <a:r>
              <a:rPr lang="ar-SA" sz="2000" dirty="0">
                <a:solidFill>
                  <a:prstClr val="black"/>
                </a:solidFill>
              </a:rPr>
              <a:t>: هو اسم فضله يأتي بعد </a:t>
            </a:r>
            <a:r>
              <a:rPr lang="ar-SA" sz="2000" dirty="0" err="1">
                <a:solidFill>
                  <a:prstClr val="black"/>
                </a:solidFill>
              </a:rPr>
              <a:t>واواً</a:t>
            </a:r>
            <a:r>
              <a:rPr lang="ar-SA" sz="2000" dirty="0">
                <a:solidFill>
                  <a:prstClr val="black"/>
                </a:solidFill>
              </a:rPr>
              <a:t> بمعنى (مع) مسبوقة بجملة فيها فعل أو شبهه نحو: سافرت وزيدَ ، سرت والقمرَ</a:t>
            </a:r>
            <a:endParaRPr lang="en-US" sz="2000" dirty="0">
              <a:solidFill>
                <a:prstClr val="black"/>
              </a:solidFill>
            </a:endParaRPr>
          </a:p>
          <a:p>
            <a:r>
              <a:rPr lang="ar-SA" sz="2000" u="sng" dirty="0">
                <a:solidFill>
                  <a:prstClr val="black"/>
                </a:solidFill>
              </a:rPr>
              <a:t>شروط</a:t>
            </a:r>
            <a:r>
              <a:rPr lang="ar-SA" sz="2000" dirty="0">
                <a:solidFill>
                  <a:prstClr val="black"/>
                </a:solidFill>
              </a:rPr>
              <a:t>ه: 1- أن يكون اسم فإن كان فعل فإنه لا ينصب على أنه مفعول معه نحو: لا تأكل السمك وتشرب اللبن.</a:t>
            </a:r>
            <a:endParaRPr lang="en-US" sz="2000" dirty="0">
              <a:solidFill>
                <a:prstClr val="black"/>
              </a:solidFill>
            </a:endParaRPr>
          </a:p>
          <a:p>
            <a:r>
              <a:rPr lang="ar-SA" sz="2000" dirty="0">
                <a:solidFill>
                  <a:prstClr val="black"/>
                </a:solidFill>
              </a:rPr>
              <a:t>2- فضله فإن كان عمدة فإنه يكون معطوفاً ولا ينصب على أنه مفعول معه نحو: اشترك  زيدٌ وعمرٌ</a:t>
            </a:r>
            <a:endParaRPr lang="en-US" sz="2000" dirty="0">
              <a:solidFill>
                <a:prstClr val="black"/>
              </a:solidFill>
            </a:endParaRPr>
          </a:p>
          <a:p>
            <a:r>
              <a:rPr lang="ar-SA" sz="2000" dirty="0">
                <a:solidFill>
                  <a:prstClr val="black"/>
                </a:solidFill>
              </a:rPr>
              <a:t>3- مسبوق بواو وتكون بمعنى (مع) فإن لم تكن كذلك فلا تنصب نحو: جاء زيدٌ ومحمدٌ قبلهُ ( عاطفة )</a:t>
            </a:r>
            <a:endParaRPr lang="en-US" sz="2000" dirty="0">
              <a:solidFill>
                <a:prstClr val="black"/>
              </a:solidFill>
            </a:endParaRPr>
          </a:p>
          <a:p>
            <a:r>
              <a:rPr lang="ar-SA" sz="2000" dirty="0">
                <a:solidFill>
                  <a:prstClr val="black"/>
                </a:solidFill>
              </a:rPr>
              <a:t>4- مسبوق بجملة فيها فعلٌ أو شبهه فإن لم يكن كذلك فلا تنصب نحو: كل رجلٌ وضيعته ،  كل رجلٌ وسيارته  معطوف عليه لأنه لم يسبق بجملة.</a:t>
            </a:r>
            <a:endParaRPr lang="en-US" sz="2000" dirty="0">
              <a:solidFill>
                <a:prstClr val="black"/>
              </a:solidFill>
            </a:endParaRPr>
          </a:p>
          <a:p>
            <a:r>
              <a:rPr lang="ar-SA" sz="2000" b="1" u="sng" dirty="0">
                <a:solidFill>
                  <a:prstClr val="black"/>
                </a:solidFill>
              </a:rPr>
              <a:t>أحوال الاسم الذي بعد الواو</a:t>
            </a:r>
            <a:r>
              <a:rPr lang="ar-SA" sz="2000" dirty="0">
                <a:solidFill>
                  <a:prstClr val="black"/>
                </a:solidFill>
              </a:rPr>
              <a:t>:  له خمس حالات هي:</a:t>
            </a:r>
            <a:endParaRPr lang="en-US" sz="2000" dirty="0">
              <a:solidFill>
                <a:prstClr val="black"/>
              </a:solidFill>
            </a:endParaRPr>
          </a:p>
          <a:p>
            <a:r>
              <a:rPr lang="ar-SA" sz="2000" dirty="0">
                <a:solidFill>
                  <a:prstClr val="black"/>
                </a:solidFill>
              </a:rPr>
              <a:t>الحالة الأولى:  </a:t>
            </a:r>
            <a:r>
              <a:rPr lang="ar-SA" sz="2000" b="1" dirty="0">
                <a:solidFill>
                  <a:prstClr val="black"/>
                </a:solidFill>
              </a:rPr>
              <a:t>وجوب النصب على المعية</a:t>
            </a:r>
            <a:r>
              <a:rPr lang="ar-SA" sz="2000" dirty="0">
                <a:solidFill>
                  <a:prstClr val="black"/>
                </a:solidFill>
              </a:rPr>
              <a:t> :</a:t>
            </a:r>
            <a:endParaRPr lang="en-US" sz="2000" dirty="0">
              <a:solidFill>
                <a:prstClr val="black"/>
              </a:solidFill>
            </a:endParaRPr>
          </a:p>
          <a:p>
            <a:r>
              <a:rPr lang="ar-SA" sz="2000" dirty="0">
                <a:solidFill>
                  <a:prstClr val="black"/>
                </a:solidFill>
              </a:rPr>
              <a:t>1) مالك وزيداً : لأنه لا يجوز العطف على الضمير المتصل المجرور إلا بإعادة حرف الجر: مالك ولزيدٌ .</a:t>
            </a:r>
            <a:endParaRPr lang="en-US" sz="2000" dirty="0">
              <a:solidFill>
                <a:prstClr val="black"/>
              </a:solidFill>
            </a:endParaRPr>
          </a:p>
          <a:p>
            <a:r>
              <a:rPr lang="ar-SA" sz="2000" dirty="0">
                <a:solidFill>
                  <a:prstClr val="black"/>
                </a:solidFill>
              </a:rPr>
              <a:t>2) ولد زيدٌ وطلوع الشمس  : لأن المقصود إنه ولد إثناء طلوع الشمس .</a:t>
            </a:r>
            <a:endParaRPr lang="en-US" sz="2000" dirty="0">
              <a:solidFill>
                <a:prstClr val="black"/>
              </a:solidFill>
            </a:endParaRPr>
          </a:p>
          <a:p>
            <a:r>
              <a:rPr lang="ar-SA" sz="2000" dirty="0">
                <a:solidFill>
                  <a:prstClr val="black"/>
                </a:solidFill>
              </a:rPr>
              <a:t>الحالة الثانية:  </a:t>
            </a:r>
            <a:r>
              <a:rPr lang="ar-SA" sz="2000" b="1" dirty="0">
                <a:solidFill>
                  <a:prstClr val="black"/>
                </a:solidFill>
              </a:rPr>
              <a:t>وجوب العطف</a:t>
            </a:r>
            <a:r>
              <a:rPr lang="ar-SA" sz="2000" dirty="0">
                <a:solidFill>
                  <a:prstClr val="black"/>
                </a:solidFill>
              </a:rPr>
              <a:t> :</a:t>
            </a:r>
            <a:endParaRPr lang="en-US" sz="2000" dirty="0">
              <a:solidFill>
                <a:prstClr val="black"/>
              </a:solidFill>
            </a:endParaRPr>
          </a:p>
          <a:p>
            <a:r>
              <a:rPr lang="ar-SA" sz="2000" dirty="0">
                <a:solidFill>
                  <a:prstClr val="black"/>
                </a:solidFill>
              </a:rPr>
              <a:t>1)  اشترك وخالدٌ  :  لأنه ليس فضلة لأن الفعل يستلزم فاعلين فما بعد الواو عمده.</a:t>
            </a:r>
            <a:endParaRPr lang="en-US" sz="2000" dirty="0">
              <a:solidFill>
                <a:prstClr val="black"/>
              </a:solidFill>
            </a:endParaRPr>
          </a:p>
          <a:p>
            <a:r>
              <a:rPr lang="ar-SA" sz="2000" dirty="0" smtClean="0">
                <a:solidFill>
                  <a:prstClr val="black"/>
                </a:solidFill>
              </a:rPr>
              <a:t>2)  كل رجلٌ وضيعته :  لأنه لم يسبق بجملة.</a:t>
            </a:r>
            <a:endParaRPr lang="en-US" sz="2000" dirty="0">
              <a:solidFill>
                <a:prstClr val="black"/>
              </a:solidFill>
            </a:endParaRPr>
          </a:p>
        </p:txBody>
      </p:sp>
    </p:spTree>
    <p:extLst>
      <p:ext uri="{BB962C8B-B14F-4D97-AF65-F5344CB8AC3E}">
        <p14:creationId xmlns:p14="http://schemas.microsoft.com/office/powerpoint/2010/main" val="380832154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97035" y="793092"/>
            <a:ext cx="7488832" cy="532453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ar-SA" sz="2000" dirty="0">
                <a:solidFill>
                  <a:prstClr val="black"/>
                </a:solidFill>
              </a:rPr>
              <a:t>الحالة الثالثة:  </a:t>
            </a:r>
            <a:r>
              <a:rPr lang="ar-SA" sz="2000" b="1" dirty="0">
                <a:solidFill>
                  <a:prstClr val="black"/>
                </a:solidFill>
              </a:rPr>
              <a:t>جواز الأمرين مع رجحان النصب</a:t>
            </a:r>
            <a:r>
              <a:rPr lang="ar-SA" sz="2000" dirty="0">
                <a:solidFill>
                  <a:prstClr val="black"/>
                </a:solidFill>
              </a:rPr>
              <a:t>:</a:t>
            </a:r>
            <a:endParaRPr lang="en-US" sz="2000" dirty="0">
              <a:solidFill>
                <a:prstClr val="black"/>
              </a:solidFill>
            </a:endParaRPr>
          </a:p>
          <a:p>
            <a:r>
              <a:rPr lang="ar-SA" sz="2000" dirty="0">
                <a:solidFill>
                  <a:prstClr val="black"/>
                </a:solidFill>
              </a:rPr>
              <a:t>1)  سافرت وزيداً : لأنه لا يحسنُ العطف على الضمير المتصل المرفوع إلا بعد توكيده بضمير منفصل:  سافرت أنا وزيداً ( عطف).</a:t>
            </a:r>
            <a:endParaRPr lang="en-US" sz="2000" dirty="0">
              <a:solidFill>
                <a:prstClr val="black"/>
              </a:solidFill>
            </a:endParaRPr>
          </a:p>
          <a:p>
            <a:r>
              <a:rPr lang="ar-SA" sz="2000" dirty="0">
                <a:solidFill>
                  <a:prstClr val="black"/>
                </a:solidFill>
              </a:rPr>
              <a:t>2)  فكونوا أنتم وبني أبيك   ::   مكان الكليتين من الضحال</a:t>
            </a:r>
            <a:endParaRPr lang="en-US" sz="2000" dirty="0">
              <a:solidFill>
                <a:prstClr val="black"/>
              </a:solidFill>
            </a:endParaRPr>
          </a:p>
          <a:p>
            <a:r>
              <a:rPr lang="ar-SA" sz="2000" dirty="0">
                <a:solidFill>
                  <a:prstClr val="black"/>
                </a:solidFill>
              </a:rPr>
              <a:t>النصب على المعية أرجح  والعطف ضعيف لجهة معنوية - فكونوا أنتم وبني أبيك – كونوا مع بني أبيك متآلفين متكاتفين متعاونين.</a:t>
            </a:r>
            <a:endParaRPr lang="en-US" sz="2000" dirty="0">
              <a:solidFill>
                <a:prstClr val="black"/>
              </a:solidFill>
            </a:endParaRPr>
          </a:p>
          <a:p>
            <a:r>
              <a:rPr lang="ar-SA" sz="2000" dirty="0">
                <a:solidFill>
                  <a:prstClr val="black"/>
                </a:solidFill>
              </a:rPr>
              <a:t>الحالة الرابعة :   </a:t>
            </a:r>
            <a:r>
              <a:rPr lang="ar-SA" sz="2000" b="1" dirty="0">
                <a:solidFill>
                  <a:prstClr val="black"/>
                </a:solidFill>
              </a:rPr>
              <a:t>جواز الأمرين مع رجحان العطف</a:t>
            </a:r>
            <a:r>
              <a:rPr lang="ar-SA" sz="2000" dirty="0">
                <a:solidFill>
                  <a:prstClr val="black"/>
                </a:solidFill>
              </a:rPr>
              <a:t>:</a:t>
            </a:r>
            <a:endParaRPr lang="en-US" sz="2000" dirty="0">
              <a:solidFill>
                <a:prstClr val="black"/>
              </a:solidFill>
            </a:endParaRPr>
          </a:p>
          <a:p>
            <a:r>
              <a:rPr lang="ar-SA" sz="2000" dirty="0">
                <a:solidFill>
                  <a:prstClr val="black"/>
                </a:solidFill>
              </a:rPr>
              <a:t>جاء زيدٌ وخالدٌ  :  لأن العطف هو الأصل وأمكن بلا </a:t>
            </a:r>
            <a:endParaRPr lang="en-US" sz="2000" dirty="0">
              <a:solidFill>
                <a:prstClr val="black"/>
              </a:solidFill>
            </a:endParaRPr>
          </a:p>
          <a:p>
            <a:r>
              <a:rPr lang="ar-SA" sz="2000" dirty="0">
                <a:solidFill>
                  <a:prstClr val="black"/>
                </a:solidFill>
              </a:rPr>
              <a:t>الحالة الخامسة:  </a:t>
            </a:r>
            <a:r>
              <a:rPr lang="ar-SA" sz="2000" b="1" dirty="0">
                <a:solidFill>
                  <a:prstClr val="black"/>
                </a:solidFill>
              </a:rPr>
              <a:t>عدم جواز الأمرين</a:t>
            </a:r>
            <a:r>
              <a:rPr lang="ar-SA" sz="2000" dirty="0">
                <a:solidFill>
                  <a:prstClr val="black"/>
                </a:solidFill>
              </a:rPr>
              <a:t>:</a:t>
            </a:r>
            <a:endParaRPr lang="en-US" sz="2000" dirty="0">
              <a:solidFill>
                <a:prstClr val="black"/>
              </a:solidFill>
            </a:endParaRPr>
          </a:p>
          <a:p>
            <a:r>
              <a:rPr lang="ar-SA" sz="2000" dirty="0">
                <a:solidFill>
                  <a:prstClr val="black"/>
                </a:solidFill>
              </a:rPr>
              <a:t>1)  قال الشاعر:  علفتها تبناً وماءً بارداً     ::  حتى غدت همالة عيناها</a:t>
            </a:r>
            <a:endParaRPr lang="en-US" sz="2000" dirty="0">
              <a:solidFill>
                <a:prstClr val="black"/>
              </a:solidFill>
            </a:endParaRPr>
          </a:p>
          <a:p>
            <a:r>
              <a:rPr lang="ar-SA" sz="2000" dirty="0">
                <a:solidFill>
                  <a:prstClr val="black"/>
                </a:solidFill>
              </a:rPr>
              <a:t>السبب: عدم جواز أن تكون (ماء) معطوفة على (تبناً) لعدم المشاركة ،  لأن التبن غير الماء ،  كذلك لا يصح نصبها على المعية لان الواو ليست دالة على المصاحبة فقوله (ماء) مفعول به لفعل محذوف </a:t>
            </a:r>
            <a:r>
              <a:rPr lang="ar-SA" sz="2000" dirty="0" err="1">
                <a:solidFill>
                  <a:prstClr val="black"/>
                </a:solidFill>
              </a:rPr>
              <a:t>يقتضيه</a:t>
            </a:r>
            <a:r>
              <a:rPr lang="ar-SA" sz="2000" dirty="0">
                <a:solidFill>
                  <a:prstClr val="black"/>
                </a:solidFill>
              </a:rPr>
              <a:t> السياق تقديره ( أسقيتها).</a:t>
            </a:r>
            <a:endParaRPr lang="en-US" sz="2000" dirty="0">
              <a:solidFill>
                <a:prstClr val="black"/>
              </a:solidFill>
            </a:endParaRPr>
          </a:p>
          <a:p>
            <a:r>
              <a:rPr lang="ar-SA" sz="2000" dirty="0">
                <a:solidFill>
                  <a:prstClr val="black"/>
                </a:solidFill>
              </a:rPr>
              <a:t>2)  قال الشاعر:  إذا ما الغانيات برزن يوماً    ::    وزجَّجن الحواجب </a:t>
            </a:r>
            <a:r>
              <a:rPr lang="ar-SA" sz="2000" dirty="0" err="1">
                <a:solidFill>
                  <a:prstClr val="black"/>
                </a:solidFill>
              </a:rPr>
              <a:t>والعيونا</a:t>
            </a:r>
            <a:endParaRPr lang="en-US" sz="2000" dirty="0">
              <a:solidFill>
                <a:prstClr val="black"/>
              </a:solidFill>
            </a:endParaRPr>
          </a:p>
          <a:p>
            <a:r>
              <a:rPr lang="ar-SA" sz="2000" dirty="0">
                <a:solidFill>
                  <a:prstClr val="black"/>
                </a:solidFill>
              </a:rPr>
              <a:t>السبب:  عدم جواز أن تكون معطوفة أو منصوبة على المعية لعدم المشاركة أو المصاحبة فالعيون لا ترقق كالحواجب فقوله (</a:t>
            </a:r>
            <a:r>
              <a:rPr lang="ar-SA" sz="2000" dirty="0" err="1">
                <a:solidFill>
                  <a:prstClr val="black"/>
                </a:solidFill>
              </a:rPr>
              <a:t>العيونا</a:t>
            </a:r>
            <a:r>
              <a:rPr lang="ar-SA" sz="2000" dirty="0">
                <a:solidFill>
                  <a:prstClr val="black"/>
                </a:solidFill>
              </a:rPr>
              <a:t>) مفعول به لفعل محذوف </a:t>
            </a:r>
            <a:r>
              <a:rPr lang="ar-SA" sz="2000" dirty="0" err="1">
                <a:solidFill>
                  <a:prstClr val="black"/>
                </a:solidFill>
              </a:rPr>
              <a:t>يقتضيه</a:t>
            </a:r>
            <a:r>
              <a:rPr lang="ar-SA" sz="2000" dirty="0">
                <a:solidFill>
                  <a:prstClr val="black"/>
                </a:solidFill>
              </a:rPr>
              <a:t> السياق تقديره (كحلن).</a:t>
            </a:r>
            <a:endParaRPr lang="en-US" sz="2000" dirty="0">
              <a:solidFill>
                <a:prstClr val="black"/>
              </a:solidFill>
            </a:endParaRPr>
          </a:p>
        </p:txBody>
      </p:sp>
    </p:spTree>
    <p:extLst>
      <p:ext uri="{BB962C8B-B14F-4D97-AF65-F5344CB8AC3E}">
        <p14:creationId xmlns:p14="http://schemas.microsoft.com/office/powerpoint/2010/main" val="20734772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5"/>
          <p:cNvSpPr/>
          <p:nvPr/>
        </p:nvSpPr>
        <p:spPr>
          <a:xfrm>
            <a:off x="179512" y="612845"/>
            <a:ext cx="8640960" cy="3970318"/>
          </a:xfrm>
          <a:prstGeom prst="rect">
            <a:avLst/>
          </a:prstGeom>
        </p:spPr>
        <p:txBody>
          <a:bodyPr wrap="square">
            <a:spAutoFit/>
          </a:bodyPr>
          <a:lstStyle/>
          <a:p>
            <a:pPr lvl="0"/>
            <a:r>
              <a:rPr lang="ar-SA" b="1" u="sng" dirty="0"/>
              <a:t>مسألة تقديم الفاعل على المفعول وعكسه</a:t>
            </a:r>
            <a:endParaRPr lang="en-US" dirty="0"/>
          </a:p>
          <a:p>
            <a:pPr lvl="0"/>
            <a:r>
              <a:rPr lang="ar-SA" dirty="0"/>
              <a:t>يجوز تقديم المفعول على الفاعل إذا لم يمنع ذلك مانع.  </a:t>
            </a:r>
            <a:endParaRPr lang="en-US" dirty="0"/>
          </a:p>
          <a:p>
            <a:r>
              <a:rPr lang="ar-SA" dirty="0"/>
              <a:t>نحو:  أكرم عليٌ خالداً </a:t>
            </a:r>
            <a:endParaRPr lang="en-US" dirty="0"/>
          </a:p>
          <a:p>
            <a:r>
              <a:rPr lang="ar-SA" dirty="0"/>
              <a:t>ويجوز:  أكرم خالداً عليٌ .</a:t>
            </a:r>
            <a:endParaRPr lang="en-US" dirty="0"/>
          </a:p>
          <a:p>
            <a:pPr lvl="0"/>
            <a:r>
              <a:rPr lang="ar-SA" dirty="0"/>
              <a:t>يجب تقديم الفاعل على المفعول في مسألتين:</a:t>
            </a:r>
            <a:endParaRPr lang="en-US" dirty="0"/>
          </a:p>
          <a:p>
            <a:r>
              <a:rPr lang="ar-SA" dirty="0"/>
              <a:t>الأولى:  إذا خيف اللبس نحو:  أكرم موسى عيسى ( موسى فاعل ،  عيسى مفعول).</a:t>
            </a:r>
            <a:endParaRPr lang="en-US" dirty="0"/>
          </a:p>
          <a:p>
            <a:r>
              <a:rPr lang="ar-SA" dirty="0"/>
              <a:t>الثانية:  إذا حصر المفعول به في الفاعل نحو:  إنما ضرب عليٌ خالداً .</a:t>
            </a:r>
            <a:endParaRPr lang="en-US" dirty="0"/>
          </a:p>
          <a:p>
            <a:pPr lvl="0"/>
            <a:r>
              <a:rPr lang="ar-SA" dirty="0"/>
              <a:t>ويجب تقديم المفعول به على الفاعل في مسائل ثلاث:</a:t>
            </a:r>
            <a:endParaRPr lang="en-US" dirty="0"/>
          </a:p>
          <a:p>
            <a:pPr lvl="1"/>
            <a:r>
              <a:rPr lang="en-US" dirty="0"/>
              <a:t> </a:t>
            </a:r>
            <a:r>
              <a:rPr lang="ar-SA" dirty="0"/>
              <a:t>إذا حصر الفاعل في المفعول نحو: إنما ضرب خالداً </a:t>
            </a:r>
            <a:r>
              <a:rPr lang="ar-SA" u="sng" dirty="0"/>
              <a:t>عليٌ</a:t>
            </a:r>
            <a:r>
              <a:rPr lang="ar-SA" dirty="0"/>
              <a:t> ، أو كقوله تعالى : (إنما يخشى الله من عباده </a:t>
            </a:r>
            <a:r>
              <a:rPr lang="ar-SA" u="sng" dirty="0"/>
              <a:t>العلماءُ</a:t>
            </a:r>
            <a:r>
              <a:rPr lang="ar-SA" dirty="0"/>
              <a:t>) حصر هنا الفاعل في المفعول وهو لفظ الجلالة.</a:t>
            </a:r>
            <a:endParaRPr lang="en-US" dirty="0"/>
          </a:p>
          <a:p>
            <a:pPr lvl="1"/>
            <a:r>
              <a:rPr lang="ar-SA" dirty="0"/>
              <a:t>إذا اتصل بالفاعل ضمير يعود على المفعول به كقوله تعالى :  ( وإذا أبتلى إبراهيم ربهُ )  لئلا يعود الضمير على متأخر لفظاً ورتبة.</a:t>
            </a:r>
            <a:endParaRPr lang="en-US" dirty="0"/>
          </a:p>
          <a:p>
            <a:pPr lvl="1"/>
            <a:r>
              <a:rPr lang="ar-SA" dirty="0"/>
              <a:t>إذا كان المفعول ضميراً متصل نحو:  أكرمنا زيدٌ فلابد أن يتقدم المفعول به لأنه ضمير متصل.</a:t>
            </a:r>
            <a:endParaRPr lang="en-US" dirty="0"/>
          </a:p>
          <a:p>
            <a:r>
              <a:rPr lang="en-US" dirty="0"/>
              <a:t> </a:t>
            </a:r>
          </a:p>
        </p:txBody>
      </p:sp>
    </p:spTree>
    <p:extLst>
      <p:ext uri="{BB962C8B-B14F-4D97-AF65-F5344CB8AC3E}">
        <p14:creationId xmlns:p14="http://schemas.microsoft.com/office/powerpoint/2010/main" val="10501544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43000"/>
            <a:ext cx="8229600" cy="4086200"/>
          </a:xfrm>
        </p:spPr>
        <p:txBody>
          <a:bodyPr>
            <a:normAutofit/>
          </a:bodyPr>
          <a:lstStyle/>
          <a:p>
            <a:pPr algn="ctr"/>
            <a:r>
              <a:rPr lang="ar-IQ" sz="7200" dirty="0" smtClean="0"/>
              <a:t>المحاضرة الثانية </a:t>
            </a:r>
            <a:br>
              <a:rPr lang="ar-IQ" sz="7200" dirty="0" smtClean="0"/>
            </a:br>
            <a:r>
              <a:rPr lang="ar-IQ" sz="7200" dirty="0" smtClean="0"/>
              <a:t>ناب الفاعل </a:t>
            </a:r>
            <a:endParaRPr lang="ar-IQ" sz="7200" dirty="0"/>
          </a:p>
        </p:txBody>
      </p:sp>
    </p:spTree>
    <p:extLst>
      <p:ext uri="{BB962C8B-B14F-4D97-AF65-F5344CB8AC3E}">
        <p14:creationId xmlns:p14="http://schemas.microsoft.com/office/powerpoint/2010/main" val="18647630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404665"/>
            <a:ext cx="7772400" cy="1296143"/>
          </a:xfrm>
        </p:spPr>
        <p:txBody>
          <a:bodyPr/>
          <a:lstStyle/>
          <a:p>
            <a:r>
              <a:rPr lang="ar-IQ" dirty="0" smtClean="0"/>
              <a:t>نائب الفاعل</a:t>
            </a:r>
            <a:endParaRPr lang="ar-IQ" dirty="0"/>
          </a:p>
        </p:txBody>
      </p:sp>
      <p:sp>
        <p:nvSpPr>
          <p:cNvPr id="4" name="عنوان فرعي 3"/>
          <p:cNvSpPr>
            <a:spLocks noGrp="1"/>
          </p:cNvSpPr>
          <p:nvPr>
            <p:ph type="subTitle" idx="1"/>
          </p:nvPr>
        </p:nvSpPr>
        <p:spPr>
          <a:xfrm>
            <a:off x="1187624" y="2636912"/>
            <a:ext cx="6400800" cy="3312368"/>
          </a:xfrm>
        </p:spPr>
        <p:txBody>
          <a:bodyPr>
            <a:normAutofit fontScale="92500" lnSpcReduction="20000"/>
          </a:bodyPr>
          <a:lstStyle/>
          <a:p>
            <a:r>
              <a:rPr lang="ar-IQ" dirty="0"/>
              <a:t>تعريفه:  اسم مرفوع يقوم مقام الفاعل بعد حذفه.</a:t>
            </a:r>
          </a:p>
          <a:p>
            <a:r>
              <a:rPr lang="ar-IQ" dirty="0"/>
              <a:t>جميع الأحكام السابقة في الفاعل تنطبق هنا ما عدا ما يتعلق بتقديم المفعول على الفاعل وعكسه.</a:t>
            </a:r>
          </a:p>
          <a:p>
            <a:r>
              <a:rPr lang="ar-IQ" dirty="0"/>
              <a:t>1-	واجب الرفع.</a:t>
            </a:r>
          </a:p>
          <a:p>
            <a:r>
              <a:rPr lang="ar-IQ" dirty="0"/>
              <a:t>2-	واجب الذكر </a:t>
            </a:r>
          </a:p>
          <a:p>
            <a:r>
              <a:rPr lang="ar-IQ" dirty="0"/>
              <a:t>3-	واجب أن يكون بعد فعله ( تأخره عن فعله ).</a:t>
            </a:r>
          </a:p>
          <a:p>
            <a:r>
              <a:rPr lang="ar-IQ" dirty="0"/>
              <a:t>4-	أن يفرد الفعل له ( إفراد الفعل له ).</a:t>
            </a:r>
          </a:p>
          <a:p>
            <a:r>
              <a:rPr lang="ar-IQ" dirty="0"/>
              <a:t>5-	وجوب التأنيث وجوازه.</a:t>
            </a:r>
          </a:p>
          <a:p>
            <a:r>
              <a:rPr lang="ar-IQ" dirty="0"/>
              <a:t>6-	جواز حذف الفعل إذا دل عليه دليل.</a:t>
            </a:r>
          </a:p>
        </p:txBody>
      </p:sp>
    </p:spTree>
    <p:extLst>
      <p:ext uri="{BB962C8B-B14F-4D97-AF65-F5344CB8AC3E}">
        <p14:creationId xmlns:p14="http://schemas.microsoft.com/office/powerpoint/2010/main" val="17990530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t>س-  ما الذي يصلح للنيابة عن الفاعل؟</a:t>
            </a:r>
            <a:endParaRPr lang="ar-IQ" dirty="0"/>
          </a:p>
        </p:txBody>
      </p:sp>
      <p:sp>
        <p:nvSpPr>
          <p:cNvPr id="3" name="عنصر نائب للمحتوى 2"/>
          <p:cNvSpPr>
            <a:spLocks noGrp="1"/>
          </p:cNvSpPr>
          <p:nvPr>
            <p:ph idx="1"/>
          </p:nvPr>
        </p:nvSpPr>
        <p:spPr/>
        <p:txBody>
          <a:bodyPr>
            <a:normAutofit/>
          </a:bodyPr>
          <a:lstStyle/>
          <a:p>
            <a:r>
              <a:rPr lang="ar-IQ" dirty="0"/>
              <a:t>1-  المفعول به ولا ينوب غيره عند وجوده. نحو:  أكرم زيدٌ علياً ،  وعند التحويل لنائب الفاعل نقول:  أُكرمَ عليٌ .   </a:t>
            </a:r>
          </a:p>
          <a:p>
            <a:r>
              <a:rPr lang="ar-IQ" dirty="0"/>
              <a:t>هذا إذا كان الفعل ينصب مفعولاً واحداً ،  وإذا كان الفعل ينصب مفعولين فإنك ترفع المفعول الأول ويكون نائباً عن الفاعل وتنصب المفعول الثاني نحو:  علمتُ زيداً ناجحاً وعند التحويل:  عُلِمَ زيدٌ ناجحاً.  </a:t>
            </a:r>
          </a:p>
          <a:p>
            <a:r>
              <a:rPr lang="ar-IQ" dirty="0"/>
              <a:t>وإذا كان الفعل ينصب ثلاثة مفاعيل رفعنا المفعول الأول على أنه نائب فاعل ونصبنا ما عداه نحو:   أعلمتُ زيداً القمر ظاهراً    </a:t>
            </a:r>
          </a:p>
          <a:p>
            <a:r>
              <a:rPr lang="ar-IQ" dirty="0"/>
              <a:t>وعند التحويل نقول:     أعلم زيدٌ القمرَ ظاهراً .</a:t>
            </a:r>
          </a:p>
          <a:p>
            <a:endParaRPr lang="ar-IQ" dirty="0"/>
          </a:p>
        </p:txBody>
      </p:sp>
    </p:spTree>
    <p:extLst>
      <p:ext uri="{BB962C8B-B14F-4D97-AF65-F5344CB8AC3E}">
        <p14:creationId xmlns:p14="http://schemas.microsoft.com/office/powerpoint/2010/main" val="19180044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_rels/them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image" Target="../media/image3.jpeg"/></Relationships>
</file>

<file path=ppt/theme/_rels/theme4.xml.rels><?xml version="1.0" encoding="UTF-8" standalone="yes"?>
<Relationships xmlns="http://schemas.openxmlformats.org/package/2006/relationships"><Relationship Id="rId1" Type="http://schemas.openxmlformats.org/officeDocument/2006/relationships/image" Target="../media/image6.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_rels/theme6.xml.rels><?xml version="1.0" encoding="UTF-8" standalone="yes"?>
<Relationships xmlns="http://schemas.openxmlformats.org/package/2006/relationships"><Relationship Id="rId1" Type="http://schemas.openxmlformats.org/officeDocument/2006/relationships/image" Target="../media/image7.jpeg"/></Relationships>
</file>

<file path=ppt/theme/_rels/theme8.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1_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4.xml><?xml version="1.0" encoding="utf-8"?>
<a:theme xmlns:a="http://schemas.openxmlformats.org/drawingml/2006/main" name="تجاور">
  <a:themeElements>
    <a:clrScheme name="تجاور">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جاور">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5.xml><?xml version="1.0" encoding="utf-8"?>
<a:theme xmlns:a="http://schemas.openxmlformats.org/drawingml/2006/main" name="1_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6.xml><?xml version="1.0" encoding="utf-8"?>
<a:theme xmlns:a="http://schemas.openxmlformats.org/drawingml/2006/main" name="حضري">
  <a:themeElements>
    <a:clrScheme name="حضري">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حضري">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حضري">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7.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2_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9.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146</TotalTime>
  <Words>9780</Words>
  <Application>Microsoft Office PowerPoint</Application>
  <PresentationFormat>عرض على الشاشة (3:4)‏</PresentationFormat>
  <Paragraphs>945</Paragraphs>
  <Slides>58</Slides>
  <Notes>1</Notes>
  <HiddenSlides>0</HiddenSlides>
  <MMClips>0</MMClips>
  <ScaleCrop>false</ScaleCrop>
  <HeadingPairs>
    <vt:vector size="4" baseType="variant">
      <vt:variant>
        <vt:lpstr>نسق</vt:lpstr>
      </vt:variant>
      <vt:variant>
        <vt:i4>8</vt:i4>
      </vt:variant>
      <vt:variant>
        <vt:lpstr>عناوين الشرائح</vt:lpstr>
      </vt:variant>
      <vt:variant>
        <vt:i4>58</vt:i4>
      </vt:variant>
    </vt:vector>
  </HeadingPairs>
  <TitlesOfParts>
    <vt:vector size="66" baseType="lpstr">
      <vt:lpstr>أوستن</vt:lpstr>
      <vt:lpstr>1_تدفق</vt:lpstr>
      <vt:lpstr>غلاف فني</vt:lpstr>
      <vt:lpstr>تجاور</vt:lpstr>
      <vt:lpstr>1_أوستن</vt:lpstr>
      <vt:lpstr>حضري</vt:lpstr>
      <vt:lpstr>سمة Office</vt:lpstr>
      <vt:lpstr>2_تدفق</vt:lpstr>
      <vt:lpstr>محاضرات مادة النحو العربي قسم اللغة العربية المرحلة الثــــــانيـــــــة        أ.م.د. قاسم محمد أسود                   </vt:lpstr>
      <vt:lpstr>المحاضرة الاولى   الفاعل </vt:lpstr>
      <vt:lpstr>عرض تقديمي في PowerPoint</vt:lpstr>
      <vt:lpstr>عرض تقديمي في PowerPoint</vt:lpstr>
      <vt:lpstr>عرض تقديمي في PowerPoint</vt:lpstr>
      <vt:lpstr>عرض تقديمي في PowerPoint</vt:lpstr>
      <vt:lpstr>المحاضرة الثانية  ناب الفاعل </vt:lpstr>
      <vt:lpstr>نائب الفاعل</vt:lpstr>
      <vt:lpstr>س-  ما الذي يصلح للنيابة عن الفاعل؟</vt:lpstr>
      <vt:lpstr>  وعند التحويل نقول:     أعلم زيدٌ القمرَ ظاهراً . 2- الجار والمجرور ويكونان في محل رفع نائب فاعل نحو قوله تعالى:(فلما سُقط في أيديهم) وكقولك:  أًُمر بالمعروف ونهُي عن المنكر وكُتِبَ بالقلم. بالمعروف:  جار ومجرور في محل رفع نائب فاعل . 3-  الظرف المتصرف المختص ويكون إما مختص: -  بالإضافة نحو:  صيمَ يوم الخميس ،  يوم المعركة. </vt:lpstr>
      <vt:lpstr>  الظرف المتصرف:  هو الذي يقع في المواقع الإعرابية المختلفة ( مرفوع ، مجرور ، منصوب ) ،  وغير المتصرف نحو ( قط) كما في الحديث"  ما رأيتُ خيراً قط ".    المختص:  هو الذي يكون قليل الشيوع. </vt:lpstr>
      <vt:lpstr>-  أو بالوصف نحو:  صيمَ يوم شديد الحر . -  أو بالعلمية نحو:  صيمَ رمضان ،  عرفة. 4-  المصدر المتصرف المختص:  ويكون إما مختص : -  بالوصف نحو:  قوله تعالى: ( ونُفِخَ في الصور نفخة واحدة)  مختص بوصفه واحدة ،  جُلِسَ جلوس طويل ،  سيرَ سير شديد. -  أو بالإضافة نحو:  جُلِسَ جلوس المتأدب ،  سُكِتَ سكوت المتدبر ، سيرَ سير الأقوياء.  وأما المختص بالعلمية فالمصدر لا يكون كذلك. </vt:lpstr>
      <vt:lpstr>س-  كيف نبني الفعل للمجهول؟</vt:lpstr>
      <vt:lpstr>المحاضرة الثالثة  المتعدي واللازم </vt:lpstr>
      <vt:lpstr>عرض تقديمي في PowerPoint</vt:lpstr>
      <vt:lpstr>عرض تقديمي في PowerPoint</vt:lpstr>
      <vt:lpstr>عرض تقديمي في PowerPoint</vt:lpstr>
      <vt:lpstr>المحاضرة الرابعة الأفعال التي تنصب مفعولين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المحاضرة الخامسة الأفعال التي تنصب مفاعيل ثلاثة </vt:lpstr>
      <vt:lpstr>عرض تقديمي في PowerPoint</vt:lpstr>
      <vt:lpstr>عرض تقديمي في PowerPoint</vt:lpstr>
      <vt:lpstr>المحاضرة السادسة الاحرف الناسخة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المحاضرة السابعة لا النافية للجنس </vt:lpstr>
      <vt:lpstr>لا النافية للجنس</vt:lpstr>
      <vt:lpstr>عرض تقديمي في PowerPoint</vt:lpstr>
      <vt:lpstr>عرض تقديمي في PowerPoint</vt:lpstr>
      <vt:lpstr>عرض تقديمي في PowerPoint</vt:lpstr>
      <vt:lpstr>عرض تقديمي في PowerPoint</vt:lpstr>
      <vt:lpstr>المحاضرة الثامنة  المفعول فيه  </vt:lpstr>
      <vt:lpstr>عرض تقديمي في PowerPoint</vt:lpstr>
      <vt:lpstr>عرض تقديمي في PowerPoint</vt:lpstr>
      <vt:lpstr>عرض تقديمي في PowerPoint</vt:lpstr>
      <vt:lpstr>المحاضرة التاسعة  المفعول له (لأجله ، من أجله )   </vt:lpstr>
      <vt:lpstr>عرض تقديمي في PowerPoint</vt:lpstr>
      <vt:lpstr>عرض تقديمي في PowerPoint</vt:lpstr>
      <vt:lpstr>عرض تقديمي في PowerPoint</vt:lpstr>
      <vt:lpstr>المحاضرة العاشرة  المفعول معه  </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Saif King</dc:creator>
  <cp:lastModifiedBy>a</cp:lastModifiedBy>
  <cp:revision>19</cp:revision>
  <dcterms:created xsi:type="dcterms:W3CDTF">2018-12-12T18:58:44Z</dcterms:created>
  <dcterms:modified xsi:type="dcterms:W3CDTF">2020-01-08T20:58:30Z</dcterms:modified>
</cp:coreProperties>
</file>