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1B2-AFDE-4998-933E-525DD806EAC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20A1-2AD3-4F34-86ED-F0FB06A642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40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1B2-AFDE-4998-933E-525DD806EAC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20A1-2AD3-4F34-86ED-F0FB06A642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83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1B2-AFDE-4998-933E-525DD806EAC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20A1-2AD3-4F34-86ED-F0FB06A642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008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1B2-AFDE-4998-933E-525DD806EAC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20A1-2AD3-4F34-86ED-F0FB06A642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970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1B2-AFDE-4998-933E-525DD806EAC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20A1-2AD3-4F34-86ED-F0FB06A642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244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1B2-AFDE-4998-933E-525DD806EAC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20A1-2AD3-4F34-86ED-F0FB06A642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24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1B2-AFDE-4998-933E-525DD806EAC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20A1-2AD3-4F34-86ED-F0FB06A642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024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1B2-AFDE-4998-933E-525DD806EAC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20A1-2AD3-4F34-86ED-F0FB06A642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466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1B2-AFDE-4998-933E-525DD806EAC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20A1-2AD3-4F34-86ED-F0FB06A642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36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1B2-AFDE-4998-933E-525DD806EAC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20A1-2AD3-4F34-86ED-F0FB06A642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654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F1B2-AFDE-4998-933E-525DD806EAC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20A1-2AD3-4F34-86ED-F0FB06A642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623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FF1B2-AFDE-4998-933E-525DD806EAC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B20A1-2AD3-4F34-86ED-F0FB06A6428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39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 smtClean="0"/>
              <a:t>المحاضرة التاسعة </a:t>
            </a:r>
            <a:endParaRPr lang="ar-IQ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5870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جمع المذكر السالم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ما هو جمع المذكر السالم</a:t>
            </a:r>
          </a:p>
          <a:p>
            <a:r>
              <a:rPr lang="ar-IQ" dirty="0" smtClean="0"/>
              <a:t>تأمل الجمل الآتية :</a:t>
            </a:r>
          </a:p>
          <a:p>
            <a:r>
              <a:rPr lang="ar-IQ" dirty="0" smtClean="0"/>
              <a:t>– ربح الفلاحونَ .</a:t>
            </a:r>
          </a:p>
          <a:p>
            <a:r>
              <a:rPr lang="ar-IQ" dirty="0" smtClean="0"/>
              <a:t>– نجح المجتهدونَ .</a:t>
            </a:r>
          </a:p>
          <a:p>
            <a:r>
              <a:rPr lang="ar-IQ" dirty="0" smtClean="0"/>
              <a:t>– نشجعُ اللاعبينَ .</a:t>
            </a:r>
          </a:p>
          <a:p>
            <a:r>
              <a:rPr lang="ar-IQ" dirty="0" smtClean="0"/>
              <a:t>– نسلمُ على المسافرينَ .</a:t>
            </a:r>
          </a:p>
          <a:p>
            <a:r>
              <a:rPr lang="ar-IQ" dirty="0" smtClean="0"/>
              <a:t>إذا تأملنا الكلمات التي تحتها خط وهي ( الفلاحون – المجتهدون – اللاعبين – المسافرين ) نجد هذه الكلمات كلها تدل على جموع ، فالفلاحون جمع للفلاح ، والمجتهدون جمع للمجتهد ، واللاعبين جمع للاعب …</a:t>
            </a:r>
          </a:p>
          <a:p>
            <a:r>
              <a:rPr lang="ar-IQ" dirty="0" smtClean="0"/>
              <a:t>وإذا قارنا هذه الجموع بمفرداتها ، وجدناها لا تختلف عنها إلا بزيادة واو ونون أو ياء ونون في آخرها ، مع بقاء مفردها سالما ، من غير تغيير ، وهذا ما يسمى بجمع المذكر السالم .</a:t>
            </a:r>
          </a:p>
          <a:p>
            <a:r>
              <a:rPr lang="ar-IQ" dirty="0" smtClean="0"/>
              <a:t>تعريف جمع المذكر السالم</a:t>
            </a:r>
          </a:p>
          <a:p>
            <a:r>
              <a:rPr lang="ar-IQ" dirty="0" smtClean="0"/>
              <a:t>هو ما دل على أكثر من اثنين بزيادة واو و نون في آخره عند الرفع ، وياء ونون في حالتي النصب والجر ، وهو مذكر طبعا ( خاص بجماعة الذكور ) ، وسمي سالما لأن مفرده سلم من التغيير عند جمعه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8163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جمع المذكر السالم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1600" b="1" dirty="0" smtClean="0"/>
              <a:t>أمثلة على جمع المذكر السالم</a:t>
            </a:r>
          </a:p>
          <a:p>
            <a:r>
              <a:rPr lang="ar-IQ" sz="1600" b="1" dirty="0" smtClean="0"/>
              <a:t> – فاز المجتهدون : نلاحظ أن مفرد الكلمة ( المجتهد ) بقي كما هو ولم يطرأ عليه أي تغيير عندما أضفنا الواو والنون في الجمع .</a:t>
            </a:r>
          </a:p>
          <a:p>
            <a:r>
              <a:rPr lang="ar-IQ" sz="1600" b="1" dirty="0" smtClean="0"/>
              <a:t>– هنّأت المجتهدين .</a:t>
            </a:r>
          </a:p>
          <a:p>
            <a:r>
              <a:rPr lang="ar-IQ" sz="1600" b="1" dirty="0" smtClean="0"/>
              <a:t>– صفّقت على المجتهدين .</a:t>
            </a:r>
          </a:p>
          <a:p>
            <a:r>
              <a:rPr lang="ar-IQ" sz="1600" b="1" dirty="0" smtClean="0"/>
              <a:t>– نرجو الخير للفلاحين .</a:t>
            </a:r>
          </a:p>
          <a:p>
            <a:r>
              <a:rPr lang="ar-IQ" sz="1600" b="1" dirty="0" smtClean="0"/>
              <a:t>– العاملون هم بناة الأوطان .</a:t>
            </a:r>
          </a:p>
          <a:p>
            <a:r>
              <a:rPr lang="ar-IQ" sz="1600" b="1" dirty="0" smtClean="0"/>
              <a:t>– مررتُ بالمعلمين .</a:t>
            </a:r>
          </a:p>
          <a:p>
            <a:r>
              <a:rPr lang="ar-IQ" sz="1600" b="1" dirty="0" smtClean="0"/>
              <a:t>شروط جمع المذكر السالم</a:t>
            </a:r>
          </a:p>
          <a:p>
            <a:r>
              <a:rPr lang="ar-IQ" sz="1600" b="1" dirty="0" smtClean="0"/>
              <a:t>يشترط في جمع المذكر السالم قواعد وضوابط حتى يكون سليما وهي كالتالي :</a:t>
            </a:r>
          </a:p>
          <a:p>
            <a:r>
              <a:rPr lang="ar-IQ" sz="1600" b="1" dirty="0" smtClean="0"/>
              <a:t>1 – العلم : ويشترط أن يكون لمذكر ، عاقل ، غير منته بالتاء ، وليس مركبا .</a:t>
            </a:r>
          </a:p>
          <a:p>
            <a:r>
              <a:rPr lang="ar-IQ" sz="1600" b="1" dirty="0" smtClean="0"/>
              <a:t>لنوضح الأمر بالأمثلة :</a:t>
            </a:r>
          </a:p>
          <a:p>
            <a:r>
              <a:rPr lang="ar-IQ" sz="1600" b="1" dirty="0" smtClean="0"/>
              <a:t>محمد : محمدون</a:t>
            </a:r>
          </a:p>
          <a:p>
            <a:r>
              <a:rPr lang="ar-IQ" sz="1600" b="1" dirty="0" smtClean="0"/>
              <a:t>علي : عليون</a:t>
            </a:r>
          </a:p>
          <a:p>
            <a:r>
              <a:rPr lang="ar-IQ" sz="1600" b="1" dirty="0" smtClean="0"/>
              <a:t>عادي أن نجمع هكذا مادامت الشروط منطبقة ، وفي المثال محمد وعلي اسمي علم للعاقل .</a:t>
            </a:r>
          </a:p>
          <a:p>
            <a:r>
              <a:rPr lang="ar-IQ" sz="1600" b="1" dirty="0" smtClean="0"/>
              <a:t>رجل – إنسان – ولد</a:t>
            </a:r>
          </a:p>
          <a:p>
            <a:r>
              <a:rPr lang="ar-IQ" sz="1600" b="1" dirty="0" smtClean="0"/>
              <a:t>من غير الممكن ان  تكتبها </a:t>
            </a:r>
            <a:r>
              <a:rPr lang="ar-IQ" sz="1600" b="1" dirty="0" err="1" smtClean="0"/>
              <a:t>رجلون</a:t>
            </a:r>
            <a:r>
              <a:rPr lang="ar-IQ" sz="1600" b="1" dirty="0" smtClean="0"/>
              <a:t> – إنسانيون – ولدون ، هذا ليس من اللغة في شيء !!! والسبب أن هذه الأسماء ليست أعلاما .</a:t>
            </a:r>
            <a:endParaRPr lang="ar-IQ" sz="1600" b="1" dirty="0"/>
          </a:p>
        </p:txBody>
      </p:sp>
    </p:spTree>
    <p:extLst>
      <p:ext uri="{BB962C8B-B14F-4D97-AF65-F5344CB8AC3E}">
        <p14:creationId xmlns:p14="http://schemas.microsoft.com/office/powerpoint/2010/main" val="207376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جمع المذكر السالم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b="1" dirty="0" smtClean="0"/>
              <a:t>السبت – الأحد – الفرات</a:t>
            </a:r>
          </a:p>
          <a:p>
            <a:r>
              <a:rPr lang="ar-IQ" b="1" dirty="0" smtClean="0"/>
              <a:t>هذه أسماء أيام وأنهار فهي أعلام ، جيد ، لكنها لغير العاقل وبالتالي حرام فيها جمع المذكر السالم .</a:t>
            </a:r>
          </a:p>
          <a:p>
            <a:r>
              <a:rPr lang="ar-IQ" b="1" dirty="0" smtClean="0"/>
              <a:t>عبد الرحمان – نصر الدين – أبو بكر</a:t>
            </a:r>
          </a:p>
          <a:p>
            <a:r>
              <a:rPr lang="ar-IQ" b="1" dirty="0" smtClean="0"/>
              <a:t>هذه أعلام صريحة صحيحة ، لكنها مركبة ، وبالتالي لا نجمعها .</a:t>
            </a:r>
          </a:p>
          <a:p>
            <a:r>
              <a:rPr lang="ar-IQ" b="1" dirty="0" smtClean="0"/>
              <a:t>حمزة – طلحة – معاوية</a:t>
            </a:r>
          </a:p>
          <a:p>
            <a:r>
              <a:rPr lang="ar-IQ" b="1" dirty="0" smtClean="0"/>
              <a:t>هذه أعلام أجل ، لكنها منتهية بتاء .</a:t>
            </a:r>
          </a:p>
          <a:p>
            <a:r>
              <a:rPr lang="ar-IQ" b="1" dirty="0" smtClean="0"/>
              <a:t>2 – الصفة : يشترط فيها أن تكون لمذكر ، عاقل ، غير منتهية بالتاء ، وليست على وزن أفعل الذي مؤنثه فعلاء ، أو فعلان الذي مؤنثه فعلى ، ولا مما يستوي فيه المذكر والمؤنث .</a:t>
            </a:r>
          </a:p>
          <a:p>
            <a:r>
              <a:rPr lang="ar-IQ" b="1" dirty="0" smtClean="0"/>
              <a:t>أمثلة بسيطة توضح هذه الشروط</a:t>
            </a:r>
          </a:p>
          <a:p>
            <a:r>
              <a:rPr lang="ar-IQ" b="1" dirty="0" smtClean="0"/>
              <a:t>طام ( للبحر )  – راس ( للسفينة أو القوارب ) – شاهق ( للبنايات ) : كل هذه صفات نعم ، لكنها لغير العاقل وبالتالي لا تجمع ، بعكس لو قلنا : صابر – خاشع – جالس ، فهي صفات للعاقل وبالتالي ستجد أن الأمر جد طبيعي إذا أضفت الواو والنون : صابرون – خاشعون – جالسون .</a:t>
            </a:r>
          </a:p>
          <a:p>
            <a:r>
              <a:rPr lang="ar-IQ" b="1" dirty="0" smtClean="0"/>
              <a:t>الأمر بسيط جدا ، ولا يحتاج كل هذا التهويل ! كل ما في الأمر أنك ستكتشف هذه القواعد من تلقاء نفسك حين تتدرب عليها .</a:t>
            </a:r>
          </a:p>
          <a:p>
            <a:r>
              <a:rPr lang="ar-IQ" b="1" dirty="0" smtClean="0"/>
              <a:t>نابغة – علّامة – إمّعة : هذه صفات للعاقل نعم ، لكنها منتهية بتاء ، بعكس لو قلت محترف – موهوب .</a:t>
            </a:r>
          </a:p>
          <a:p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5779462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507</Words>
  <Application>Microsoft Office PowerPoint</Application>
  <PresentationFormat>عرض على الشاشة (3:4)‏</PresentationFormat>
  <Paragraphs>41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المحاضرة التاسعة </vt:lpstr>
      <vt:lpstr>جمع المذكر السالم </vt:lpstr>
      <vt:lpstr>جمع المذكر السالم </vt:lpstr>
      <vt:lpstr>جمع المذكر السالم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التاسعة </dc:title>
  <dc:creator>basem</dc:creator>
  <cp:lastModifiedBy>basem</cp:lastModifiedBy>
  <cp:revision>1</cp:revision>
  <dcterms:created xsi:type="dcterms:W3CDTF">2018-12-30T17:16:38Z</dcterms:created>
  <dcterms:modified xsi:type="dcterms:W3CDTF">2018-12-30T17:21:03Z</dcterms:modified>
</cp:coreProperties>
</file>