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9D89-FF20-449E-86B6-C8116020812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14D-61D0-42C0-942D-CECAF1AAD5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292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9D89-FF20-449E-86B6-C8116020812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14D-61D0-42C0-942D-CECAF1AAD5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24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9D89-FF20-449E-86B6-C8116020812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14D-61D0-42C0-942D-CECAF1AAD5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638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9D89-FF20-449E-86B6-C8116020812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14D-61D0-42C0-942D-CECAF1AAD5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829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9D89-FF20-449E-86B6-C8116020812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14D-61D0-42C0-942D-CECAF1AAD5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714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9D89-FF20-449E-86B6-C8116020812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14D-61D0-42C0-942D-CECAF1AAD5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364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9D89-FF20-449E-86B6-C8116020812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14D-61D0-42C0-942D-CECAF1AAD5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907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9D89-FF20-449E-86B6-C8116020812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14D-61D0-42C0-942D-CECAF1AAD5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640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9D89-FF20-449E-86B6-C8116020812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14D-61D0-42C0-942D-CECAF1AAD5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776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9D89-FF20-449E-86B6-C8116020812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14D-61D0-42C0-942D-CECAF1AAD5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602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9D89-FF20-449E-86B6-C8116020812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D14D-61D0-42C0-942D-CECAF1AAD5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293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9D89-FF20-449E-86B6-C8116020812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4D14D-61D0-42C0-942D-CECAF1AAD5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467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 smtClean="0"/>
              <a:t>المحاضرة الثالثة </a:t>
            </a:r>
            <a:endParaRPr lang="ar-IQ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311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 واخواتها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b="1" dirty="0" smtClean="0"/>
              <a:t> – إنّ و أنّ : للتوكيد .</a:t>
            </a:r>
          </a:p>
          <a:p>
            <a:r>
              <a:rPr lang="ar-IQ" b="1" dirty="0" smtClean="0"/>
              <a:t>– كأن : للتشبيه .</a:t>
            </a:r>
          </a:p>
          <a:p>
            <a:r>
              <a:rPr lang="ar-IQ" b="1" dirty="0" smtClean="0"/>
              <a:t>– لكن : للاستدراك .</a:t>
            </a:r>
          </a:p>
          <a:p>
            <a:r>
              <a:rPr lang="ar-IQ" b="1" dirty="0" smtClean="0"/>
              <a:t>– لعل : للترجي .</a:t>
            </a:r>
          </a:p>
          <a:p>
            <a:r>
              <a:rPr lang="ar-IQ" b="1" dirty="0" smtClean="0"/>
              <a:t>– ليت : للتمني .</a:t>
            </a:r>
          </a:p>
          <a:p>
            <a:r>
              <a:rPr lang="ar-IQ" b="1" dirty="0" smtClean="0"/>
              <a:t>إذن ؛ الفرق بين عائلة كان وإن ، أن الأولى أفعال ، والثانية حروف . عائلة كان ترفع الاسم وتنصب الخبر ، أما عائلة إن فعكسها .</a:t>
            </a:r>
          </a:p>
          <a:p>
            <a:r>
              <a:rPr lang="ar-IQ" b="1" dirty="0" smtClean="0"/>
              <a:t>أمثلة على إن وأخواتها </a:t>
            </a:r>
          </a:p>
          <a:p>
            <a:r>
              <a:rPr lang="ar-IQ" b="1" dirty="0" smtClean="0"/>
              <a:t> – إنّ الحياةَ جهادٌ .</a:t>
            </a:r>
          </a:p>
          <a:p>
            <a:r>
              <a:rPr lang="ar-IQ" b="1" dirty="0" smtClean="0"/>
              <a:t>– علمت أنّ العمل عبادة .</a:t>
            </a:r>
          </a:p>
          <a:p>
            <a:r>
              <a:rPr lang="ar-IQ" b="1" dirty="0" smtClean="0"/>
              <a:t>– كأن خالدا أسدٌ ( تشبيه في القوة ) .</a:t>
            </a:r>
          </a:p>
          <a:p>
            <a:r>
              <a:rPr lang="ar-IQ" b="1" dirty="0" smtClean="0"/>
              <a:t>– القضاء نزيه ، ولكن العدلَ بطيء .</a:t>
            </a:r>
          </a:p>
          <a:p>
            <a:r>
              <a:rPr lang="ar-IQ" b="1" dirty="0" smtClean="0"/>
              <a:t>– لعل النصر قريب .</a:t>
            </a:r>
          </a:p>
          <a:p>
            <a:r>
              <a:rPr lang="ar-IQ" b="1" dirty="0" smtClean="0"/>
              <a:t>– ليت الامتحانَ سهل .</a:t>
            </a:r>
          </a:p>
          <a:p>
            <a:r>
              <a:rPr lang="ar-IQ" b="1" dirty="0" smtClean="0"/>
              <a:t>انتبه : لو قلت : إن الأجواءُ ممطرةٌ ، صحيح ؟</a:t>
            </a:r>
          </a:p>
          <a:p>
            <a:r>
              <a:rPr lang="ar-IQ" b="1" dirty="0" smtClean="0"/>
              <a:t>بل خطأ ، والصحيح أن نقول : إن الأجواءَ ممطرةٌ ، لأن حرف إن ينصب الاسم 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82245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 واخواتها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1600" b="1" dirty="0" smtClean="0"/>
              <a:t> ينصب اسم إنّ بـ :</a:t>
            </a:r>
          </a:p>
          <a:p>
            <a:r>
              <a:rPr lang="ar-IQ" sz="1600" b="1" dirty="0" smtClean="0"/>
              <a:t>– الفتحة الظاهرة ، مثل : إنّ الشمسَ ساطعةٌ .</a:t>
            </a:r>
          </a:p>
          <a:p>
            <a:r>
              <a:rPr lang="ar-IQ" sz="1600" b="1" dirty="0" smtClean="0"/>
              <a:t>– الفتحة المقدرة ، مثل : ليت صديقي يعود .</a:t>
            </a:r>
          </a:p>
          <a:p>
            <a:r>
              <a:rPr lang="ar-IQ" sz="1600" b="1" dirty="0" smtClean="0"/>
              <a:t>– الياء ( في المثنى ) ، مثل : لعل الولدين يُشفيان .</a:t>
            </a:r>
          </a:p>
          <a:p>
            <a:r>
              <a:rPr lang="ar-IQ" sz="1600" b="1" dirty="0" smtClean="0"/>
              <a:t>– الياء ( في جمع المذكر السالم ) ، مثل : إنّ المحسنين شرفاء .</a:t>
            </a:r>
          </a:p>
          <a:p>
            <a:r>
              <a:rPr lang="ar-IQ" sz="1600" b="1" dirty="0" smtClean="0"/>
              <a:t>– الألف ( في الأسماء الخمسة ) ، مثل : إنّ ذا الأخلاقِ موقر .</a:t>
            </a:r>
          </a:p>
          <a:p>
            <a:r>
              <a:rPr lang="ar-IQ" sz="1600" b="1" dirty="0" smtClean="0"/>
              <a:t>– الكسرة ( في جمع المؤنث السالم ) ، مثل : كأن صفحاتِ الماء مرآة .</a:t>
            </a:r>
          </a:p>
          <a:p>
            <a:r>
              <a:rPr lang="ar-IQ" sz="1600" b="1" dirty="0" smtClean="0"/>
              <a:t>ويرفع خبر إنّ بـ :</a:t>
            </a:r>
          </a:p>
          <a:p>
            <a:r>
              <a:rPr lang="ar-IQ" sz="1600" b="1" dirty="0" smtClean="0"/>
              <a:t>– الضمة الظاهرة ، مثل : إنّ أبي مجدٌّ .</a:t>
            </a:r>
          </a:p>
          <a:p>
            <a:r>
              <a:rPr lang="ar-IQ" sz="1600" b="1" dirty="0" smtClean="0"/>
              <a:t>– الضمة المقدرة ، مثل : أحبك ولكنك خصمي .</a:t>
            </a:r>
          </a:p>
          <a:p>
            <a:r>
              <a:rPr lang="ar-IQ" sz="1600" b="1" dirty="0" smtClean="0"/>
              <a:t>– الألف ( في المثنى ) ، مثل : ليت المجدّيْنِ فائزان .</a:t>
            </a:r>
          </a:p>
          <a:p>
            <a:r>
              <a:rPr lang="ar-IQ" sz="1600" b="1" dirty="0" smtClean="0"/>
              <a:t>– الواو ( في جمع المذكر السالم ) ، مثل : لعل المهاجرين عائدون .</a:t>
            </a:r>
          </a:p>
          <a:p>
            <a:r>
              <a:rPr lang="ar-IQ" sz="1600" b="1" dirty="0" smtClean="0"/>
              <a:t>– الواو ( في الأسماء الخمسة ) ، مثل : إنّ معلمنا ذو علم غزير ..</a:t>
            </a:r>
          </a:p>
          <a:p>
            <a:endParaRPr lang="ar-IQ" sz="1600" b="1" dirty="0"/>
          </a:p>
        </p:txBody>
      </p:sp>
    </p:spTree>
    <p:extLst>
      <p:ext uri="{BB962C8B-B14F-4D97-AF65-F5344CB8AC3E}">
        <p14:creationId xmlns:p14="http://schemas.microsoft.com/office/powerpoint/2010/main" val="47378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 واخواتها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أنواع خبر إن وأخواتها</a:t>
            </a:r>
          </a:p>
          <a:p>
            <a:r>
              <a:rPr lang="ar-IQ" dirty="0" smtClean="0"/>
              <a:t> يكون خبر إن وأخواتها :</a:t>
            </a:r>
          </a:p>
          <a:p>
            <a:r>
              <a:rPr lang="ar-IQ" dirty="0" smtClean="0"/>
              <a:t>1 – مفردا ، مثل : إنّ القاضيَ عادلٌ .</a:t>
            </a:r>
          </a:p>
          <a:p>
            <a:r>
              <a:rPr lang="ar-IQ" dirty="0" smtClean="0"/>
              <a:t>2 – جملة فعلية ، مثل : إنّ جيشنا يتربص بالأعداء .</a:t>
            </a:r>
          </a:p>
          <a:p>
            <a:r>
              <a:rPr lang="ar-IQ" dirty="0" smtClean="0"/>
              <a:t>3 – جملة اسمية ، مثل : إنّ الخيانةَ عاقبتها سيئة .</a:t>
            </a:r>
          </a:p>
          <a:p>
            <a:r>
              <a:rPr lang="ar-IQ" dirty="0" smtClean="0"/>
              <a:t>4 – جارا ومجرورا ، مثل : علمتُ أنّ الأمرَ في غاية الأهمية .</a:t>
            </a:r>
          </a:p>
          <a:p>
            <a:r>
              <a:rPr lang="ar-IQ" dirty="0" smtClean="0"/>
              <a:t>5 – ظرفا ، مثل : كأن العصفور فوق الشجرة .</a:t>
            </a:r>
          </a:p>
          <a:p>
            <a:r>
              <a:rPr lang="ar-IQ" dirty="0" smtClean="0"/>
              <a:t>إضافة مهمة : القاعدة الأساسية في أحكام إن وأخواتها تقضي بأن يكون الترتيب بتقديم الاسم على الخبر ، لكن قد يتقدم الخبر على الاسم إذا كان شبه جملة ( جارا ومجرورا أو ظرفا ) .</a:t>
            </a:r>
          </a:p>
          <a:p>
            <a:r>
              <a:rPr lang="ar-IQ" dirty="0" smtClean="0"/>
              <a:t>إن وأخواتها ولام التوكيد</a:t>
            </a:r>
          </a:p>
          <a:p>
            <a:r>
              <a:rPr lang="ar-IQ" dirty="0" smtClean="0"/>
              <a:t>قاعدة : قد يقترن اسم إن وخبرها بلام التوكيد المفتوحة .</a:t>
            </a:r>
          </a:p>
          <a:p>
            <a:r>
              <a:rPr lang="ar-IQ" dirty="0" smtClean="0"/>
              <a:t>– يقول تعالى : ‘ وإن الساعة لآتية ‘ ( الحجر 85 )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816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 واخواتها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أنواع خبر إن وأخواتها</a:t>
            </a:r>
          </a:p>
          <a:p>
            <a:r>
              <a:rPr lang="ar-IQ" dirty="0" smtClean="0"/>
              <a:t> يكون خبر إن وأخواتها :</a:t>
            </a:r>
          </a:p>
          <a:p>
            <a:r>
              <a:rPr lang="ar-IQ" dirty="0" smtClean="0"/>
              <a:t>1 – مفردا ، مثل : إنّ القاضيَ عادلٌ .</a:t>
            </a:r>
          </a:p>
          <a:p>
            <a:r>
              <a:rPr lang="ar-IQ" dirty="0" smtClean="0"/>
              <a:t>2 – جملة فعلية ، مثل : إنّ جيشنا يتربص بالأعداء .</a:t>
            </a:r>
          </a:p>
          <a:p>
            <a:r>
              <a:rPr lang="ar-IQ" dirty="0" smtClean="0"/>
              <a:t>3 – جملة اسمية ، مثل : إنّ الخيانةَ عاقبتها سيئة .</a:t>
            </a:r>
          </a:p>
          <a:p>
            <a:r>
              <a:rPr lang="ar-IQ" dirty="0" smtClean="0"/>
              <a:t>4 – جارا ومجرورا ، مثل : علمتُ أنّ الأمرَ في غاية الأهمية .</a:t>
            </a:r>
          </a:p>
          <a:p>
            <a:r>
              <a:rPr lang="ar-IQ" dirty="0" smtClean="0"/>
              <a:t>5 – ظرفا ، مثل : كأن العصفور فوق الشجرة .</a:t>
            </a:r>
          </a:p>
          <a:p>
            <a:r>
              <a:rPr lang="ar-IQ" dirty="0" smtClean="0"/>
              <a:t>إضافة مهمة : القاعدة الأساسية في أحكام إن وأخواتها تقضي بأن يكون الترتيب بتقديم الاسم على الخبر ، لكن قد يتقدم الخبر على الاسم إذا كان شبه جملة ( جارا ومجرورا أو ظرفا ) .</a:t>
            </a:r>
          </a:p>
          <a:p>
            <a:r>
              <a:rPr lang="ar-IQ" dirty="0" smtClean="0"/>
              <a:t>إن وأخواتها ولام التوكيد</a:t>
            </a:r>
          </a:p>
          <a:p>
            <a:r>
              <a:rPr lang="ar-IQ" dirty="0" smtClean="0"/>
              <a:t>قاعدة : قد يقترن اسم إن وخبرها بلام التوكيد المفتوحة .</a:t>
            </a:r>
          </a:p>
          <a:p>
            <a:r>
              <a:rPr lang="ar-IQ" smtClean="0"/>
              <a:t>– يقول تعالى : ‘ وإن الساعة لآتية ‘ ( الحجر 85 ) .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964612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557</Words>
  <Application>Microsoft Office PowerPoint</Application>
  <PresentationFormat>عرض على الشاشة (3:4)‏</PresentationFormat>
  <Paragraphs>55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المحاضرة الثالثة </vt:lpstr>
      <vt:lpstr>ان واخواتها </vt:lpstr>
      <vt:lpstr>ان واخواتها </vt:lpstr>
      <vt:lpstr>ان واخواتها </vt:lpstr>
      <vt:lpstr>ان واخواتها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</dc:title>
  <dc:creator>basem</dc:creator>
  <cp:lastModifiedBy>basem</cp:lastModifiedBy>
  <cp:revision>2</cp:revision>
  <dcterms:created xsi:type="dcterms:W3CDTF">2018-12-30T18:14:48Z</dcterms:created>
  <dcterms:modified xsi:type="dcterms:W3CDTF">2018-12-30T18:29:43Z</dcterms:modified>
</cp:coreProperties>
</file>