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كان وأخواتها</a:t>
            </a:r>
            <a:r>
              <a:rPr lang="en-US" sz="1800" dirty="0">
                <a:ea typeface="Calibri"/>
                <a:cs typeface="Arial"/>
              </a:rPr>
              <a:t/>
            </a:r>
            <a:br>
              <a:rPr lang="en-US" sz="1800" dirty="0">
                <a:ea typeface="Calibri"/>
                <a:cs typeface="Arial"/>
              </a:rPr>
            </a:b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النواسخ</a:t>
            </a:r>
            <a:r>
              <a:rPr lang="en-US" sz="1800" dirty="0">
                <a:ea typeface="Calibri"/>
                <a:cs typeface="Arial"/>
              </a:rPr>
              <a:t/>
            </a:r>
            <a:br>
              <a:rPr lang="en-US" sz="18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060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6706"/>
            <a:ext cx="9144000" cy="623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كما جاء منه اسم الفاعل في قول  الشاعر 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قَضَى اللهُ  يا أسمَاءُ أَنْ لستُ زَائِلاً       أَحبكِ حَتى يُغْمِضَ العينَ مُغمِضُ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فكلمة (زائلا) اسم فاعل من (زال)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وفتئ: يأتي منها المضارع مثل قول الله :{ تاللهِ تَفتؤاْ تَذْكُرُ يُوسُفَ }.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وانفك: يأتي منها المضارع مثل : أبي لا ينفك طيباً . أي مازال . 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برح : يأتي منها المضارع مثل قول الله : {قَالوا لَن نَبرحَ عَاكِفِينَ حَتَى يَرجعَ إلَيناَ مُوسَى </a:t>
            </a:r>
            <a:r>
              <a:rPr lang="ar-IQ" dirty="0" smtClean="0">
                <a:solidFill>
                  <a:prstClr val="black"/>
                </a:solidFill>
                <a:ea typeface="Calibri"/>
              </a:rPr>
              <a:t>}.</a:t>
            </a: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 smtClean="0">
                <a:solidFill>
                  <a:prstClr val="black"/>
                </a:solidFill>
                <a:ea typeface="Calibri"/>
              </a:rPr>
              <a:t> </a:t>
            </a:r>
            <a:r>
              <a:rPr lang="ar-IQ" sz="1400" dirty="0">
                <a:solidFill>
                  <a:srgbClr val="C00000"/>
                </a:solidFill>
                <a:ea typeface="Calibri"/>
              </a:rPr>
              <a:t>ثالثاً : مالا يتصرف أصلا ولا يوجد منه غير الماضي :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وهو: ليس – دام ,مثل :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قول الله :{ وَجَعَلنا مُبَارَكاً  أينَ مَا كُنتُ وأَوصانيِ بِالصَّلاةِ وَالزَّكَاةِ مَا دمتُ حَياً }.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فالفعل (دام) جاء على صيغة الماضي في الآية , والتاء المتصلة به اسمها و(حيا) خبرها منصوب وعلامة نصبه الفتحة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قول الشاعر :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لا طِيبَ للعيشِ مَا دامَتْ مَنَغصَةً         لذَّاتُهُ ب ادكَارِ الموتِ والهرمِ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ما دام : فعل ناسخ من أخوات كان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منغمة : خبر ما دام منصوب وعلامة نصبه الفتحة وقدمه الشاعر على اسمها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لذاته : اسم ما دام مرفوع وعلامة رفعة الضمة ,والهاء ضمير مبني في محل جر مضاف اليه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 </a:t>
            </a:r>
            <a:r>
              <a:rPr lang="ar-IQ" sz="1400" dirty="0" smtClean="0">
                <a:ea typeface="Calibri"/>
              </a:rPr>
              <a:t>عرفنا </a:t>
            </a:r>
            <a:r>
              <a:rPr lang="ar-IQ" sz="1400" dirty="0">
                <a:ea typeface="Calibri"/>
              </a:rPr>
              <a:t>أن كان وأخواتها تدخل على الجملة الاسمية  فترفع المبتدأ  ويسمى اسم كان وتنصب الخبر ويسمى خبر كان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ويأتي خبر كان على صور :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خبر كان وأخواتها مفرد 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خبر كان وأخواتها جملة 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خبر كان وأخواتها شبه جملة .</a:t>
            </a:r>
            <a:endParaRPr lang="en-US" sz="1100" dirty="0"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 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40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>
                <a:solidFill>
                  <a:srgbClr val="C00000"/>
                </a:solidFill>
                <a:ea typeface="Calibri"/>
                <a:cs typeface="Arial"/>
              </a:rPr>
              <a:t>صور خبر كان وأخواتها</a:t>
            </a:r>
            <a:endParaRPr lang="ar-IQ" sz="3600" dirty="0"/>
          </a:p>
        </p:txBody>
      </p:sp>
      <p:sp>
        <p:nvSpPr>
          <p:cNvPr id="3" name="مستطيل 2"/>
          <p:cNvSpPr/>
          <p:nvPr/>
        </p:nvSpPr>
        <p:spPr>
          <a:xfrm>
            <a:off x="0" y="1628800"/>
            <a:ext cx="9144000" cy="5100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عرفنا أن كان وأخواتها تدخل على الجملة الاسمية  فترفع المبتدأ  ويسمى اسم كان وتنصب الخبر ويسمى خبر كان .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ويأتي خبر كان على صور : 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خبر كان وأخواتها مفرد .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خبر كان وأخواتها جملة .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خبر كان وأخواتها شبه جملة </a:t>
            </a:r>
            <a:r>
              <a:rPr lang="ar-IQ" sz="1400" dirty="0" smtClean="0">
                <a:solidFill>
                  <a:prstClr val="black"/>
                </a:solidFill>
                <a:ea typeface="Calibri"/>
              </a:rPr>
              <a:t>.</a:t>
            </a: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اولاً : خبر كان وأخواتها مفرد :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حيث يقع خبرها مفرداً أي ليس جملة ولا سبه جملة ,مثل 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قول الله : {إنَّ الأَّبرارَ يَشربُونَ مِن كَأسٍ كَانَ مِزاجُهَا </a:t>
            </a:r>
            <a:r>
              <a:rPr lang="ar-IQ" u="sng" dirty="0">
                <a:solidFill>
                  <a:prstClr val="black"/>
                </a:solidFill>
                <a:ea typeface="Calibri"/>
              </a:rPr>
              <a:t>كَافُورا }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فخبر كان هو (كافورا) مفرد منصوب بالفتحة.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وقول الله :{وَاذَا بشرَ أَحدهُم بِالأنثىَ ظَلَ   وجهُهٌ </a:t>
            </a:r>
            <a:r>
              <a:rPr lang="ar-IQ" u="sng" dirty="0">
                <a:solidFill>
                  <a:prstClr val="black"/>
                </a:solidFill>
                <a:ea typeface="Calibri"/>
              </a:rPr>
              <a:t>مسوداً</a:t>
            </a:r>
            <a:r>
              <a:rPr lang="ar-IQ" dirty="0">
                <a:solidFill>
                  <a:prstClr val="black"/>
                </a:solidFill>
                <a:ea typeface="Calibri"/>
              </a:rPr>
              <a:t> وهوَ كَظِيم }.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فخبر ظل هو (مسوداً) وقع مفرداً منصوباً بالفتحة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وقول الله :{ واعتصِموا  بِحبلِ اللهِ جميعاً وَلَا تفرقُوا وَأذكُروا نعمتَ اللهِ عَلَيكُم إذ كُنتمْ </a:t>
            </a:r>
            <a:r>
              <a:rPr lang="ar-IQ" u="sng" dirty="0">
                <a:solidFill>
                  <a:prstClr val="black"/>
                </a:solidFill>
                <a:ea typeface="Calibri"/>
              </a:rPr>
              <a:t> أَعداءَ</a:t>
            </a:r>
            <a:r>
              <a:rPr lang="ar-IQ" dirty="0">
                <a:solidFill>
                  <a:prstClr val="black"/>
                </a:solidFill>
                <a:ea typeface="Calibri"/>
              </a:rPr>
              <a:t> فَألفَ بينَ قُلوبكُمْ فَأصبحتُم بِنعمتِهِ </a:t>
            </a:r>
            <a:r>
              <a:rPr lang="ar-IQ" u="sng" dirty="0">
                <a:solidFill>
                  <a:prstClr val="black"/>
                </a:solidFill>
                <a:ea typeface="Calibri"/>
              </a:rPr>
              <a:t>إخواناً </a:t>
            </a:r>
            <a:r>
              <a:rPr lang="ar-IQ" dirty="0">
                <a:solidFill>
                  <a:prstClr val="black"/>
                </a:solidFill>
                <a:ea typeface="Calibri"/>
              </a:rPr>
              <a:t>}.</a:t>
            </a:r>
            <a:r>
              <a:rPr lang="ar-IQ" sz="1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dirty="0">
                <a:solidFill>
                  <a:prstClr val="black"/>
                </a:solidFill>
                <a:ea typeface="Calibri"/>
              </a:rPr>
              <a:t>فخبر كان هو (اعداء )مفرد منصوب بالفتحة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112260" algn="l"/>
              </a:tabLst>
            </a:pP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29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 smtClean="0">
                <a:ea typeface="Calibri"/>
              </a:rPr>
              <a:t>وقول </a:t>
            </a:r>
            <a:r>
              <a:rPr lang="ar-IQ" dirty="0">
                <a:ea typeface="Calibri"/>
              </a:rPr>
              <a:t>الله :{ليسُوا </a:t>
            </a:r>
            <a:r>
              <a:rPr lang="ar-IQ" u="sng" dirty="0">
                <a:ea typeface="Calibri"/>
              </a:rPr>
              <a:t>سِوِاءً</a:t>
            </a:r>
            <a:r>
              <a:rPr lang="ar-IQ" dirty="0">
                <a:ea typeface="Calibri"/>
              </a:rPr>
              <a:t> مِن أَهلِ الكِتابِ أمةُ يَتلونَ ءاياتِ اللهِ إناءَ اليلِ وَهُم يسجُدُونَ }.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فخبر ليس هو (سواء ) وقع مفرد منصوب بالفتحة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وقولة تعالى :{وأوصانيِ بِالصَلاةِ وَالزكاةِ ما دمتُ </a:t>
            </a:r>
            <a:r>
              <a:rPr lang="ar-IQ" u="sng" dirty="0">
                <a:ea typeface="Calibri"/>
              </a:rPr>
              <a:t>حَياً</a:t>
            </a:r>
            <a:r>
              <a:rPr lang="ar-IQ" dirty="0">
                <a:ea typeface="Calibri"/>
              </a:rPr>
              <a:t> }.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فخبر دام هنا (حيَّا) مفرد منصوب بالفتحة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وقول النبي )صلى الله عليه وسلم) "والذي نفسي بيدهِ لا يؤمنُ أَحدكُمْ حَتى أَكونَ </a:t>
            </a:r>
            <a:r>
              <a:rPr lang="ar-IQ" u="sng" dirty="0">
                <a:ea typeface="Calibri"/>
              </a:rPr>
              <a:t>أَحَبَّ</a:t>
            </a:r>
            <a:r>
              <a:rPr lang="ar-IQ" dirty="0">
                <a:ea typeface="Calibri"/>
              </a:rPr>
              <a:t> إليه مِنْ ولدهِ وَوَالدهِ والناسِ أجمعين </a:t>
            </a:r>
            <a:r>
              <a:rPr lang="ar-IQ" dirty="0" smtClean="0">
                <a:ea typeface="Calibri"/>
              </a:rPr>
              <a:t>".</a:t>
            </a:r>
            <a:r>
              <a:rPr lang="ar-IQ" sz="1400" dirty="0" smtClean="0">
                <a:ea typeface="Calibri"/>
                <a:cs typeface="Arial"/>
              </a:rPr>
              <a:t> </a:t>
            </a:r>
            <a:r>
              <a:rPr lang="ar-IQ" dirty="0" smtClean="0">
                <a:ea typeface="Calibri"/>
              </a:rPr>
              <a:t>فخبر </a:t>
            </a:r>
            <a:r>
              <a:rPr lang="ar-IQ" dirty="0">
                <a:ea typeface="Calibri"/>
              </a:rPr>
              <a:t>كان هو (أحب) وقع اسماً مفرداً منصوباً وعلامة نصبه الفتحة ولم يظهر التنوين لأنه ممنوع من الصرف . </a:t>
            </a:r>
            <a:endParaRPr lang="ar-IQ" dirty="0" smtClean="0">
              <a:ea typeface="Calibri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قول الشاعر هامساً في أذن كل فتاة حريصة على حيائها ودينها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إذا كَانَتْ حَياةُ البيتِ </a:t>
            </a:r>
            <a:r>
              <a:rPr lang="ar-IQ" sz="1400" u="sng" dirty="0">
                <a:ea typeface="Calibri"/>
              </a:rPr>
              <a:t>عَاراً </a:t>
            </a:r>
            <a:r>
              <a:rPr lang="ar-IQ" sz="1400" dirty="0">
                <a:ea typeface="Calibri"/>
              </a:rPr>
              <a:t>            فكيفَ يعيشُ ذُو الأَنفِ الحَمِى ؟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حيث وقع خبر كان مفرداً وهو (عاراً) منصوب وعلامة نصبه الفتحة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قول الشاعر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أيكونَ كَشفُ السوأتين </a:t>
            </a:r>
            <a:r>
              <a:rPr lang="ar-IQ" sz="1400" u="sng" dirty="0">
                <a:ea typeface="Calibri"/>
              </a:rPr>
              <a:t>فضيلةً </a:t>
            </a:r>
            <a:r>
              <a:rPr lang="ar-IQ" sz="1400" dirty="0">
                <a:ea typeface="Calibri"/>
              </a:rPr>
              <a:t>       فيذيعَهَا  هَذا الشبابُ الأحمَقُ ؟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تظلُ الأمهات </a:t>
            </a:r>
            <a:r>
              <a:rPr lang="ar-IQ" sz="1400" u="sng" dirty="0">
                <a:ea typeface="Calibri"/>
              </a:rPr>
              <a:t>داعياتٍ</a:t>
            </a:r>
            <a:r>
              <a:rPr lang="ar-IQ" sz="1400" dirty="0">
                <a:ea typeface="Calibri"/>
              </a:rPr>
              <a:t> لأولادهنَّ بالتوفيق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فخبر ظل هو (داعيات) اسم مفرد منصوب بالكسرة لأنه جمع مؤنث سالم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باتَ المجاهدونَ راجينَ مِنَ اللهِ النصرَ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(راجين)خبر بات منصوب وعلامة نصبه الياء لأنه جمع مذكر سالم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solidFill>
                  <a:srgbClr val="C00000"/>
                </a:solidFill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865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01"/>
            <a:ext cx="9144000" cy="609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ثانياً : خبر كان وأخواتها جملة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ويأتي خبر كان وأخواتها جملة سواء أكانت جملة اسمية أم جملة فعلية , وأليك التفصيل :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خبر كان وأخواتها جملة اسمية :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:أصبحَ التائبُ سلوكُهُ سوي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أصبح : فعل ناسخ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التائب : اسم اصبح مرفوع وعلامة رفعه الضمة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سلوكه : مبتدأ مرفوع وعلامة رفعه الضمة والهاء ضمير مبني في محل جر مضاف اليه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سوىُّ : خبر مرفوع للمبتدأ وعلامة رفعه الضمة , والجملة الاسمية (سلوكه سوى) في محل نصب خبر أصبح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صارتِ المدينةُ طرقهَا واسعَةٌ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فخبر صار هنا جملة اسمية مكونة من مبتدأ وخبر (طرقها واسعة ) في محل نصب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باتَ الظالمُ هو المشتَّتُ.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فخبر بات هنا جملة اسمية هو (المشتت) في محل نصب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مازال الصحابة سيرتُهٌم حيَّةٌ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كان أبو بكر خلقُه طيبٌ . 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518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7086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فخبر كان جملة اسمية (خلقه طيب ) في محل نصب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ومثل قوله (صلى الله عليه وسلم) " من قاتلَ لِتكونَ  كلمة ُ اللهِ هيَ العليَا فَهوَ في سبيلِ اللهِ " . 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فخبر كان هنا وقع جملة اسمية مكونة من مبتدأ وخبر وهي (العليا ) في محل نصب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هي : ضمير مبني في محل رفع مبتدأ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العليا: خبر مرفوع بالضمة المقدرة الجملة كلها خبر كان </a:t>
            </a:r>
            <a:r>
              <a:rPr lang="ar-IQ" dirty="0" smtClean="0">
                <a:solidFill>
                  <a:prstClr val="black"/>
                </a:solidFill>
                <a:ea typeface="Calibri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112260" algn="l"/>
              </a:tabLst>
            </a:pPr>
            <a:r>
              <a:rPr lang="ar-IQ" sz="1400" dirty="0">
                <a:solidFill>
                  <a:srgbClr val="C00000"/>
                </a:solidFill>
                <a:ea typeface="Calibri"/>
              </a:rPr>
              <a:t>خبر كان وأخواتها جملة فعلية :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مثل قول الله : { لُعِنَ الذِينَ كَفرُوا مِن بني إسرائيلَ عَلَى لسَانِ داودَ وعيسَى ابنِ مريَمَ ذلكَ بمَا عصَوا وكانُواْ </a:t>
            </a:r>
            <a:r>
              <a:rPr lang="ar-IQ" sz="1400" u="sng" dirty="0">
                <a:ea typeface="Calibri"/>
              </a:rPr>
              <a:t>يعتَدُونَ </a:t>
            </a:r>
            <a:r>
              <a:rPr lang="ar-IQ" sz="1400" dirty="0">
                <a:ea typeface="Calibri"/>
              </a:rPr>
              <a:t>}.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كانوا : كان فعل ماضي ناسخ مبني على الضم لاتصاله بواو الجماعة , وواو الجماعة ضمير مبني في محل رفع اسم كان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يعتدون : فعل مضارع مرفوع بثبوت النون لأنه من الافعال الخمسة , والجملة الفعلية يعتدون في محل نصب خبر كان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أمسى المصلون يقيمون الليلَ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المصلون : اسم أمسى مرفوع وعلامة رفعه الواو لأنه جمع مذكر سالم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يقيمون : فعل مصارع مرفوع بثبوت النون لأنه من الافعال الخمسة , والجملة الفعلية (يقيمون ) في محل نصب خبر امسى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بَاتَ الطالبُ يستذكرُ دروسهُ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فخبر بات هنا جملة فعلية (يستذكر دروسهُ ) في محل نصب خبر بات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مازالَ الخيرُ يعمُ بينَ الناسِ .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فخبر مازال هنا هو الجملة الفعلية (يعم بين الناس ) في محل نصب خبر مازال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solidFill>
                  <a:srgbClr val="C00000"/>
                </a:solidFill>
                <a:ea typeface="Calibri"/>
              </a:rPr>
              <a:t> </a:t>
            </a:r>
            <a:endParaRPr lang="en-US" sz="1100" dirty="0"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2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27384"/>
            <a:ext cx="9144000" cy="6537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ثالثاً : خبر كان وأخواتها شبه جملة :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يأتي خبر كان وأخواتها شبه جملة سواء كانت جاراً ومجروراً أو ظرفاً , وأليك التفصيل : 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خبر كان وأخوتها جار ومجرور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قول الله : { أَو تقولَ حينَ ترَى العذابَ لوْ أَنَ ليِ كرَّةً فأكُونَ </a:t>
            </a:r>
            <a:r>
              <a:rPr lang="ar-IQ" u="sng" dirty="0">
                <a:ea typeface="Calibri"/>
              </a:rPr>
              <a:t>مِنَ المحسِنِينَ</a:t>
            </a:r>
            <a:r>
              <a:rPr lang="ar-IQ" dirty="0">
                <a:ea typeface="Calibri"/>
              </a:rPr>
              <a:t> بلَى قَد جَاءَتكَ ءايَاتي فَكَذبتَ بهَا واستَكبرتَ وَكُنتَ منَ </a:t>
            </a:r>
            <a:r>
              <a:rPr lang="ar-IQ" u="sng" dirty="0">
                <a:ea typeface="Calibri"/>
              </a:rPr>
              <a:t>الكَافرينَ</a:t>
            </a:r>
            <a:r>
              <a:rPr lang="ar-IQ" dirty="0">
                <a:ea typeface="Calibri"/>
              </a:rPr>
              <a:t> }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ففي الآية شاهدين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الشاهد الاول : فأكون من المحسنين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أكون فعل ناسخ واسم كان ضمير مستتر تقديره أنا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من المحسنين : جار ومجرور في محل نصب خبر كان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الشاهد الثاني : وكنتَ من الكافرين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فأسم كان ضمير متصل (التاء) وخبر كان جار ومجرور في محل نصب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ما زالَ الواعظُ على المنبرِ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فخبر مازال جار ومجرور (على المنبر ) في محل نصب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بات المرتشي في خزي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المرتشي : اسم بات مرفوع وعلامة رفعه الضمة المقدرة . 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685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7015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في خزي : جار ومجرور في محل نصب خبر بات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ومثل : أمسى الجنديان على حراستهما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الجنديان : اسم أمسى مرفوع وعلامة رفعه الالف لأنه مثنى . 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على : حرف جر </a:t>
            </a:r>
            <a:r>
              <a:rPr lang="ar-IQ" dirty="0" smtClean="0">
                <a:solidFill>
                  <a:prstClr val="black"/>
                </a:solidFill>
                <a:ea typeface="Calibri"/>
              </a:rPr>
              <a:t>.</a:t>
            </a: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حراستهما :اسم مجرور وعلامة جره الكسرة , والهاء ضمير مبني في محل جر مضاف إليه  , والجار والمجرور في محل نصب خبر أمسى .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112260" algn="l"/>
              </a:tabLst>
            </a:pPr>
            <a:r>
              <a:rPr lang="ar-IQ" sz="1400" dirty="0">
                <a:solidFill>
                  <a:srgbClr val="C00000"/>
                </a:solidFill>
                <a:ea typeface="Calibri"/>
              </a:rPr>
              <a:t>خبر كان وأخواتها ظرف :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مثل : بات الطائرُ فوقَ الغصنِ .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الطائر: اسم بات مرفوع وعلامة رفعه الضمة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فوق : ظرف مكان مبني على الفتح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الغصن : مضاف اليه مجرور , وعلامة جره الكسرة وشبه الجملة الظرف (فوق الغصن ) في محل نصب خبر بات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أضحَى الفلاحُ بينَ الزروعِ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فخبر أضحى في المثال ظرف (بين الزروع) في محل نصب خبر أضحى .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تعاهدنَا على الصدقِ فأصبحَ الحبُ بيننا .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فخبر أصبح في المثال ظرف (بيننا ) في محل نصب .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ومثل : أخلصنا في أعمالنا فصارَتْ البغضاءُ تحت أقدامِنا . </a:t>
            </a:r>
            <a:endParaRPr lang="en-US" sz="11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فخبر صار  في المثال ظرف ( تحت أقدامنا ) في محل نصب . </a:t>
            </a:r>
            <a:endParaRPr lang="en-US" sz="11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 </a:t>
            </a:r>
            <a:endParaRPr lang="en-US" sz="1100" dirty="0">
              <a:ea typeface="Calibri"/>
              <a:cs typeface="Arial"/>
            </a:endParaRPr>
          </a:p>
          <a:p>
            <a:pPr marL="768985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239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حكم تقديم خبر كان وأخواتها على اسمها : 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-36512" y="1290973"/>
            <a:ext cx="9144000" cy="5635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الأصل أن يتقدم الاسم على الخبر كما تقدم إلا أنه قد يتقدم الخبر على الاسم جوازاً أو وجوباً , وإليك التفضيل : 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تقديم خبر كان وأخواتها على اسمها ( جوازاً ) :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إذا كان الخبر شبه جملة والاسم معرفة :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مازالَ بينَ الناسِ الخيرُ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فنجد أن خبر مازال الظرف (بين الناس) قد تقدم على الاسم وذلك جائز , لأن الاسم معرفة (الخير )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ويجوز ان نقول : ما زال الخيرُ بينَ الناسِ . 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تقديم خبر كان وأخواتها على اسمها ( وجوباً ) :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ea typeface="Calibri"/>
              </a:rPr>
              <a:t>إذا كان الخبر شبه جملة والاسم نكرة :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 قول النبي (صلى الله عليه وسلم) "ليسَ للقاتلِ منْ تركةِ المقتولِ شيء "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فقد تقدم الجار والمجرور (للقاتل) وهو خبر على الاسم (شيء)لأنه نكرة , والتقديم واجب ولا يجوز العكس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أصبحَ بينَ الشعوبِ تعاونٌ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حيث تقدم الخبر (بين الشعوب ) ظرف على الاسم لأنه نكرة 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ea typeface="Calibri"/>
              </a:rPr>
              <a:t>إذا كان في اسم كان وأخواتها ضمير يعود على الخبر :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مثل: كان في المدرسةِ ناظرُها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حيث تقدم الخبر الجار والمجرور (في المدرسةِ) على الاسم (ناظرها ) لأن به ضميراً يعود على الخبر المقدم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تعاوَنَ الجنودُ فصَارتْ بينهم محبةٌ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حيث تفدم الخبر الظرف (بينهم) على الاسم (محبة) لأن الاسم نكرة والتقديم واجب ولا يجوز العكس 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0719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كان وأخواتها ناقصة وتامة :</a:t>
            </a:r>
            <a:r>
              <a:rPr lang="en-US" sz="2000" dirty="0">
                <a:ea typeface="Calibri"/>
                <a:cs typeface="Arial"/>
              </a:rPr>
              <a:t/>
            </a:r>
            <a:br>
              <a:rPr lang="en-US" sz="2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0" y="761214"/>
            <a:ext cx="9144000" cy="659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تستخدم كان وأخواتها ناقصة , كما تستخدم تامة , وإليك التفصيل :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كان وأخواتها ناقصة :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تستخدم ناقصة اي تدخل على الجملة الاسمية فترفع الاسم ويسمى اسمها وتنصب الخبر ويسمى خبرها .وكل ما قدمناه في حالة كونها ناقصة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كان وأخواتها تامة :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حيث لا تدخل كان او أخواتها على الجملة الاسمية بل تكتفي برفع مرفوعها على أنه فاعل , وذلك كما يلي :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كان التامة :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أشرقت الشمس فكان النورُ ولضياءُ.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فكان في المثال ليس لها خبر بل اكتفت برفع مرفوعها (النور)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ويعرب على أنه فاعل , والمعنى : أشرقت الشمسُ فظهر النور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ومثل قول الشاعر :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إذا كَانَ الشتاءُ فأدفئوني          فِأنَّ الشيخَ يهرِمُهُ الشتَاءُ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فقوله : إذا كان الشتاء : كان تامة بمعنى وجد وجاء وحصل والشتاء فاعل .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أصبح التامة :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 : أيها الساهر قد أصبحتَ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أي دخلت في وقت الصباح , فأصبحت : فعل وفاعل .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743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6512" y="-27384"/>
            <a:ext cx="9144000" cy="6272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أضحى التامة : 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مثل : أضحى النائمُ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أي دخل في وقت الضحى , النائم : فاعل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 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أمسى التامة :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مثل : قول الله :{ فَسُبحانَ اللهِ حينَ تمسونَ وحِينَ تُصبِحُونَ }.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أي تدخلون في وقت المساء وفي وقت الصباح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وتمسون وتصبحون : فعل مضارع مرفوع بثبوت النون , والواو فاعل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 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ظل التامة :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مثل : ظلَّ البردُ .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prstClr val="black"/>
                </a:solidFill>
                <a:ea typeface="Calibri"/>
              </a:rPr>
              <a:t>أي دام وطال , والبرد : فاعل </a:t>
            </a:r>
            <a:endParaRPr lang="ar-IQ" dirty="0" smtClean="0">
              <a:solidFill>
                <a:prstClr val="black"/>
              </a:solidFill>
              <a:ea typeface="Calibri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بات التامة : 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مثل : باتَ الطائرُ .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أي نزل لقضاء الليل في بعض الامكنة , والطائر : فاعل 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 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صار التامة :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مثل : قول الله :{ ألا إِلى  اللهِ تصيرُ الأمُورُ }.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أي ترجع الامور , والامور : فاعل .</a:t>
            </a:r>
            <a:endParaRPr lang="en-US" sz="11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ea typeface="Calibri"/>
              </a:rPr>
              <a:t> </a:t>
            </a:r>
            <a:endParaRPr lang="en-US" sz="1100" dirty="0"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15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كان وأخواتها</a:t>
            </a:r>
            <a:r>
              <a:rPr lang="en-US" sz="1800" dirty="0">
                <a:ea typeface="Calibri"/>
                <a:cs typeface="Arial"/>
              </a:rPr>
              <a:t/>
            </a:r>
            <a:br>
              <a:rPr lang="en-US" sz="1800" dirty="0">
                <a:ea typeface="Calibri"/>
                <a:cs typeface="Arial"/>
              </a:rPr>
            </a:b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النواسخ</a:t>
            </a:r>
            <a:r>
              <a:rPr lang="en-US" sz="1800" dirty="0">
                <a:ea typeface="Calibri"/>
                <a:cs typeface="Arial"/>
              </a:rPr>
              <a:t/>
            </a:r>
            <a:br>
              <a:rPr lang="en-US" sz="18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1331640" y="2363067"/>
            <a:ext cx="6984776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تشمل النواسخ ما يلي :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ea typeface="Calibri"/>
              </a:rPr>
              <a:t>كان وأخواتها 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ea typeface="Calibri"/>
              </a:rPr>
              <a:t>افعال الحروف المقاربة والرجاء والشروع 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ea typeface="Calibri"/>
              </a:rPr>
              <a:t>الحروف العاملة عمل (ليس) 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ea typeface="Calibri"/>
              </a:rPr>
              <a:t>إنَّ وأخواتها 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ea typeface="Calibri"/>
              </a:rPr>
              <a:t>لا النافية للجنس 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3968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81642"/>
            <a:ext cx="914400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ليس : لا تستعمل تامة  ويجوز حذف خبرها اذا كان اسمها نكرة عامة  مثل : ليس أحدٌ : أي هنا 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زال التامة :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مثل : يزول حكم الطغاةِ .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sz="1400" dirty="0">
                <a:solidFill>
                  <a:prstClr val="black"/>
                </a:solidFill>
                <a:ea typeface="Calibri"/>
              </a:rPr>
              <a:t>حكم : فاعل , والجملة لا تدل على الاستمرار بل الفناء . 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88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كان وأخواتها </a:t>
            </a:r>
            <a:r>
              <a:rPr lang="en-US" sz="2000" dirty="0">
                <a:ea typeface="Calibri"/>
                <a:cs typeface="Arial"/>
              </a:rPr>
              <a:t/>
            </a:r>
            <a:br>
              <a:rPr lang="en-US" sz="2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0" y="1268760"/>
            <a:ext cx="9144000" cy="413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هي أفعال ناسخة على أرجح الآراء , تسبق الجملة الاسمية فتنسخ الحكم الإعرابي للخبر , حيث تحول من حالة الرفع إلى حالة النصب . وكثير من النحاة يعد هذه الافعال أدوات .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والأفعال الناسخة هي : كَانَ – أَصْبَحَ – أَمْسَى – صَارَ – لَيْسَ – ظَلَّ – باتَ – أَضْحَى – مَا زَالَ – مَا دَامَ – مَا فَتِئ – ما انْفَكَ – مَا بَرِحَ . 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تدخل (كان) وأخواتها على الجملة الاسمية (مبتدأ وخبر) فترفع المبتدأ ويسمى اسم (كان) وتنصب الخبر ويسمى خبر (كان).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مثل: كَانَ الماءُ ثلجاً 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كان : فعل ناسخ.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الماء : اسم كان مرفوع بالضمة الظاهرة .</a:t>
            </a:r>
            <a:endParaRPr lang="en-US" sz="1400" dirty="0">
              <a:ea typeface="Calibri"/>
              <a:cs typeface="Arial"/>
            </a:endParaRPr>
          </a:p>
          <a:p>
            <a:r>
              <a:rPr lang="ar-IQ" dirty="0">
                <a:ea typeface="Calibri"/>
              </a:rPr>
              <a:t>ثلجاً : خبر كان منصوب بالفتحة الظاهرة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385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كان وأخواتها من حيث المعنى</a:t>
            </a:r>
            <a:r>
              <a:rPr lang="ar-IQ" sz="4800" dirty="0">
                <a:solidFill>
                  <a:srgbClr val="C00000"/>
                </a:solidFill>
                <a:ea typeface="Calibri"/>
                <a:cs typeface="Arial"/>
              </a:rPr>
              <a:t> :</a:t>
            </a:r>
            <a:r>
              <a:rPr lang="en-US" sz="2000" dirty="0">
                <a:ea typeface="Calibri"/>
                <a:cs typeface="Arial"/>
              </a:rPr>
              <a:t/>
            </a:r>
            <a:br>
              <a:rPr lang="en-US" sz="2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0" y="908720"/>
            <a:ext cx="9144000" cy="564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كان : تفيد توقيت الجملة وثبوت ووجودية الخبر بالنسبة للمبتدأ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مثل قول الله تعالى { لِيُعَذِبَ اللهُ المُنَافِقِينَ والمُنَافِقَاتِ وَالمُشّرِكِينَ  وَالمُشرِكَاتِ وَيَتُوبَ اللهُ عَلَى المُؤمِنِينَ وَالمُؤمِنَاتِ وَكَانَ اللهُ غَفُوراً رَّحِيمَا }.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أصبح : تفيد التوقيت في الصباح , أي اقتران الخبر بالمبتدأ في وقت الصباح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مثل : أصبحَ الساهرُ مُتْعَباً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الساهر : اسم اصبح مرفوع وعلامة رفعه الضمة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متعباً : خبر أصبح منصوب وعلامة نصبه الفتحة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أمسى : تفيد التوقيت في المساء , أي اقتران الخبر بالمبتدأ في وقت المساء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مثل : أمسَى الطائرُ عائداً إلى عُشَّهِ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صار : تفيد التحول ,أي تحول اسمها من حالة إلى حالة ينطبق عليها معنى الخبر 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مثل : صَارَ الخشَبُ باباً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ليس : تفيد النفي , أي نفي حكم الخبر عن المبتدأ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مثل : ليسَ الكَذِبُ محموداً </a:t>
            </a:r>
            <a:r>
              <a:rPr lang="ar-IQ" dirty="0" smtClean="0">
                <a:ea typeface="Calibri"/>
              </a:rPr>
              <a:t>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31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609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ظلَّ : تفيد التوقيت طول النهار , أي اقتران الخبر بالمبتدأ طول  النهار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ظلَّ النجارُ يَعمل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بات : تفيد التوقيت طول الليل , اي  اقتران الخبر بالمبتدأ طول الليل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قوله تعالى { وَالَّذِينَ يَبِيتُونَ لِرَبِهِمّ سُجَداً وَقِيماً }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يبيتون : فعل  ناسخ مرفوع بثبوت النون لأنه من الافعال الخمسة .الواو الملتحقة بالفعل  (يبيتون ) ضمير مبني  في محل رفع اسم ( بات ).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لربهم : جار ومجرور متعلق ب( سجداً ).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سجداً : خبر بات منصوب بالفتحة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وقياما : الواو حرف عطف (قياما ) اسم معطوف على (سجداً ) منصوب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أضحى : تفيد التوقيت في الضحى , أي اقتران الخبر بالمبتدأ وقت الضحى 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 : أضحَى الفلاح منكبَّا على زراعتهِ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ما زال : تفيد الاستمرار .أي استمرار معنى الخبر بالنسبة لعلاقته بالمبتدأ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لا زال الطغاةُ مهددِين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وقوله (صلى الله عليه وسلم) "ما يَزَالُ البَلاءُ بالمؤمِنِ في نَفْسِهِ وَوَلدِهِ وَمَالِهِ حَتى يَلْقَى اللهَ ومَا عَلَيهِ خَطِيئَةٌ "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53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6219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ما دام : تفيد استمرار المعنى الذي قبلها مدة خبرها لاسمها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يفيدُ العلمُ مادامَ المرءُ مُقبلاً عليه 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ففائدة العلم تستمر وتدوم بدوام وقت الاقبال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ما فَتِئَ : تفيد الاستمرار أي استمرار معنى الخبر بالنسبة لعلاقته بالمبتدأ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ما فَتئَ الطالبُ يستذكرُ دروسهُ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وهي مثل (ما زال) في معناها وشروطها حيث يجب أن يسبقها نفي او نهي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ما أنفك : تفيد الاستمرار أي استمرار معنى الخبر بالنسبة  لعلاقته بالمبتدأ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ما انفَكَّ المظلومُ عاثراً.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وهي مثل (ما زال) في معناها وشروطها حيث يجب أن يسبقها نفي او نهي 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ما برح : تفيد الاستمرار اي  استمرار معنى الخبر بالنسبة لعلاقته بالمبتدأ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ما برحَ المؤمنُ يذكرُ ربَّه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وهي مثل (ما زال) أيضا في معناها وشروطها حيث يجب أن يسبقها نفي او نهي 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قال تعالى { قَالُواْ لَن نَبرَحَ عَلَيهِ عَاكِفِين حَتَى يَرجعَ إِلَيناَ مُوسَى }.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فالفعل نبرح مضارع مسبوق بنفي هو ( لَنَ ) والفعل يدل على الاستمرار 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19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أقسام كان وأخواتها : </a:t>
            </a:r>
            <a:r>
              <a:rPr lang="en-US" sz="2000" dirty="0">
                <a:ea typeface="Calibri"/>
                <a:cs typeface="Arial"/>
              </a:rPr>
              <a:t/>
            </a:r>
            <a:br>
              <a:rPr lang="en-US" sz="2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0" y="1088872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قد يكون اسم (كان) وأخواتها أسماً ظاهراً (صريحاً) وقد يكون ضميراً : (متصلاً – مستتراً )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Arial"/>
              <a:buChar char="-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اسم كان وأخواتها اسم ظاهر صريح 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حيث يكون اسم كان وأخواتها صريحاً مذكوراً في الكلام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قوله (صلى الله عليه وسلم) "مَنْ قَاتَلَ لِتكُونَ </a:t>
            </a:r>
            <a:r>
              <a:rPr lang="ar-IQ" u="sng" dirty="0">
                <a:ea typeface="Calibri"/>
              </a:rPr>
              <a:t>كلمةُ </a:t>
            </a:r>
            <a:r>
              <a:rPr lang="ar-IQ" dirty="0">
                <a:ea typeface="Calibri"/>
              </a:rPr>
              <a:t>اللهِ هِيَ العُلْيَا فَهُوَ في سَبيِلِ اللهِ"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فأسم (كان)هو(كلمة) مرفوعة وعلامة رفعه الضمة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 : قوله(صلى الله عليه وسلم ): "لا يَزَالُ </a:t>
            </a:r>
            <a:r>
              <a:rPr lang="ar-IQ" u="sng" dirty="0">
                <a:ea typeface="Calibri"/>
              </a:rPr>
              <a:t>النَاسُ</a:t>
            </a:r>
            <a:r>
              <a:rPr lang="ar-IQ" dirty="0">
                <a:ea typeface="Calibri"/>
              </a:rPr>
              <a:t> بخيرٍ مَا عَجلُوا الفِطرِ" 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فاسم (لا يزال)هو (الناس ) وهو اسم ظاهر مذكور حقيقة.</a:t>
            </a:r>
            <a:endParaRPr lang="en-US" sz="1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وجميع الاسماء ل(كان) وأخواتها في الاسئلة المتقدمة كلها صريحة </a:t>
            </a:r>
            <a:r>
              <a:rPr lang="ar-IQ" dirty="0" smtClean="0">
                <a:ea typeface="Calibri"/>
              </a:rPr>
              <a:t>.</a:t>
            </a:r>
          </a:p>
          <a:p>
            <a:pPr marL="342900" lvl="0" indent="-342900">
              <a:lnSpc>
                <a:spcPct val="115000"/>
              </a:lnSpc>
              <a:buFont typeface="Arial"/>
              <a:buChar char="-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اسم كان وأخواتها ضمير :قد يكون اسم كان وأخواتها ضميراً متصلاً ,وقد يكون ضميراً منفصلاً واليك التفصيل :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اسم كان وأخواتها ضمير متصل :</a:t>
            </a:r>
            <a:endParaRPr lang="en-US" dirty="0">
              <a:ea typeface="Calibri"/>
              <a:cs typeface="Arial"/>
            </a:endParaRPr>
          </a:p>
          <a:p>
            <a:r>
              <a:rPr lang="ar-IQ" dirty="0">
                <a:ea typeface="Calibri"/>
              </a:rPr>
              <a:t>تاء الفاعل (المرفوعة والمفتوحة والمكسورة) – نا الدالة على الفاعلين – ألف الاثنين – واو الجماعة – ياء المخاطبة المؤنثة – نون النسوة 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467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44624"/>
            <a:ext cx="9036496" cy="6595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مثل </a:t>
            </a:r>
            <a:r>
              <a:rPr lang="ar-IQ" u="sng" dirty="0">
                <a:ea typeface="Calibri"/>
              </a:rPr>
              <a:t>: أصبحتُ</a:t>
            </a:r>
            <a:r>
              <a:rPr lang="ar-IQ" dirty="0">
                <a:ea typeface="Calibri"/>
              </a:rPr>
              <a:t> واثقاً بضرورةِ الوَحدةِ </a:t>
            </a:r>
            <a:r>
              <a:rPr lang="ar-IQ" u="sng" dirty="0">
                <a:ea typeface="Calibri"/>
              </a:rPr>
              <a:t>– أصْبَحْتَ</a:t>
            </a:r>
            <a:r>
              <a:rPr lang="ar-IQ" dirty="0">
                <a:ea typeface="Calibri"/>
              </a:rPr>
              <a:t> واثقاً بضرورة الجمَاعةِ – </a:t>
            </a:r>
            <a:r>
              <a:rPr lang="ar-IQ" u="sng" dirty="0">
                <a:ea typeface="Calibri"/>
              </a:rPr>
              <a:t>أصبحتِ</a:t>
            </a:r>
            <a:r>
              <a:rPr lang="ar-IQ" dirty="0">
                <a:ea typeface="Calibri"/>
              </a:rPr>
              <a:t> واثقةً بأهميةِ الحجابِ – تعاوَنَ القوادُ </a:t>
            </a:r>
            <a:r>
              <a:rPr lang="ar-IQ" u="sng" dirty="0">
                <a:ea typeface="Calibri"/>
              </a:rPr>
              <a:t>وأصبحُوا</a:t>
            </a:r>
            <a:r>
              <a:rPr lang="ar-IQ" dirty="0">
                <a:ea typeface="Calibri"/>
              </a:rPr>
              <a:t> واثقينَ بالنصرِ – لقد </a:t>
            </a:r>
            <a:r>
              <a:rPr lang="ar-IQ" u="sng" dirty="0">
                <a:ea typeface="Calibri"/>
              </a:rPr>
              <a:t>أصبَحنَا</a:t>
            </a:r>
            <a:r>
              <a:rPr lang="ar-IQ" dirty="0">
                <a:ea typeface="Calibri"/>
              </a:rPr>
              <a:t> واثقين بأهميةِ الائتِلافِ – الجنديان </a:t>
            </a:r>
            <a:r>
              <a:rPr lang="ar-IQ" u="sng" dirty="0">
                <a:ea typeface="Calibri"/>
              </a:rPr>
              <a:t>أصبحَا</a:t>
            </a:r>
            <a:r>
              <a:rPr lang="ar-IQ" dirty="0">
                <a:ea typeface="Calibri"/>
              </a:rPr>
              <a:t> واثقينِ بعبقرية قائدِهِما  - يا زوجتي </a:t>
            </a:r>
            <a:r>
              <a:rPr lang="ar-IQ" u="sng" dirty="0">
                <a:ea typeface="Calibri"/>
              </a:rPr>
              <a:t>كُوني</a:t>
            </a:r>
            <a:r>
              <a:rPr lang="ar-IQ" dirty="0">
                <a:ea typeface="Calibri"/>
              </a:rPr>
              <a:t> واثقةً بأنَ العفةَ شرفٌ – يا نساءَ الأمةِ </a:t>
            </a:r>
            <a:r>
              <a:rPr lang="ar-IQ" u="sng" dirty="0">
                <a:ea typeface="Calibri"/>
              </a:rPr>
              <a:t>كُنَّ</a:t>
            </a:r>
            <a:r>
              <a:rPr lang="ar-IQ" dirty="0">
                <a:ea typeface="Calibri"/>
              </a:rPr>
              <a:t> واثقات بطهارةِ نسب رسولِ اللهِ {صلى الله علية وسلم }.</a:t>
            </a:r>
            <a:endParaRPr lang="en-US" sz="1400" dirty="0">
              <a:ea typeface="Calibri"/>
              <a:cs typeface="Arial"/>
            </a:endParaRPr>
          </a:p>
          <a:p>
            <a:r>
              <a:rPr lang="ar-IQ" dirty="0">
                <a:ea typeface="Calibri"/>
              </a:rPr>
              <a:t>فالضمائر المتصلة بالفعل (أصبح ) والفعل كان في محل رفع اسمهما وهي على الترتيب  كالتالي : تاء الفاعل (مضمومة ومفتوحة ومكسورة )- واو الجماعة – نا الدالة على الفاعلين – ألف الاثنين – ياء المخاطبة المؤنثة – نون النسوة </a:t>
            </a:r>
            <a:endParaRPr lang="ar-IQ" dirty="0" smtClean="0">
              <a:ea typeface="Calibri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اسم (كان) وأخواتها ضمير مستتر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هو الذي ليس له وجود ظاهر في الكلام ويقدر على حسب المعنى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مثل :قول الله { إن تُبدُوا خيراً أَو تَعفُواْ عَن سُوءٍ فَإنَ اللهَ كَانَ عَفُواً قَدِيراً }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(كان)فعل ناسخ واسم كان ضمير مستتر تقديره هو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(عفواً) خبر كان منصوب وعلامة نصبه الفتحة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وقوله (صلى الله عليه وسلم): "إِذَا دَعَا الرجُلُ امرأَتَهُ إلى فراشِهِ فأَبَتْ أَنْ تَجِئَ فَبَاتَ غضْبانَ عليها لَعَنتهَا الملائِكَةُ حَتى تُصبحَ"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(بات) فعل ناسخ من أخوات (كان) , واسم بات ضمير مستتر تقديره هو ,وخبر بات ( غضبان )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رَحِمَ اللهُ أُمي  ظَلتْ محبةً لَنا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ظلت : فعل ناسخ , والتاء للتأنيث , واسم ظل ضمير مستتر تقديره هي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محبة: خبر ظل منصوب بالفتحة الظاهرة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ومثل : يا تاركَ الصلاةِ كُنْ خاشعاً تائباً إلى اللهِ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كن : فعل ناسخ جاء على صيغة الامر مبني على السكون , واسم (كن ) ضمير مستتر تقديره أنت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r>
              <a:rPr lang="ar-IQ" dirty="0">
                <a:ea typeface="Calibri"/>
              </a:rPr>
              <a:t>خاشعاً: خبر اصبح منصوب وعلامة نصبة الفتحة .</a:t>
            </a:r>
            <a:endParaRPr lang="en-US" sz="1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874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pPr marL="768985" algn="r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تنقسم الأفعال الناقصة من حيث التصرف إلى ثلاث أقسام :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dirty="0">
                <a:solidFill>
                  <a:srgbClr val="C00000"/>
                </a:solidFill>
                <a:ea typeface="Calibri"/>
                <a:cs typeface="Arial"/>
              </a:rPr>
              <a:t> 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0" y="1386290"/>
            <a:ext cx="9144000" cy="556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اولا: ما يتصرف تصرفاً شبه كامل وهو سبعة أفعال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كان – أصبح – أمسى – صار – بات – أضحى – ظل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حيث تأتي الازمنة الثلاثة (ماضٍ – مضارع – أمر ) من الافعال السبعة اليك بعض الأمثلة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يقول الله : { يَأيُهَا الذِينَ امَنُوا </a:t>
            </a:r>
            <a:r>
              <a:rPr lang="ar-IQ" u="sng" dirty="0">
                <a:ea typeface="Calibri"/>
              </a:rPr>
              <a:t>كُونُوا</a:t>
            </a:r>
            <a:r>
              <a:rPr lang="ar-IQ" dirty="0">
                <a:ea typeface="Calibri"/>
              </a:rPr>
              <a:t> قَوَامِينَ بِالقِسطِ شُهَدَاءَ لِلهِ وَلَو عَلَى أَنفُسِكُم  أَوِ الوَالِدَينِ وَالأَقرَبِينَ } .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فالفعل (كان) جاء في الآية الكريمة على صورة الأمر (كونوا)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وقول النبي (صلى الله علية وسلم) "مَنْ قَاتَلَ </a:t>
            </a:r>
            <a:r>
              <a:rPr lang="ar-IQ" u="sng" dirty="0">
                <a:ea typeface="Calibri"/>
              </a:rPr>
              <a:t>لتكون</a:t>
            </a:r>
            <a:r>
              <a:rPr lang="ar-IQ" dirty="0">
                <a:ea typeface="Calibri"/>
              </a:rPr>
              <a:t>َ كلمةُ اللهِ هيَ العُليَا فهوَ في سَبِيلِ اللهِ " 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فالفعل(كان) جاء في الحديث الشريف على صورة المضارع (يكون).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وقول الشاعر :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ببذلٍ وحلمٍ سادَ في قومهِ الفتَى         وَكَونكَ إياهُ عَلَيْكَ يَسيرُ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فكلمة (كون) مصدر (كان ) والكاف اسمها , وإياه خبرها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solidFill>
                  <a:srgbClr val="C00000"/>
                </a:solidFill>
                <a:ea typeface="Calibri"/>
              </a:rPr>
              <a:t>ثانياً : ما يتصرف تصرفاً ناقصاً </a:t>
            </a:r>
            <a:r>
              <a:rPr lang="ar-IQ" dirty="0" smtClean="0">
                <a:solidFill>
                  <a:srgbClr val="C00000"/>
                </a:solidFill>
                <a:ea typeface="Calibri"/>
              </a:rPr>
              <a:t>:</a:t>
            </a:r>
            <a:r>
              <a:rPr lang="ar-IQ" dirty="0">
                <a:ea typeface="Calibri"/>
              </a:rPr>
              <a:t>زال – فتئ – انفك – برح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بشرط أن يسبقها نفي او نهي , وأليك بعض الأمثلة : 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قول النبي (صلى الله علية وسلم) " لا تَزَالُ أُمَتِي بخَيْرٍ مَا عجَّلُوا الفِطْرَ وأَخرُوا السَحّرَ "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tabLst>
                <a:tab pos="4112260" algn="l"/>
              </a:tabLst>
            </a:pPr>
            <a:r>
              <a:rPr lang="ar-IQ" dirty="0">
                <a:ea typeface="Calibri"/>
              </a:rPr>
              <a:t>فالفعل (زال) جاء على صورة المضارع (لا تزال)</a:t>
            </a:r>
            <a:endParaRPr lang="en-US" sz="1400" dirty="0">
              <a:ea typeface="Calibri"/>
              <a:cs typeface="Arial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endParaRPr lang="ar-IQ" dirty="0" smtClean="0">
              <a:solidFill>
                <a:srgbClr val="C00000"/>
              </a:solidFill>
              <a:ea typeface="Calibri"/>
            </a:endParaRPr>
          </a:p>
          <a:p>
            <a:pPr marL="768985">
              <a:lnSpc>
                <a:spcPct val="115000"/>
              </a:lnSpc>
              <a:spcAft>
                <a:spcPts val="1000"/>
              </a:spcAft>
              <a:tabLst>
                <a:tab pos="4112260" algn="l"/>
              </a:tabLst>
            </a:pP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01610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2679</Words>
  <Application>Microsoft Office PowerPoint</Application>
  <PresentationFormat>عرض على الشاشة (3:4)‏</PresentationFormat>
  <Paragraphs>275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كان وأخواتها النواسخ </vt:lpstr>
      <vt:lpstr>كان وأخواتها النواسخ </vt:lpstr>
      <vt:lpstr>كان وأخواتها  </vt:lpstr>
      <vt:lpstr>كان وأخواتها من حيث المعنى : </vt:lpstr>
      <vt:lpstr>عرض تقديمي في PowerPoint</vt:lpstr>
      <vt:lpstr>عرض تقديمي في PowerPoint</vt:lpstr>
      <vt:lpstr>أقسام كان وأخواتها :  </vt:lpstr>
      <vt:lpstr>عرض تقديمي في PowerPoint</vt:lpstr>
      <vt:lpstr>تنقسم الأفعال الناقصة من حيث التصرف إلى ثلاث أقسام :    </vt:lpstr>
      <vt:lpstr>عرض تقديمي في PowerPoint</vt:lpstr>
      <vt:lpstr>صور خبر كان وأخواتها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حكم تقديم خبر كان وأخواتها على اسمها : </vt:lpstr>
      <vt:lpstr>كان وأخواتها ناقصة وتامة :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كان وأخواتها النواسخ </dc:title>
  <cp:lastModifiedBy>Windows 7</cp:lastModifiedBy>
  <cp:revision>3</cp:revision>
  <dcterms:modified xsi:type="dcterms:W3CDTF">2018-12-05T17:38:08Z</dcterms:modified>
</cp:coreProperties>
</file>