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الفرزدق</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84000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826834"/>
            <a:ext cx="8352928" cy="3970318"/>
          </a:xfrm>
          <a:prstGeom prst="rect">
            <a:avLst/>
          </a:prstGeom>
        </p:spPr>
        <p:txBody>
          <a:bodyPr wrap="square">
            <a:spAutoFit/>
          </a:bodyPr>
          <a:lstStyle/>
          <a:p>
            <a:r>
              <a:rPr lang="ar-SA" dirty="0"/>
              <a:t>الفرزدق : </a:t>
            </a:r>
            <a:endParaRPr lang="en-US" dirty="0"/>
          </a:p>
          <a:p>
            <a:r>
              <a:rPr lang="ar-SA" dirty="0"/>
              <a:t>عرف أبوه بمناقبه المشهورة ، وكان جده أحد سادة العرب وأشرافها في عصر ما قبل الإسلام ، ذاع صيته لمكارمه التي كانت مضرب المثل</a:t>
            </a:r>
            <a:r>
              <a:rPr lang="en-US" dirty="0"/>
              <a:t> . </a:t>
            </a:r>
            <a:r>
              <a:rPr lang="ar-SA" dirty="0"/>
              <a:t>وكان لنشأته في بيت كريم ذي مآثر ومفاخر وقبيلة لها سلطان واسع ، وأيام مشهورة أثر عميق في الاعتداد بهما ، والتفاخر بمحامدهما ، وهو يرد على خصومه ويناقض أعداءه والشعراء الذين حاولوا الانتقاص من هذا البيت وهذه القبيلة ، وتبقى قصائده سجلاً مملوءاً بمفاخر قومه وأيامهم التي بوأتهم المراكز المرموقة ، وحققت لهم الريادة في بيوت الشرف والسيادة ، ورفع أمر هجائه في بني تميم إلى زياد بن أبيه وكان ذلك في سنة خمسين للهجرة فطلبه وخافه الفرزدق فهرب منه متجهاً نحو البادية ومنها انتقل إلى المدينة وكان عليها سعيد بن العاص من قبل معاوية فأمنه وأجاره فمدحه مدائح كثيرة</a:t>
            </a:r>
            <a:r>
              <a:rPr lang="en-US" dirty="0"/>
              <a:t> .</a:t>
            </a:r>
          </a:p>
          <a:p>
            <a:r>
              <a:rPr lang="ar-SA" dirty="0"/>
              <a:t>وطرق الفرزدق أغراض الشعر المعروفة في عصره واستطاع أن يتفوق على معاصريه في الفخر لثقته بأمجاد آبائه واعتداده بمفاخرهم ، واستلاله من تاريخ حافل بكلِّ ما يدعو إلى الفخر ويبعث على الاعتزاز وكان الفرزدق نبعاً من ينابيع الشعر . </a:t>
            </a:r>
            <a:endParaRPr lang="en-US" dirty="0"/>
          </a:p>
          <a:p>
            <a:r>
              <a:rPr lang="ar-SA" dirty="0"/>
              <a:t>اغنى اللغة بمفردات نادرة و تراكيب اسلوبية رفيعة و قد حمل ابا عبيدة على ان يقول ( لو لا شعر الفرزدق لضاع ثلث اللغة و هو وثيقة تاريخها احداث عصره من وقائعه التي سجلها بدقائقها .. و كانت وفاته سنة 114 للهجرة . </a:t>
            </a:r>
            <a:endParaRPr lang="en-US" dirty="0"/>
          </a:p>
          <a:p>
            <a:r>
              <a:rPr lang="ar-SA" dirty="0"/>
              <a:t> </a:t>
            </a:r>
            <a:endParaRPr lang="en-US" dirty="0"/>
          </a:p>
        </p:txBody>
      </p:sp>
    </p:spTree>
    <p:extLst>
      <p:ext uri="{BB962C8B-B14F-4D97-AF65-F5344CB8AC3E}">
        <p14:creationId xmlns:p14="http://schemas.microsoft.com/office/powerpoint/2010/main" val="104271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44000" cy="7017306"/>
          </a:xfrm>
          <a:prstGeom prst="rect">
            <a:avLst/>
          </a:prstGeom>
        </p:spPr>
        <p:txBody>
          <a:bodyPr wrap="square">
            <a:spAutoFit/>
          </a:bodyPr>
          <a:lstStyle/>
          <a:p>
            <a:r>
              <a:rPr lang="ar-SA" dirty="0"/>
              <a:t>قال الفرزدق يفتخر :                                             الحفظ (8 ابيات)</a:t>
            </a:r>
            <a:endParaRPr lang="en-US" dirty="0"/>
          </a:p>
          <a:p>
            <a:r>
              <a:rPr lang="ar-SA" dirty="0"/>
              <a:t>لَنَا العِزّةُ الغَلْبَاءُ، وَالعَددُ الذي                   عَلَيْهِ إذا عُدّ الحَصَى يُتَحَلّفُ</a:t>
            </a:r>
            <a:endParaRPr lang="en-US" dirty="0"/>
          </a:p>
          <a:p>
            <a:r>
              <a:rPr lang="ar-SA" dirty="0"/>
              <a:t>وَلا عِزّ إلاّ عزّنا قَاهِرٌ لَهُ                        وَيَسْألُنَا النَّصْفَ الذّليلُ فيُنْصَفُ</a:t>
            </a:r>
            <a:endParaRPr lang="en-US" dirty="0"/>
          </a:p>
          <a:p>
            <a:r>
              <a:rPr lang="ar-SA" dirty="0"/>
              <a:t>ومَنّا الّذي لا يَنْطِقُ النّاسُ عندَهُ                  وَلَكِنْ هُوَ المُسْتَأذَنُ المُتَنصَّفُ</a:t>
            </a:r>
            <a:endParaRPr lang="en-US" dirty="0"/>
          </a:p>
          <a:p>
            <a:r>
              <a:rPr lang="ar-SA" dirty="0"/>
              <a:t>تَرَاهُمْ قُعُوداً حَوْلَهُ، وعُيُونُهمْ                     مُكَسَّرَةٌ أبْصَارُها ما تَصَرّفُ</a:t>
            </a:r>
            <a:endParaRPr lang="en-US" dirty="0"/>
          </a:p>
          <a:p>
            <a:r>
              <a:rPr lang="ar-SA" dirty="0"/>
              <a:t>وَبَيْتَانِ: بَيْتُ الله نَحْنُ وُلاتُهُ                       وَبَيْتٌ بِأعْلى إيلِيَاءَ مُشَرَّفُ</a:t>
            </a:r>
            <a:endParaRPr lang="en-US" dirty="0"/>
          </a:p>
          <a:p>
            <a:r>
              <a:rPr lang="ar-SA" dirty="0"/>
              <a:t>لَنَا، حَيْثُ آفَاقُ البَرِيّةِ تَلتَقي                       عَدِيدُ الحَصَ والقَسورِيُّ المُخَندِفُ</a:t>
            </a:r>
            <a:endParaRPr lang="en-US" dirty="0"/>
          </a:p>
          <a:p>
            <a:r>
              <a:rPr lang="ar-SA" dirty="0"/>
              <a:t>إذا هَبَطَ النّاسُ المُحَصَّبَ مِنْ مِنىً                عَشِيّةَ يَوْمِ النّحرِ من حيثُ عَرّفُوا</a:t>
            </a:r>
            <a:endParaRPr lang="en-US" dirty="0"/>
          </a:p>
          <a:p>
            <a:r>
              <a:rPr lang="ar-SA" dirty="0"/>
              <a:t>تَرَى النّاسَ ما سِرْنا يَسِيرُونَ خَلفَنا               وَإنْ نَحنُ أوْمأنا إلى النّاسِ وَقّفُوا</a:t>
            </a:r>
            <a:endParaRPr lang="en-US" dirty="0"/>
          </a:p>
          <a:p>
            <a:r>
              <a:rPr lang="ar-SA" dirty="0"/>
              <a:t>أُلُوفُ أُلُوفٍ مِنْ دُرُوعٍ وَمن قَناً                   وَخَيلٌ كرَيعانِ الجَرَادِ وَحَرْشَفُ</a:t>
            </a:r>
            <a:endParaRPr lang="en-US" dirty="0"/>
          </a:p>
          <a:p>
            <a:r>
              <a:rPr lang="ar-SA" dirty="0"/>
              <a:t>وَجدْنا أعَزَّ النّاسِ أكْثَرَهُمْ حصىً                  وَأكْرَمَهُمْ مَنْ بالمَكارِمِ يُعرَفُ</a:t>
            </a:r>
            <a:endParaRPr lang="en-US" dirty="0"/>
          </a:p>
          <a:p>
            <a:r>
              <a:rPr lang="ar-SA" dirty="0"/>
              <a:t>وَكِلْتاهُما فِينا إلى حَيْثُ تَلْتقي                      عَصَائِبُ لاقَى بَيْنَهُنّ المُعَرَّفُ</a:t>
            </a:r>
            <a:endParaRPr lang="en-US" dirty="0"/>
          </a:p>
          <a:p>
            <a:r>
              <a:rPr lang="ar-SA" dirty="0"/>
              <a:t> </a:t>
            </a:r>
            <a:endParaRPr lang="en-US" dirty="0"/>
          </a:p>
          <a:p>
            <a:r>
              <a:rPr lang="ar-SA" dirty="0"/>
              <a:t>اللغة : </a:t>
            </a:r>
            <a:endParaRPr lang="en-US" dirty="0"/>
          </a:p>
          <a:p>
            <a:r>
              <a:rPr lang="ar-SA" dirty="0"/>
              <a:t>1 – يروي البيت الاول .. لنا العزة , و الغلباء الغليظة العنق و هذا مثل يتحلف من الحلف و اليمين يقول يحلف على انه ليس لأحد مثل عددنا و عزنا أي يتحالف الناس علينا و يجتمعون في رواية اخرى .. يتخلف .</a:t>
            </a:r>
            <a:endParaRPr lang="en-US" dirty="0"/>
          </a:p>
          <a:p>
            <a:r>
              <a:rPr lang="ar-SA" dirty="0"/>
              <a:t>2 – النصف : الانصاف .</a:t>
            </a:r>
            <a:endParaRPr lang="en-US" dirty="0"/>
          </a:p>
          <a:p>
            <a:r>
              <a:rPr lang="ar-SA" dirty="0"/>
              <a:t>3 – المنتصف المخدوم يعني بذلك امير المؤمنين .</a:t>
            </a:r>
            <a:endParaRPr lang="en-US" dirty="0"/>
          </a:p>
          <a:p>
            <a:r>
              <a:rPr lang="ar-SA" dirty="0"/>
              <a:t>4 – تصرف : تنظر يمنه و يسرة يقول من مهابته و جلالته ما تنظر اليه . </a:t>
            </a:r>
            <a:endParaRPr lang="en-US" dirty="0"/>
          </a:p>
          <a:p>
            <a:r>
              <a:rPr lang="ar-SA" dirty="0"/>
              <a:t>5 – اعلى ايلياء : بيت المقدس و هو مشرف معظم ,يقول لنا الكعبة و بيت المقدس.</a:t>
            </a:r>
            <a:endParaRPr lang="en-US" dirty="0"/>
          </a:p>
          <a:p>
            <a:r>
              <a:rPr lang="ar-SA" dirty="0"/>
              <a:t>6 – القسوري : الكبير الرئيس المخندف ينتمي الى خندف </a:t>
            </a:r>
            <a:endParaRPr lang="en-US" dirty="0"/>
          </a:p>
          <a:p>
            <a:r>
              <a:rPr lang="ar-SA" dirty="0"/>
              <a:t>7 – المحصب المكان الذي تكثر فيه الحصباء و عرفوا و صلوا عرفات الله </a:t>
            </a:r>
            <a:endParaRPr lang="en-US" dirty="0"/>
          </a:p>
          <a:p>
            <a:r>
              <a:rPr lang="ar-SA" dirty="0"/>
              <a:t> </a:t>
            </a:r>
            <a:endParaRPr lang="en-US" dirty="0"/>
          </a:p>
          <a:p>
            <a:r>
              <a:rPr lang="ar-SA" dirty="0"/>
              <a:t> </a:t>
            </a:r>
            <a:endParaRPr lang="en-US" dirty="0"/>
          </a:p>
          <a:p>
            <a:r>
              <a:rPr lang="ar-SA" dirty="0"/>
              <a:t> </a:t>
            </a:r>
            <a:endParaRPr lang="en-US" dirty="0"/>
          </a:p>
        </p:txBody>
      </p:sp>
    </p:spTree>
    <p:extLst>
      <p:ext uri="{BB962C8B-B14F-4D97-AF65-F5344CB8AC3E}">
        <p14:creationId xmlns:p14="http://schemas.microsoft.com/office/powerpoint/2010/main" val="40404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81767"/>
            <a:ext cx="9144000" cy="3139321"/>
          </a:xfrm>
          <a:prstGeom prst="rect">
            <a:avLst/>
          </a:prstGeom>
        </p:spPr>
        <p:txBody>
          <a:bodyPr wrap="square">
            <a:spAutoFit/>
          </a:bodyPr>
          <a:lstStyle/>
          <a:p>
            <a:r>
              <a:rPr lang="ar-SA" dirty="0"/>
              <a:t>التعليق النقدي : </a:t>
            </a:r>
            <a:endParaRPr lang="en-US" dirty="0"/>
          </a:p>
          <a:p>
            <a:r>
              <a:rPr lang="ar-SA" dirty="0"/>
              <a:t>يبدأ الفرزدق الفخر وهو يعتمد على سلسلة طويلة يباشرها بالعزة و عدد الرجال يدافعون عن الحمى و لابد ان تكون الكثرة في هذا الموضع شببا من اسباب القوة و قد وجد الشاعر في (عدد الحصى) بابا للموازنة وجها للتشبيه من حيث الكثرة الذي يثير الفزع بعد ان استمد الصورة من حياته القريبة و هي ترى العدد سد عليهم الافق فلا عز الا عزنا قاهر له حتى يبادر الضعيف لطلب الانصاف حماية له وانصاف حماية له ولضعفه و يوازن الشاعر وهو يرى اسباب العزة متنوعة و حالات الانصاف لها وجوه و خلفية المسلمين التي تشده بالشاعر صلة الانتماء و تملئه عزة الاحسان و الادارة و تشتد صورة الانتماء عند الشاعر ببيتين اولهما بيت الله الذي اجتمعت رحابه كلمة المسلمين و بيت المقدس الذي يعد اول القبلتين و ثاني الحرمين و هو يوحي بعزة الارض و الانتماء و الفخر ينطوي على الشعور بالكرامة و الاحساس و الاعتزاز مما هيأ له الجو الذي لم يستطيع ان يحلق فيه غيره من الشعراء و انهما صورة الثقة التي تمنح المنتمي كل اسباب الواجهة و تزيد في اصراره على ان يظل قوة تستلهم المبادئ و تستمد عزمها من قوة الاحساس .. </a:t>
            </a:r>
            <a:endParaRPr lang="en-US" dirty="0"/>
          </a:p>
          <a:p>
            <a:r>
              <a:rPr lang="ar-SA" dirty="0"/>
              <a:t> </a:t>
            </a:r>
            <a:endParaRPr lang="en-US" dirty="0"/>
          </a:p>
        </p:txBody>
      </p:sp>
    </p:spTree>
    <p:extLst>
      <p:ext uri="{BB962C8B-B14F-4D97-AF65-F5344CB8AC3E}">
        <p14:creationId xmlns:p14="http://schemas.microsoft.com/office/powerpoint/2010/main" val="410446752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523</Words>
  <Application>Microsoft Office PowerPoint</Application>
  <PresentationFormat>عرض على الشاشة (3:4)‏</PresentationFormat>
  <Paragraphs>33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الفرزدق</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الفرزدق</dc:title>
  <dc:creator>Windows 7</dc:creator>
  <cp:lastModifiedBy>Windows 7</cp:lastModifiedBy>
  <cp:revision>1</cp:revision>
  <dcterms:created xsi:type="dcterms:W3CDTF">2018-12-22T18:28:36Z</dcterms:created>
  <dcterms:modified xsi:type="dcterms:W3CDTF">2018-12-22T19:26:22Z</dcterms:modified>
</cp:coreProperties>
</file>