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4"/>
  </p:notesMasterIdLst>
  <p:sldIdLst>
    <p:sldId id="314" r:id="rId2"/>
    <p:sldId id="303" r:id="rId3"/>
    <p:sldId id="300" r:id="rId4"/>
    <p:sldId id="306" r:id="rId5"/>
    <p:sldId id="308" r:id="rId6"/>
    <p:sldId id="301" r:id="rId7"/>
    <p:sldId id="302" r:id="rId8"/>
    <p:sldId id="305" r:id="rId9"/>
    <p:sldId id="312" r:id="rId10"/>
    <p:sldId id="309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5" r:id="rId28"/>
    <p:sldId id="332" r:id="rId29"/>
    <p:sldId id="333" r:id="rId30"/>
    <p:sldId id="336" r:id="rId31"/>
    <p:sldId id="334" r:id="rId32"/>
    <p:sldId id="265" r:id="rId33"/>
  </p:sldIdLst>
  <p:sldSz cx="9144000" cy="6858000" type="screen4x3"/>
  <p:notesSz cx="6858000" cy="9144000"/>
  <p:defaultTextStyle>
    <a:defPPr>
      <a:defRPr lang="ar-IQ"/>
    </a:defPPr>
    <a:lvl1pPr marL="0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6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8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0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1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2" algn="r" defTabSz="91430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83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15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E3E5D7-7C61-4F7B-A2B6-F17DD11672E1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E1DA37-5B2C-4335-8C26-D7AFAA1B592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702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1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3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3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1" y="4038600"/>
            <a:ext cx="6477001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1" y="6050038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51" indent="0" algn="ctr">
              <a:buNone/>
            </a:lvl2pPr>
            <a:lvl3pPr marL="914303" indent="0" algn="ctr">
              <a:buNone/>
            </a:lvl3pPr>
            <a:lvl4pPr marL="1371454" indent="0" algn="ctr">
              <a:buNone/>
            </a:lvl4pPr>
            <a:lvl5pPr marL="1828606" indent="0" algn="ctr">
              <a:buNone/>
            </a:lvl5pPr>
            <a:lvl6pPr marL="2285758" indent="0" algn="ctr">
              <a:buNone/>
            </a:lvl6pPr>
            <a:lvl7pPr marL="2742910" indent="0" algn="ctr">
              <a:buNone/>
            </a:lvl7pPr>
            <a:lvl8pPr marL="3200061" indent="0" algn="ctr">
              <a:buNone/>
            </a:lvl8pPr>
            <a:lvl9pPr marL="3657212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1" cy="685800"/>
          </a:xfrm>
        </p:spPr>
        <p:txBody>
          <a:bodyPr>
            <a:noAutofit/>
          </a:bodyPr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4" y="236544"/>
            <a:ext cx="5867401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1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1" y="609605"/>
            <a:ext cx="2057401" cy="55165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4" y="609606"/>
            <a:ext cx="5562601" cy="5516564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2" y="6248409"/>
            <a:ext cx="2209801" cy="365125"/>
          </a:xfrm>
        </p:spPr>
        <p:txBody>
          <a:bodyPr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9" y="6248213"/>
            <a:ext cx="557348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مستطيل 6"/>
          <p:cNvSpPr/>
          <p:nvPr/>
        </p:nvSpPr>
        <p:spPr bwMode="white">
          <a:xfrm>
            <a:off x="6096320" y="0"/>
            <a:ext cx="320041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40" y="609600"/>
            <a:ext cx="22860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40" y="0"/>
            <a:ext cx="22860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40" y="144464"/>
            <a:ext cx="533400" cy="244476"/>
          </a:xfrm>
        </p:spPr>
        <p:txBody>
          <a:bodyPr/>
          <a:lstStyle/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1" cy="9906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1" cy="44958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9" y="2743209"/>
            <a:ext cx="7123113" cy="1673225"/>
          </a:xfrm>
        </p:spPr>
        <p:txBody>
          <a:bodyPr anchor="t"/>
          <a:lstStyle>
            <a:lvl1pPr marL="0" indent="0">
              <a:buNone/>
              <a:defRPr sz="29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1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" y="1600200"/>
            <a:ext cx="1295401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1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2" y="1752602"/>
            <a:ext cx="1295401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2" y="1589567"/>
            <a:ext cx="3886201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4" y="1589567"/>
            <a:ext cx="3886201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8"/>
            <a:ext cx="8153401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2" y="2438400"/>
            <a:ext cx="3886201" cy="35814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1" cy="35814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IQ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2" y="1752600"/>
            <a:ext cx="388620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1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1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2" y="6248400"/>
            <a:ext cx="533401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8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2" y="1752600"/>
            <a:ext cx="1600201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5" tIns="182861" rIns="137145" bIns="9143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6" y="1752600"/>
            <a:ext cx="6400801" cy="44196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1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3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3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5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7" y="4654296"/>
            <a:ext cx="7598665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1" y="4648200"/>
            <a:ext cx="7315200" cy="685800"/>
          </a:xfrm>
        </p:spPr>
        <p:txBody>
          <a:bodyPr anchor="ctr"/>
          <a:lstStyle>
            <a:lvl1pPr algn="l">
              <a:buNone/>
              <a:defRPr sz="2900" b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2" y="0"/>
            <a:ext cx="100585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2" y="6248405"/>
            <a:ext cx="2667001" cy="365125"/>
          </a:xfrm>
        </p:spPr>
        <p:txBody>
          <a:bodyPr rtlCol="0"/>
          <a:lstStyle/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1" y="4667252"/>
            <a:ext cx="1447801" cy="663580"/>
          </a:xfrm>
        </p:spPr>
        <p:txBody>
          <a:bodyPr rtlCol="0"/>
          <a:lstStyle>
            <a:lvl1pPr>
              <a:defRPr sz="2900"/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5" y="6248213"/>
            <a:ext cx="4572001" cy="365125"/>
          </a:xfrm>
        </p:spPr>
        <p:txBody>
          <a:bodyPr rtlCol="0"/>
          <a:lstStyle/>
          <a:p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1" y="228600"/>
            <a:ext cx="8153401" cy="990600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1" cy="4526280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1" y="6248405"/>
            <a:ext cx="2667001" cy="365125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221800-FE53-4900-9D65-4A1688739A05}" type="datetimeFigureOut">
              <a:rPr lang="ar-IQ" smtClean="0"/>
              <a:t>11‏/6‏/1441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9" y="6248213"/>
            <a:ext cx="5421083" cy="365125"/>
          </a:xfrm>
          <a:prstGeom prst="rect">
            <a:avLst/>
          </a:prstGeom>
        </p:spPr>
        <p:txBody>
          <a:bodyPr vert="horz" lIns="91430" tIns="45715" rIns="91430" bIns="45715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مستطيل 6"/>
          <p:cNvSpPr/>
          <p:nvPr/>
        </p:nvSpPr>
        <p:spPr bwMode="white">
          <a:xfrm>
            <a:off x="1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" y="1280160"/>
            <a:ext cx="533401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2" y="1272223"/>
            <a:ext cx="533401" cy="244476"/>
          </a:xfrm>
          <a:prstGeom prst="rect">
            <a:avLst/>
          </a:prstGeom>
        </p:spPr>
        <p:txBody>
          <a:bodyPr vert="horz" lIns="91430" tIns="45715" rIns="91430" bIns="45715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B71C48-FD0A-4F78-AF72-7428FED64E1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06" indent="-320006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2" indent="-274291" algn="r" rtl="1" eaLnBrk="1" latinLnBrk="0" hangingPunct="1">
        <a:spcBef>
          <a:spcPts val="549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indent="-228576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indent="-228576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indent="-228576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898" indent="-228576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70" indent="-228576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5" y="-99392"/>
            <a:ext cx="7560841" cy="52565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Pronunciation</a:t>
            </a:r>
            <a:b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 Year Students </a:t>
            </a:r>
            <a:b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Dep. 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Basic Education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Diyala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Course 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Pronunciation for Student Teachers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Zeki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Majieed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Hassan &amp; Mahmood Mohammed</a:t>
            </a: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b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b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Nagham Jaafar Majeed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4">
        <p:sndAc>
          <p:stSnd loop="1">
            <p:snd r:embed="rId2" name="type.wav"/>
          </p:stSnd>
        </p:sndAc>
      </p:transition>
    </mc:Choice>
    <mc:Fallback xmlns="">
      <p:transition spd="slow" advTm="11544">
        <p:sndAc>
          <p:stSnd loop="1">
            <p:snd r:embed="rId6" name="typ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FA84-1BC6-714F-B09E-C3F6BF70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Voiced and Voiceless Consonants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8759-6B62-0B48-9834-C0C3E14971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consonants which are produced with the vocal cords vibrating are referred to as voiced consonants. 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consonants which are produced without the vibration of the vocal cords are referred to as voiceless consonants.</a:t>
            </a:r>
          </a:p>
          <a:p>
            <a: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6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535B-CAE1-664B-BEAD-77AE610E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2. Point (place) of Articulation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9DDC-4274-684B-A9E0-47AEFB5926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Point of articulation refers to the point of the oral cavity involved in the production of the sound.</a:t>
            </a:r>
          </a:p>
          <a:p>
            <a:pPr algn="l" rtl="0"/>
            <a:r>
              <a:rPr lang="en-US" dirty="0"/>
              <a:t>English consonant sounds can be categorized according to this feature as follows:</a:t>
            </a:r>
          </a:p>
        </p:txBody>
      </p:sp>
    </p:spTree>
    <p:extLst>
      <p:ext uri="{BB962C8B-B14F-4D97-AF65-F5344CB8AC3E}">
        <p14:creationId xmlns:p14="http://schemas.microsoft.com/office/powerpoint/2010/main" val="245303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957D-7D26-A648-81E3-1F803A89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Point of Articulation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B67E-2973-DB45-A979-F3C5F55F0A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1. bilabial</a:t>
            </a:r>
          </a:p>
          <a:p>
            <a:pPr algn="l" rtl="0"/>
            <a:r>
              <a:rPr lang="en-US" dirty="0"/>
              <a:t>2. labio-dental</a:t>
            </a:r>
          </a:p>
          <a:p>
            <a:pPr algn="l" rtl="0"/>
            <a:r>
              <a:rPr lang="en-US" dirty="0"/>
              <a:t>3. dental (interdental)</a:t>
            </a:r>
          </a:p>
          <a:p>
            <a:pPr algn="l" rtl="0"/>
            <a:r>
              <a:rPr lang="en-US" dirty="0"/>
              <a:t>4. alveolar</a:t>
            </a:r>
          </a:p>
          <a:p>
            <a:pPr algn="l" rtl="0"/>
            <a:r>
              <a:rPr lang="en-US" dirty="0"/>
              <a:t>5. post-alveolar</a:t>
            </a:r>
          </a:p>
          <a:p>
            <a:pPr algn="l" rtl="0"/>
            <a:r>
              <a:rPr lang="en-US" dirty="0"/>
              <a:t>6. palato-alveolar</a:t>
            </a:r>
          </a:p>
          <a:p>
            <a:pPr algn="l" rtl="0"/>
            <a:r>
              <a:rPr lang="en-US" dirty="0"/>
              <a:t>7. palatal</a:t>
            </a:r>
          </a:p>
          <a:p>
            <a:pPr algn="l" rtl="0"/>
            <a:r>
              <a:rPr lang="en-US" dirty="0"/>
              <a:t>8. velar</a:t>
            </a:r>
          </a:p>
          <a:p>
            <a:pPr algn="l" rtl="0"/>
            <a:r>
              <a:rPr lang="en-US" dirty="0"/>
              <a:t>9. glottal</a:t>
            </a:r>
          </a:p>
        </p:txBody>
      </p:sp>
    </p:spTree>
    <p:extLst>
      <p:ext uri="{BB962C8B-B14F-4D97-AF65-F5344CB8AC3E}">
        <p14:creationId xmlns:p14="http://schemas.microsoft.com/office/powerpoint/2010/main" val="198033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878B-8218-2C49-A089-3A47FC15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1. Bilabial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0A02-3CD0-9C48-A2D6-7330680938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In the production of bilabial consonants, the upper and lower lips act as articulators and form closure followed by a release. The English bilabial consonants are: /p, b, m and w/.</a:t>
            </a:r>
          </a:p>
        </p:txBody>
      </p:sp>
    </p:spTree>
    <p:extLst>
      <p:ext uri="{BB962C8B-B14F-4D97-AF65-F5344CB8AC3E}">
        <p14:creationId xmlns:p14="http://schemas.microsoft.com/office/powerpoint/2010/main" val="416988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68F8-C598-D743-B7D4-43BB57C9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2. Labio-dental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0524-FE2B-CF47-A949-95DABD1C2A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production of labio-dental consonants involves the contact of the lower lip with upper teeth.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English labio-dental consonants are: /f/ and /v/.</a:t>
            </a:r>
          </a:p>
        </p:txBody>
      </p:sp>
    </p:spTree>
    <p:extLst>
      <p:ext uri="{BB962C8B-B14F-4D97-AF65-F5344CB8AC3E}">
        <p14:creationId xmlns:p14="http://schemas.microsoft.com/office/powerpoint/2010/main" val="406627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CD71-2931-A24D-8140-6570F419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3. Dental (interdental)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49C7-41AD-2C4F-9B39-75BE11184F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In the production of dental (inter-dental) consonants, the tip of the tongue is placed close to the upper front teeth. </a:t>
            </a:r>
          </a:p>
          <a:p>
            <a:pPr algn="l" rtl="0"/>
            <a:r>
              <a:rPr lang="en-US" dirty="0"/>
              <a:t>The English dental consonants are: /</a:t>
            </a:r>
            <a:r>
              <a:rPr lang="el-GR" dirty="0"/>
              <a:t>θ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and </a:t>
            </a:r>
            <a:r>
              <a:rPr lang="el-GR" dirty="0"/>
              <a:t> </a:t>
            </a:r>
            <a:r>
              <a:rPr lang="en-US" dirty="0"/>
              <a:t>/</a:t>
            </a:r>
            <a:r>
              <a:rPr lang="en-US" dirty="0" err="1"/>
              <a:t>ð</a:t>
            </a:r>
            <a:r>
              <a:rPr lang="en-US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17611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4596-AC59-8745-9DD9-E1ABF69B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4. Alveolar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BA3F-C937-AB47-A276-272AEB7FDC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In the production of the alveolar consonants, the tip and blade of the tongue make contact with the alveolar ridge or they are very close to it.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English alveolar consonants are: /t, d, s, z, l, and n/.</a:t>
            </a:r>
          </a:p>
        </p:txBody>
      </p:sp>
    </p:spTree>
    <p:extLst>
      <p:ext uri="{BB962C8B-B14F-4D97-AF65-F5344CB8AC3E}">
        <p14:creationId xmlns:p14="http://schemas.microsoft.com/office/powerpoint/2010/main" val="114977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9B5E-9E97-3648-955D-434659D0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5. Post-alveolar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ECCF-4FC2-5B4E-BD2D-627AB77CCA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In the production of post- alveolar sounds, the tongue usually has a curved shape and its tip points towards the back of the alveolar ridge.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English post-alveolar sound is /r/.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3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9738-0330-B44A-BF26-D0A50438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6. </a:t>
            </a:r>
            <a:r>
              <a:rPr lang="en-US"/>
              <a:t>Palato-alveolar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8EE1-B00F-0F4A-98EE-A65A7183A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In the production of palato-alveolar consonant, the blade of the tongue is raised to make a high contact with the back of the alveolar ridge.</a:t>
            </a:r>
          </a:p>
          <a:p>
            <a:pPr algn="l" rtl="0"/>
            <a:r>
              <a:rPr lang="en-US" dirty="0"/>
              <a:t>The English palato-alveolar consonants are: /</a:t>
            </a:r>
            <a:r>
              <a:rPr lang="en-US" dirty="0" err="1"/>
              <a:t>ʃ</a:t>
            </a:r>
            <a:r>
              <a:rPr lang="en-US" dirty="0"/>
              <a:t>, </a:t>
            </a:r>
            <a:r>
              <a:rPr lang="en-US" dirty="0" err="1"/>
              <a:t>ʒ</a:t>
            </a:r>
            <a:r>
              <a:rPr lang="en-US" dirty="0"/>
              <a:t>, </a:t>
            </a:r>
            <a:r>
              <a:rPr lang="en-US" dirty="0" err="1"/>
              <a:t>ʧ</a:t>
            </a:r>
            <a:r>
              <a:rPr lang="en-US" dirty="0"/>
              <a:t>, and </a:t>
            </a:r>
            <a:r>
              <a:rPr lang="en-US" dirty="0" err="1"/>
              <a:t>ʤ</a:t>
            </a:r>
            <a:r>
              <a:rPr lang="en-US" dirty="0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202322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3249-B967-5D4B-89FF-51E771B2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7. Palatal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EA61-A8CE-374D-9CD7-4BBFAD49FC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In the production of palatal consonants, the body of the tongue approaches the hard palate. The English palatal consonant is /J/.</a:t>
            </a:r>
          </a:p>
        </p:txBody>
      </p:sp>
    </p:spTree>
    <p:extLst>
      <p:ext uri="{BB962C8B-B14F-4D97-AF65-F5344CB8AC3E}">
        <p14:creationId xmlns:p14="http://schemas.microsoft.com/office/powerpoint/2010/main" val="11446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B409-50B4-BB48-8528-ED6421E3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Chapter Two: Speech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2D93-4212-8542-A457-F66A997A7D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sound system of any language consists of a minimal number of speech sound units called “phonemes”.</a:t>
            </a:r>
          </a:p>
        </p:txBody>
      </p:sp>
    </p:spTree>
    <p:extLst>
      <p:ext uri="{BB962C8B-B14F-4D97-AF65-F5344CB8AC3E}">
        <p14:creationId xmlns:p14="http://schemas.microsoft.com/office/powerpoint/2010/main" val="104732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1306-0F55-584F-ABAE-2AB9905B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8. Velar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C7AE-EA09-DB43-8466-1F7E16FCA8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In the production of velar consonants the back of the tongue is raised to make a firm contact with the soft palate.</a:t>
            </a:r>
          </a:p>
          <a:p>
            <a:pPr algn="l" rtl="0"/>
            <a:r>
              <a:rPr lang="en-US" dirty="0"/>
              <a:t>The English velar consonants are: /k/, /g/ and / </a:t>
            </a:r>
            <a:r>
              <a:rPr lang="en-US" dirty="0" err="1"/>
              <a:t>ŋ</a:t>
            </a:r>
            <a:r>
              <a:rPr lang="en-US" dirty="0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191138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7CEA-CB94-0948-A2E8-3C1CEE26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9. Glottal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1CAB-305F-6D4E-86A3-EC7C8F57B6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A glottal sound is produced in the glottal, the opening between the vocal cords. The English glottal consonant is /h/.</a:t>
            </a:r>
          </a:p>
        </p:txBody>
      </p:sp>
    </p:spTree>
    <p:extLst>
      <p:ext uri="{BB962C8B-B14F-4D97-AF65-F5344CB8AC3E}">
        <p14:creationId xmlns:p14="http://schemas.microsoft.com/office/powerpoint/2010/main" val="210358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0FCB-DA27-9E48-BA0A-2AC312F1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Manner of Articulation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72F3-2076-5C49-96F7-EE8CB5D5D1C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Manner of articulation refers the way in which the air passes through the vocal tract, while the sound is produced.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Concerning the manner of articulation, the English consonants are grouped as as follows: 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1. Stops (plosive): /p, b, t, d, k, and g/.</a:t>
            </a:r>
          </a:p>
          <a:p>
            <a:pPr algn="l" rtl="0"/>
            <a:r>
              <a:rPr lang="en-US" dirty="0"/>
              <a:t>2. Fricatives: /f, v, </a:t>
            </a:r>
            <a:r>
              <a:rPr lang="el-GR" dirty="0"/>
              <a:t>θ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dirty="0" err="1"/>
              <a:t>ð</a:t>
            </a:r>
            <a:r>
              <a:rPr lang="en-US" dirty="0"/>
              <a:t>, s, z, </a:t>
            </a:r>
            <a:r>
              <a:rPr lang="en-US" dirty="0" err="1"/>
              <a:t>ʃ</a:t>
            </a:r>
            <a:r>
              <a:rPr lang="en-US" dirty="0"/>
              <a:t>, </a:t>
            </a:r>
            <a:r>
              <a:rPr lang="en-US" dirty="0" err="1"/>
              <a:t>ʒ</a:t>
            </a:r>
            <a:r>
              <a:rPr lang="en-US" dirty="0"/>
              <a:t>, h, and r/.</a:t>
            </a:r>
          </a:p>
          <a:p>
            <a:pPr algn="l" rtl="0"/>
            <a:r>
              <a:rPr lang="en-US" dirty="0"/>
              <a:t>3. Affricates: /</a:t>
            </a:r>
            <a:r>
              <a:rPr lang="en-US" dirty="0" err="1"/>
              <a:t>ʧ</a:t>
            </a:r>
            <a:r>
              <a:rPr lang="en-US" dirty="0"/>
              <a:t> and </a:t>
            </a:r>
            <a:r>
              <a:rPr lang="en-US" dirty="0" err="1"/>
              <a:t>ʤ</a:t>
            </a:r>
            <a:r>
              <a:rPr lang="en-US" dirty="0"/>
              <a:t>/ 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0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B497-0DEE-9147-9CB2-96C85228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C2514-1DC4-DE4F-9115-A00CE158D3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4. Nasals: /m, n and </a:t>
            </a:r>
            <a:r>
              <a:rPr lang="en-US" dirty="0" err="1"/>
              <a:t>ŋ</a:t>
            </a:r>
            <a:r>
              <a:rPr lang="en-US" dirty="0"/>
              <a:t>/.</a:t>
            </a:r>
          </a:p>
          <a:p>
            <a:pPr algn="l" rtl="0"/>
            <a:r>
              <a:rPr lang="en-US" dirty="0"/>
              <a:t>5. Laterals: /l/.</a:t>
            </a:r>
          </a:p>
          <a:p>
            <a:pPr algn="l" rtl="0"/>
            <a:r>
              <a:rPr lang="en-US" dirty="0"/>
              <a:t>6. Semi-vowels: /w and J/.</a:t>
            </a:r>
          </a:p>
        </p:txBody>
      </p:sp>
    </p:spTree>
    <p:extLst>
      <p:ext uri="{BB962C8B-B14F-4D97-AF65-F5344CB8AC3E}">
        <p14:creationId xmlns:p14="http://schemas.microsoft.com/office/powerpoint/2010/main" val="1097507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BA4E-A21C-934B-963B-5773656E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The Description of Vowels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D480-A3B2-D045-9787-13B4A2FE5E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 Vowels are voiced sounds in the production of which there is no obstruction to the stream of air as it passes from the lungs through the vocal tract.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0632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A843-D565-E845-81C6-79526B3E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1" cy="990600"/>
          </a:xfrm>
        </p:spPr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F817-749E-F74B-B77F-6D981EB3C0B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For the description of vowel sounds, the following criteria are used: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1. The height of the tongue: how close the tongue is to the palate. The following positions can be identified: 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A. close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B. half-close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C. half-open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D. open </a:t>
            </a:r>
          </a:p>
        </p:txBody>
      </p:sp>
    </p:spTree>
    <p:extLst>
      <p:ext uri="{BB962C8B-B14F-4D97-AF65-F5344CB8AC3E}">
        <p14:creationId xmlns:p14="http://schemas.microsoft.com/office/powerpoint/2010/main" val="2943714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CC0-2F97-8841-A0F1-756C283B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CE7C-C3EB-484B-8EEA-CD537C4B72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2. the part of  the tongue which is raised towards the palate- it may be: 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A. the front part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B. the central part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C. the back part</a:t>
            </a:r>
          </a:p>
        </p:txBody>
      </p:sp>
    </p:spTree>
    <p:extLst>
      <p:ext uri="{BB962C8B-B14F-4D97-AF65-F5344CB8AC3E}">
        <p14:creationId xmlns:p14="http://schemas.microsoft.com/office/powerpoint/2010/main" val="753474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54DE-F947-8248-9BAB-60F27C7C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Tongue Positions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CB763F-6EE7-004A-A85F-FD88CA01A5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6025" y="1924050"/>
            <a:ext cx="6946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36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CA3D-8E55-304F-91B1-0AEDA73D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3. The Position of the 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A39D1-963E-CC40-8C7B-05FBE006FE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most two important positions of the lips are: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1. unrounded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2. rounded</a:t>
            </a:r>
          </a:p>
        </p:txBody>
      </p:sp>
    </p:spTree>
    <p:extLst>
      <p:ext uri="{BB962C8B-B14F-4D97-AF65-F5344CB8AC3E}">
        <p14:creationId xmlns:p14="http://schemas.microsoft.com/office/powerpoint/2010/main" val="328463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6AE2-616D-114A-92A5-FEBEDA8B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4.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3426-06D1-0F44-9713-352A168EEF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vowel can be long or short in the sound system.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two dots (</a:t>
            </a:r>
            <a:r>
              <a:rPr lang="en-US" dirty="0">
                <a:sym typeface="Wingdings" pitchFamily="2" charset="2"/>
              </a:rPr>
              <a:t>:) indicate that the vowel is long.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86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B761-025D-F74B-BD2F-9954B369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The Phoneme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8FC5-A118-334C-B334-B30026372F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The phoneme: it is the minimal unit in the sound system of a particular language, and it consists of a bundle of distinctive sound features.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Sound features: they are features that distinguish the minimal sound unit (phonemes) from one another.</a:t>
            </a:r>
          </a:p>
        </p:txBody>
      </p:sp>
    </p:spTree>
    <p:extLst>
      <p:ext uri="{BB962C8B-B14F-4D97-AF65-F5344CB8AC3E}">
        <p14:creationId xmlns:p14="http://schemas.microsoft.com/office/powerpoint/2010/main" val="3353910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7C0D-A096-CC49-B37F-EDDBC804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The Cardinal Vowel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15C1B-64B6-6B46-A1AC-8D1327FB19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It is a universal system for the description of the vowels of different languages and dialects. 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It was devised by Daniel Jones. </a:t>
            </a:r>
          </a:p>
        </p:txBody>
      </p:sp>
    </p:spTree>
    <p:extLst>
      <p:ext uri="{BB962C8B-B14F-4D97-AF65-F5344CB8AC3E}">
        <p14:creationId xmlns:p14="http://schemas.microsoft.com/office/powerpoint/2010/main" val="2861122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64CE-D981-0240-9539-385415E1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17EB-C06D-CF49-B305-FA8D31B8BD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6F6EE-5208-A947-9209-C23BD047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343150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6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5737" y="1700811"/>
            <a:ext cx="5760640" cy="175431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  <a:p>
            <a:pPr algn="ctr"/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IQ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"/>
    </mc:Choice>
    <mc:Fallback xmlns="">
      <p:transition spd="slow" advTm="47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6DC1-DC5E-6448-916D-A05A9CBC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1235C0-66D4-0D45-9F02-7D329C123B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8226496" cy="49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0777-DB9A-0046-BE85-FAFF7B65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The English Phonemes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14C73C-C9A1-E64B-86BC-E4149BF1633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0834" r="3370"/>
          <a:stretch/>
        </p:blipFill>
        <p:spPr>
          <a:xfrm>
            <a:off x="827584" y="2564904"/>
            <a:ext cx="70567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8ACA-07D4-4342-ABD5-635554D0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Distinctive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DEF7-019D-064F-B89A-FEEE84A8CE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Bundle of distinctive features: the number of distinctive features that phoneme consists of and which help to distinguish it from other phonemes. For example, the English phoneme /p/ is characterized by these distinctive features: it is voiceless; it is bilabial and it is plosive.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DDE3-49BC-B649-8E3B-B501C564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1" eaLnBrk="1" latinLnBrk="0" hangingPunct="1">
              <a:spcBef>
                <a:spcPct val="0"/>
              </a:spcBef>
              <a:buNone/>
            </a:pPr>
            <a:r>
              <a:rPr lang="en-US" dirty="0"/>
              <a:t>What is the difference between the /p/ and /b/?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BB74-0CF6-1144-81BB-21A804E1FD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If we compare /p/ with /b/ in pad /pad/ and bad /bad/, we can see that they share the features of being </a:t>
            </a:r>
            <a:r>
              <a:rPr lang="en-US" dirty="0" err="1"/>
              <a:t>bilablial</a:t>
            </a:r>
            <a:r>
              <a:rPr lang="en-US" dirty="0"/>
              <a:t> and plosive. However, the distinctive feature is that /b/ is a voiced consonant. The feature of voicing is, therefore, distinctive in this case.</a:t>
            </a:r>
          </a:p>
          <a:p>
            <a: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 </a:t>
            </a:r>
          </a:p>
          <a:p>
            <a: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4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FBB0-F4AB-7A42-B7D1-5802A4DA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latinLnBrk="0" hangingPunct="1">
              <a:spcBef>
                <a:spcPct val="0"/>
              </a:spcBef>
              <a:buNone/>
            </a:pPr>
            <a:r>
              <a:rPr lang="en-US" dirty="0"/>
              <a:t>The Description of Consonants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C10B-85F0-9D44-958B-DDDD1D372E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Consonants are described and classified in the following main features that distinguish each one from the others.</a:t>
            </a:r>
          </a:p>
          <a:p>
            <a:pPr algn="l" rtl="0"/>
            <a:r>
              <a:rPr lang="en-US" dirty="0"/>
              <a:t>1. voicing</a:t>
            </a:r>
          </a:p>
          <a:p>
            <a:pPr algn="l" rtl="0"/>
            <a:r>
              <a:rPr lang="en-US" dirty="0"/>
              <a:t>2. point (place of articulation).</a:t>
            </a:r>
          </a:p>
          <a:p>
            <a:pPr algn="l" rtl="0"/>
            <a:r>
              <a:rPr lang="en-US" dirty="0"/>
              <a:t>3. manner of articulation </a:t>
            </a:r>
          </a:p>
        </p:txBody>
      </p:sp>
    </p:spTree>
    <p:extLst>
      <p:ext uri="{BB962C8B-B14F-4D97-AF65-F5344CB8AC3E}">
        <p14:creationId xmlns:p14="http://schemas.microsoft.com/office/powerpoint/2010/main" val="373587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B34B-5E08-C246-8C67-A4A898E6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Voicing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D6BA-9942-4046-A2F6-BB8E2F9A86C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English consonants can be categorized into two groups:</a:t>
            </a:r>
          </a:p>
          <a:p>
            <a:pPr algn="l" rtl="0"/>
            <a:r>
              <a:rPr lang="en-US" dirty="0"/>
              <a:t>1. Voiced consonants: the consonants which are produced with the vocal cords vibrating.</a:t>
            </a:r>
          </a:p>
          <a:p>
            <a:pPr algn="l" rtl="0"/>
            <a:r>
              <a:rPr lang="en-US" dirty="0"/>
              <a:t>2. Voiceless consonants: they are the consonants which are produced without vibration of the vocal cords.</a:t>
            </a:r>
          </a:p>
          <a:p>
            <a:pPr marL="320006" indent="-320006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48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6642</TotalTime>
  <Words>1124</Words>
  <Application>Microsoft Macintosh PowerPoint</Application>
  <PresentationFormat>On-screen Show (4:3)</PresentationFormat>
  <Paragraphs>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Times New Roman</vt:lpstr>
      <vt:lpstr>Tw Cen MT</vt:lpstr>
      <vt:lpstr>Wingdings</vt:lpstr>
      <vt:lpstr>Wingdings 2</vt:lpstr>
      <vt:lpstr>ألوان متوسطة</vt:lpstr>
      <vt:lpstr>English Pronunciation  Second Year Students  English Dep.  College of Basic Education University of Diyala First Course  2019-2020 Based on  English Pronunciation for Student Teachers  by Zeki Majieed Hassan &amp; Mahmood Mohammed  Presented  by  Nagham Jaafar Majeed</vt:lpstr>
      <vt:lpstr>Chapter Two: Speech Sounds</vt:lpstr>
      <vt:lpstr>The Phoneme</vt:lpstr>
      <vt:lpstr>PowerPoint Presentation</vt:lpstr>
      <vt:lpstr>The English Phonemes </vt:lpstr>
      <vt:lpstr>Distinctive features</vt:lpstr>
      <vt:lpstr>What is the difference between the /p/ and /b/?</vt:lpstr>
      <vt:lpstr>The Description of Consonants</vt:lpstr>
      <vt:lpstr>Voicing </vt:lpstr>
      <vt:lpstr>Voiced and Voiceless Consonants</vt:lpstr>
      <vt:lpstr>2. Point (place) of Articulation </vt:lpstr>
      <vt:lpstr>Point of Articulation </vt:lpstr>
      <vt:lpstr>1. Bilabial </vt:lpstr>
      <vt:lpstr>2. Labio-dental</vt:lpstr>
      <vt:lpstr>3. Dental (interdental)</vt:lpstr>
      <vt:lpstr>4. Alveolar</vt:lpstr>
      <vt:lpstr>5. Post-alveolar</vt:lpstr>
      <vt:lpstr>6. Palato-alveolar</vt:lpstr>
      <vt:lpstr>7. Palatal</vt:lpstr>
      <vt:lpstr>8. Velar </vt:lpstr>
      <vt:lpstr>9. Glottal </vt:lpstr>
      <vt:lpstr>Manner of Articulation </vt:lpstr>
      <vt:lpstr>PowerPoint Presentation</vt:lpstr>
      <vt:lpstr>The Description of Vowels</vt:lpstr>
      <vt:lpstr>PowerPoint Presentation</vt:lpstr>
      <vt:lpstr>PowerPoint Presentation</vt:lpstr>
      <vt:lpstr>Tongue Positions</vt:lpstr>
      <vt:lpstr>3. The Position of the Lips</vt:lpstr>
      <vt:lpstr>4. length</vt:lpstr>
      <vt:lpstr>The Cardinal Vowel System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Pronunciation  Second Year Students  English Dep.  College of Basic Education University of Diyala First Course  2019-2020 Based on  English Pronunciation for Student Teachers  by Zeki Majieed Hassan &amp; Mahmood Mohammed  Presented  by  Nagham Jaafar Majeed</dc:title>
  <dc:creator>Nagham Majeed</dc:creator>
  <cp:lastModifiedBy>Nagham Majeed</cp:lastModifiedBy>
  <cp:revision>129</cp:revision>
  <dcterms:created xsi:type="dcterms:W3CDTF">2020-01-27T22:05:19Z</dcterms:created>
  <dcterms:modified xsi:type="dcterms:W3CDTF">2020-02-05T20:28:06Z</dcterms:modified>
</cp:coreProperties>
</file>