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62" r:id="rId8"/>
    <p:sldId id="26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384" y="2644170"/>
            <a:ext cx="1116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lgerian" panose="04020705040A02060702" pitchFamily="82" charset="0"/>
              </a:rPr>
              <a:t>At a railway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At a railway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9" y="1544994"/>
            <a:ext cx="10662764" cy="47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At a railway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07337"/>
              </p:ext>
            </p:extLst>
          </p:nvPr>
        </p:nvGraphicFramePr>
        <p:xfrm>
          <a:off x="772187" y="1412775"/>
          <a:ext cx="10508388" cy="4464496"/>
        </p:xfrm>
        <a:graphic>
          <a:graphicData uri="http://schemas.openxmlformats.org/drawingml/2006/table">
            <a:tbl>
              <a:tblPr firstRow="1" firstCol="1" bandRow="1"/>
              <a:tblGrid>
                <a:gridCol w="2587509">
                  <a:extLst>
                    <a:ext uri="{9D8B030D-6E8A-4147-A177-3AD203B41FA5}">
                      <a16:colId xmlns:a16="http://schemas.microsoft.com/office/drawing/2014/main" val="1987794708"/>
                    </a:ext>
                  </a:extLst>
                </a:gridCol>
                <a:gridCol w="7920879">
                  <a:extLst>
                    <a:ext uri="{9D8B030D-6E8A-4147-A177-3AD203B41FA5}">
                      <a16:colId xmlns:a16="http://schemas.microsoft.com/office/drawing/2014/main" val="859969281"/>
                    </a:ext>
                  </a:extLst>
                </a:gridCol>
              </a:tblGrid>
              <a:tr h="6824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does the London train leave, please?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5315"/>
                  </a:ext>
                </a:extLst>
              </a:tr>
              <a:tr h="6824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9.25, Platform 3.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90574"/>
                  </a:ext>
                </a:extLst>
              </a:tr>
              <a:tr h="6824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does it reach London?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07502"/>
                  </a:ext>
                </a:extLst>
              </a:tr>
              <a:tr h="105225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should be there at 11.31, but you may be a bit late.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25297"/>
                  </a:ext>
                </a:extLst>
              </a:tr>
              <a:tr h="6824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I have to change?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90981"/>
                  </a:ext>
                </a:extLst>
              </a:tr>
              <a:tr h="6824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you change at Lewis and East Croydon.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72045"/>
                  </a:ext>
                </a:extLst>
              </a:tr>
            </a:tbl>
          </a:graphicData>
        </a:graphic>
      </p:graphicFrame>
      <p:pic>
        <p:nvPicPr>
          <p:cNvPr id="11" name="At a railway stati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4908" y="673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9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At a railway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82016"/>
              </p:ext>
            </p:extLst>
          </p:nvPr>
        </p:nvGraphicFramePr>
        <p:xfrm>
          <a:off x="634953" y="1544987"/>
          <a:ext cx="10937236" cy="4476300"/>
        </p:xfrm>
        <a:graphic>
          <a:graphicData uri="http://schemas.openxmlformats.org/drawingml/2006/table">
            <a:tbl>
              <a:tblPr firstRow="1" firstCol="1" bandRow="1"/>
              <a:tblGrid>
                <a:gridCol w="2652735">
                  <a:extLst>
                    <a:ext uri="{9D8B030D-6E8A-4147-A177-3AD203B41FA5}">
                      <a16:colId xmlns:a16="http://schemas.microsoft.com/office/drawing/2014/main" val="82891899"/>
                    </a:ext>
                  </a:extLst>
                </a:gridCol>
                <a:gridCol w="8284501">
                  <a:extLst>
                    <a:ext uri="{9D8B030D-6E8A-4147-A177-3AD203B41FA5}">
                      <a16:colId xmlns:a16="http://schemas.microsoft.com/office/drawing/2014/main" val="3773064834"/>
                    </a:ext>
                  </a:extLst>
                </a:gridCol>
              </a:tblGrid>
              <a:tr h="7460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 train do I take for Victoria, please?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75778"/>
                  </a:ext>
                </a:extLst>
              </a:tr>
              <a:tr h="7460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9.28. This end of Platform 2.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77055"/>
                  </a:ext>
                </a:extLst>
              </a:tr>
              <a:tr h="7460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does it get in?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45478"/>
                  </a:ext>
                </a:extLst>
              </a:tr>
              <a:tr h="7460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gets there at 11.34.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8184"/>
                  </a:ext>
                </a:extLst>
              </a:tr>
              <a:tr h="7460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Must I change?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5108"/>
                  </a:ext>
                </a:extLst>
              </a:tr>
              <a:tr h="7460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it's a 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through train.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54461"/>
                  </a:ext>
                </a:extLst>
              </a:tr>
            </a:tbl>
          </a:graphicData>
        </a:graphic>
      </p:graphicFrame>
      <p:pic>
        <p:nvPicPr>
          <p:cNvPr id="12" name="At a railway stati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2589" y="646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9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At a railway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77301"/>
              </p:ext>
            </p:extLst>
          </p:nvPr>
        </p:nvGraphicFramePr>
        <p:xfrm>
          <a:off x="633438" y="1508945"/>
          <a:ext cx="10780450" cy="4473363"/>
        </p:xfrm>
        <a:graphic>
          <a:graphicData uri="http://schemas.openxmlformats.org/drawingml/2006/table">
            <a:tbl>
              <a:tblPr firstRow="1" firstCol="1" bandRow="1"/>
              <a:tblGrid>
                <a:gridCol w="2587507">
                  <a:extLst>
                    <a:ext uri="{9D8B030D-6E8A-4147-A177-3AD203B41FA5}">
                      <a16:colId xmlns:a16="http://schemas.microsoft.com/office/drawing/2014/main" val="1957680292"/>
                    </a:ext>
                  </a:extLst>
                </a:gridCol>
                <a:gridCol w="8192943">
                  <a:extLst>
                    <a:ext uri="{9D8B030D-6E8A-4147-A177-3AD203B41FA5}">
                      <a16:colId xmlns:a16="http://schemas.microsoft.com/office/drawing/2014/main" val="3482550102"/>
                    </a:ext>
                  </a:extLst>
                </a:gridCol>
              </a:tblGrid>
              <a:tr h="6783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 platform for London Bridge, please?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24529"/>
                  </a:ext>
                </a:extLst>
              </a:tr>
              <a:tr h="6783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9.27 from Platform 1.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61788"/>
                  </a:ext>
                </a:extLst>
              </a:tr>
              <a:tr h="6783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does it arrive?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82390"/>
                  </a:ext>
                </a:extLst>
              </a:tr>
              <a:tr h="99756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takes roughly two hours. So, you'll arrive just before 11.30.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9927"/>
                  </a:ext>
                </a:extLst>
              </a:tr>
              <a:tr h="6783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it necessary to change?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78246"/>
                  </a:ext>
                </a:extLst>
              </a:tr>
              <a:tr h="6783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there's no need to change.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49681"/>
                  </a:ext>
                </a:extLst>
              </a:tr>
            </a:tbl>
          </a:graphicData>
        </a:graphic>
      </p:graphicFrame>
      <p:pic>
        <p:nvPicPr>
          <p:cNvPr id="8" name="At a railway statio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8568" y="626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At a railway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51141"/>
              </p:ext>
            </p:extLst>
          </p:nvPr>
        </p:nvGraphicFramePr>
        <p:xfrm>
          <a:off x="654503" y="1544994"/>
          <a:ext cx="10800001" cy="4437150"/>
        </p:xfrm>
        <a:graphic>
          <a:graphicData uri="http://schemas.openxmlformats.org/drawingml/2006/table">
            <a:tbl>
              <a:tblPr firstRow="1" firstCol="1" bandRow="1"/>
              <a:tblGrid>
                <a:gridCol w="2628790">
                  <a:extLst>
                    <a:ext uri="{9D8B030D-6E8A-4147-A177-3AD203B41FA5}">
                      <a16:colId xmlns:a16="http://schemas.microsoft.com/office/drawing/2014/main" val="203580781"/>
                    </a:ext>
                  </a:extLst>
                </a:gridCol>
                <a:gridCol w="8171211">
                  <a:extLst>
                    <a:ext uri="{9D8B030D-6E8A-4147-A177-3AD203B41FA5}">
                      <a16:colId xmlns:a16="http://schemas.microsoft.com/office/drawing/2014/main" val="2177105256"/>
                    </a:ext>
                  </a:extLst>
                </a:gridCol>
              </a:tblGrid>
              <a:tr h="7395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time's the next train to Victoria, please?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171993"/>
                  </a:ext>
                </a:extLst>
              </a:tr>
              <a:tr h="7395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9.26, Platform 4. Right up at the front.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56023"/>
                  </a:ext>
                </a:extLst>
              </a:tr>
              <a:tr h="7395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do we get there?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83471"/>
                  </a:ext>
                </a:extLst>
              </a:tr>
              <a:tr h="7395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It's due in at 11.35, but they're running late today.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0028"/>
                  </a:ext>
                </a:extLst>
              </a:tr>
              <a:tr h="7395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 I change trains?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49983"/>
                  </a:ext>
                </a:extLst>
              </a:tr>
              <a:tr h="7395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change at East Croydon.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23420"/>
                  </a:ext>
                </a:extLst>
              </a:tr>
            </a:tbl>
          </a:graphicData>
        </a:graphic>
      </p:graphicFrame>
      <p:pic>
        <p:nvPicPr>
          <p:cNvPr id="10" name="At a railway stati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8757" y="640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Some of useful idioms</a:t>
            </a:r>
            <a:endParaRPr lang="en-US" sz="7200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900" y="135179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4000" dirty="0" smtClean="0"/>
              <a:t>Homophone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4751" y="2077254"/>
            <a:ext cx="11089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>
                <a:solidFill>
                  <a:srgbClr val="000000"/>
                </a:solidFill>
                <a:latin typeface="Lato"/>
              </a:rPr>
              <a:t>Homophones are words that have the same sound, in terms of how they are pronounced but have a different meaning and are (often) spelt differently.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682" y="3748891"/>
            <a:ext cx="844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Lato"/>
              </a:rPr>
              <a:t> Sally might say; “I’m going </a:t>
            </a:r>
            <a:r>
              <a:rPr lang="en-US" sz="3200" b="1" dirty="0">
                <a:solidFill>
                  <a:srgbClr val="000000"/>
                </a:solidFill>
                <a:latin typeface="Lato"/>
              </a:rPr>
              <a:t>to</a:t>
            </a:r>
            <a:r>
              <a:rPr lang="en-US" sz="3200" dirty="0">
                <a:solidFill>
                  <a:srgbClr val="000000"/>
                </a:solidFill>
                <a:latin typeface="Lato"/>
              </a:rPr>
              <a:t> the shops</a:t>
            </a:r>
            <a:r>
              <a:rPr lang="en-US" sz="3200" dirty="0" smtClean="0">
                <a:solidFill>
                  <a:srgbClr val="000000"/>
                </a:solidFill>
                <a:latin typeface="Lato"/>
              </a:rPr>
              <a:t>.”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682" y="4349560"/>
            <a:ext cx="1021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Lato"/>
              </a:rPr>
              <a:t>Her brother, Richard might say; “I want to go </a:t>
            </a:r>
            <a:r>
              <a:rPr lang="en-US" sz="3200" b="1" dirty="0">
                <a:solidFill>
                  <a:srgbClr val="000000"/>
                </a:solidFill>
                <a:latin typeface="Lato"/>
              </a:rPr>
              <a:t>too</a:t>
            </a:r>
            <a:r>
              <a:rPr lang="en-US" sz="3200" dirty="0">
                <a:solidFill>
                  <a:srgbClr val="000000"/>
                </a:solidFill>
                <a:latin typeface="Lato"/>
              </a:rPr>
              <a:t>.”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5142" y="4950229"/>
            <a:ext cx="1109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Lato"/>
              </a:rPr>
              <a:t>And their mother might ask them; “Can you please get me </a:t>
            </a:r>
            <a:r>
              <a:rPr lang="en-US" sz="3200" b="1" dirty="0">
                <a:solidFill>
                  <a:srgbClr val="000000"/>
                </a:solidFill>
                <a:latin typeface="Lato"/>
              </a:rPr>
              <a:t>two</a:t>
            </a:r>
            <a:r>
              <a:rPr lang="en-US" sz="3200" dirty="0">
                <a:solidFill>
                  <a:srgbClr val="000000"/>
                </a:solidFill>
                <a:latin typeface="Lato"/>
              </a:rPr>
              <a:t> bananas?”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1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8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Some of useful idioms</a:t>
            </a:r>
            <a:endParaRPr lang="en-US" sz="7200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900" y="135179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4000" dirty="0" smtClean="0"/>
              <a:t>Homophone</a:t>
            </a:r>
            <a:endParaRPr lang="en-US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88941"/>
              </p:ext>
            </p:extLst>
          </p:nvPr>
        </p:nvGraphicFramePr>
        <p:xfrm>
          <a:off x="772187" y="2059680"/>
          <a:ext cx="10662765" cy="4249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7509">
                  <a:extLst>
                    <a:ext uri="{9D8B030D-6E8A-4147-A177-3AD203B41FA5}">
                      <a16:colId xmlns:a16="http://schemas.microsoft.com/office/drawing/2014/main" val="280506023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567338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27360752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174341647"/>
                    </a:ext>
                  </a:extLst>
                </a:gridCol>
                <a:gridCol w="2602648">
                  <a:extLst>
                    <a:ext uri="{9D8B030D-6E8A-4147-A177-3AD203B41FA5}">
                      <a16:colId xmlns:a16="http://schemas.microsoft.com/office/drawing/2014/main" val="1688847951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657767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يكون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نحلة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69704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يموت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dye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صبغة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23599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بحر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يرى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07888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يكتب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يمين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64201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knight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فارس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ليل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58552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لحم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يقابل / اجتماع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67509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know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يعلم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لا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4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352</Words>
  <Application>Microsoft Office PowerPoint</Application>
  <PresentationFormat>Widescreen</PresentationFormat>
  <Paragraphs>94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Arial</vt:lpstr>
      <vt:lpstr>Calibri</vt:lpstr>
      <vt:lpstr>Lato</vt:lpstr>
      <vt:lpstr>Times New Roman</vt:lpstr>
      <vt:lpstr>Verdana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Hazim Timimi</dc:creator>
  <cp:lastModifiedBy>Maher</cp:lastModifiedBy>
  <cp:revision>25</cp:revision>
  <dcterms:created xsi:type="dcterms:W3CDTF">2022-12-06T19:45:31Z</dcterms:created>
  <dcterms:modified xsi:type="dcterms:W3CDTF">2022-12-09T19:19:12Z</dcterms:modified>
</cp:coreProperties>
</file>