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1B8ABB09-4A1D-463E-8065-109CC2B7EFAA}" type="datetimeFigureOut">
              <a:rPr lang="ar-SA" smtClean="0"/>
              <a:pPr/>
              <a:t>18/11/1442</a:t>
            </a:fld>
            <a:endParaRPr lang="ar-SA"/>
          </a:p>
        </p:txBody>
      </p:sp>
      <p:sp>
        <p:nvSpPr>
          <p:cNvPr id="2" name="عنصر نائب للتذييل 1"/>
          <p:cNvSpPr>
            <a:spLocks noGrp="1"/>
          </p:cNvSpPr>
          <p:nvPr>
            <p:ph type="ftr" sz="quarter" idx="11"/>
          </p:nvPr>
        </p:nvSpPr>
        <p:spPr/>
        <p:txBody>
          <a:bodyPr/>
          <a:lstStyle/>
          <a:p>
            <a:endParaRPr lang="ar-SA"/>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pPr/>
              <a:t>18/11/1442</a:t>
            </a:fld>
            <a:endParaRPr lang="ar-SA"/>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19" name="عنصر نائب للتاريخ 18"/>
          <p:cNvSpPr>
            <a:spLocks noGrp="1"/>
          </p:cNvSpPr>
          <p:nvPr>
            <p:ph type="dt" sz="half" idx="10"/>
          </p:nvPr>
        </p:nvSpPr>
        <p:spPr/>
        <p:txBody>
          <a:bodyPr/>
          <a:lstStyle/>
          <a:p>
            <a:fld id="{1B8ABB09-4A1D-463E-8065-109CC2B7EFAA}" type="datetimeFigureOut">
              <a:rPr lang="ar-SA" smtClean="0"/>
              <a:pPr/>
              <a:t>18/11/1442</a:t>
            </a:fld>
            <a:endParaRPr lang="ar-SA"/>
          </a:p>
        </p:txBody>
      </p:sp>
      <p:sp>
        <p:nvSpPr>
          <p:cNvPr id="11" name="عنصر نائب للتذييل 10"/>
          <p:cNvSpPr>
            <a:spLocks noGrp="1"/>
          </p:cNvSpPr>
          <p:nvPr>
            <p:ph type="ftr" sz="quarter" idx="11"/>
          </p:nvPr>
        </p:nvSpPr>
        <p:spPr/>
        <p:txBody>
          <a:bodyPr/>
          <a:lstStyle/>
          <a:p>
            <a:endParaRPr lang="ar-SA"/>
          </a:p>
        </p:txBody>
      </p:sp>
      <p:sp>
        <p:nvSpPr>
          <p:cNvPr id="16" name="عنصر نائب لرقم الشريحة 15"/>
          <p:cNvSpPr>
            <a:spLocks noGrp="1"/>
          </p:cNvSpPr>
          <p:nvPr>
            <p:ph type="sldNum" sz="quarter" idx="12"/>
          </p:nvPr>
        </p:nvSpPr>
        <p:spPr/>
        <p:txBody>
          <a:bodyPr/>
          <a:lstStyle/>
          <a:p>
            <a:fld id="{0B34F065-1154-456A-91E3-76DE8E75E17B}" type="slidenum">
              <a:rPr lang="ar-SA" smtClean="0"/>
              <a:pPr/>
              <a:t>‹#›</a:t>
            </a:fld>
            <a:endParaRPr lang="ar-SA"/>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1" name="عنصر نائب للتاريخ 20"/>
          <p:cNvSpPr>
            <a:spLocks noGrp="1"/>
          </p:cNvSpPr>
          <p:nvPr>
            <p:ph type="dt" sz="half" idx="10"/>
          </p:nvPr>
        </p:nvSpPr>
        <p:spPr/>
        <p:txBody>
          <a:bodyPr/>
          <a:lstStyle/>
          <a:p>
            <a:fld id="{1B8ABB09-4A1D-463E-8065-109CC2B7EFAA}" type="datetimeFigureOut">
              <a:rPr lang="ar-SA" smtClean="0"/>
              <a:pPr/>
              <a:t>18/11/1442</a:t>
            </a:fld>
            <a:endParaRPr lang="ar-SA"/>
          </a:p>
        </p:txBody>
      </p:sp>
      <p:sp>
        <p:nvSpPr>
          <p:cNvPr id="10" name="عنصر نائب للتذييل 9"/>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 name="عنصر نائب للتاريخ 9"/>
          <p:cNvSpPr>
            <a:spLocks noGrp="1"/>
          </p:cNvSpPr>
          <p:nvPr>
            <p:ph type="dt" sz="half" idx="10"/>
          </p:nvPr>
        </p:nvSpPr>
        <p:spPr/>
        <p:txBody>
          <a:bodyPr/>
          <a:lstStyle/>
          <a:p>
            <a:fld id="{1B8ABB09-4A1D-463E-8065-109CC2B7EFAA}" type="datetimeFigureOut">
              <a:rPr lang="ar-SA" smtClean="0"/>
              <a:pPr/>
              <a:t>18/11/1442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229600" y="6477000"/>
            <a:ext cx="762000" cy="246888"/>
          </a:xfrm>
        </p:spPr>
        <p:txBody>
          <a:bodyPr/>
          <a:lstStyle/>
          <a:p>
            <a:fld id="{0B34F065-1154-456A-91E3-76DE8E75E17B}" type="slidenum">
              <a:rPr lang="ar-SA" smtClean="0"/>
              <a:pPr/>
              <a:t>‹#›</a:t>
            </a:fld>
            <a:endParaRPr lang="ar-SA"/>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pPr/>
              <a:t>18/11/1442</a:t>
            </a:fld>
            <a:endParaRPr lang="ar-SA"/>
          </a:p>
        </p:txBody>
      </p:sp>
      <p:sp>
        <p:nvSpPr>
          <p:cNvPr id="21" name="عنصر نائب للتذييل 20"/>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1B8ABB09-4A1D-463E-8065-109CC2B7EFAA}" type="datetimeFigureOut">
              <a:rPr lang="ar-SA" smtClean="0"/>
              <a:pPr/>
              <a:t>18/11/1442</a:t>
            </a:fld>
            <a:endParaRPr lang="ar-SA"/>
          </a:p>
        </p:txBody>
      </p:sp>
      <p:sp>
        <p:nvSpPr>
          <p:cNvPr id="24" name="عنصر نائب للتذييل 23"/>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pPr/>
              <a:t>18/11/1442</a:t>
            </a:fld>
            <a:endParaRPr lang="ar-SA"/>
          </a:p>
        </p:txBody>
      </p:sp>
      <p:sp>
        <p:nvSpPr>
          <p:cNvPr id="29" name="عنصر نائب للتذييل 28"/>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18/11/1442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pPr/>
              <a:t>‹#›</a:t>
            </a:fld>
            <a:endParaRPr lang="ar-SA"/>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B8ABB09-4A1D-463E-8065-109CC2B7EFAA}" type="datetimeFigureOut">
              <a:rPr lang="ar-SA" smtClean="0"/>
              <a:pPr/>
              <a:t>18/11/1442</a:t>
            </a:fld>
            <a:endParaRPr lang="ar-SA"/>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B34F065-1154-456A-91E3-76DE8E75E17B}" type="slidenum">
              <a:rPr lang="ar-SA" smtClean="0"/>
              <a:pPr/>
              <a:t>‹#›</a:t>
            </a:fld>
            <a:endParaRPr lang="ar-SA"/>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717032"/>
            <a:ext cx="8458200" cy="1222375"/>
          </a:xfrm>
        </p:spPr>
        <p:txBody>
          <a:bodyPr>
            <a:normAutofit fontScale="90000"/>
          </a:bodyPr>
          <a:lstStyle/>
          <a:p>
            <a:pPr algn="ctr"/>
            <a:r>
              <a:rPr lang="ar-IQ" b="1" dirty="0" err="1">
                <a:solidFill>
                  <a:srgbClr val="C00000"/>
                </a:solidFill>
                <a:effectLst>
                  <a:outerShdw blurRad="38100" dist="38100" dir="2700000" algn="tl">
                    <a:srgbClr val="000000">
                      <a:alpha val="43137"/>
                    </a:srgbClr>
                  </a:outerShdw>
                  <a:reflection blurRad="12700" stA="48000" endA="300" endPos="55000" dir="5400000" sy="-90000" algn="bl" rotWithShape="0"/>
                </a:effectLst>
              </a:rPr>
              <a:t>اعداد</a:t>
            </a:r>
            <a:r>
              <a:rPr lang="ar-IQ" b="1" dirty="0">
                <a:solidFill>
                  <a:srgbClr val="C00000"/>
                </a:solidFill>
                <a:effectLst>
                  <a:outerShdw blurRad="38100" dist="38100" dir="2700000" algn="tl">
                    <a:srgbClr val="000000">
                      <a:alpha val="43137"/>
                    </a:srgbClr>
                  </a:outerShdw>
                  <a:reflection blurRad="12700" stA="48000" endA="300" endPos="55000" dir="5400000" sy="-90000" algn="bl" rotWithShape="0"/>
                </a:effectLst>
              </a:rPr>
              <a:t> </a:t>
            </a:r>
            <a:br>
              <a:rPr lang="ar-IQ" b="1" dirty="0">
                <a:solidFill>
                  <a:srgbClr val="C00000"/>
                </a:solidFill>
                <a:effectLst>
                  <a:outerShdw blurRad="38100" dist="38100" dir="2700000" algn="tl">
                    <a:srgbClr val="000000">
                      <a:alpha val="43137"/>
                    </a:srgbClr>
                  </a:outerShdw>
                  <a:reflection blurRad="12700" stA="48000" endA="300" endPos="55000" dir="5400000" sy="-90000" algn="bl" rotWithShape="0"/>
                </a:effectLst>
              </a:rPr>
            </a:br>
            <a:r>
              <a:rPr lang="ar-IQ" b="1" dirty="0">
                <a:solidFill>
                  <a:srgbClr val="C00000"/>
                </a:solidFill>
                <a:effectLst>
                  <a:outerShdw blurRad="38100" dist="38100" dir="2700000" algn="tl">
                    <a:srgbClr val="000000">
                      <a:alpha val="43137"/>
                    </a:srgbClr>
                  </a:outerShdw>
                  <a:reflection blurRad="12700" stA="48000" endA="300" endPos="55000" dir="5400000" sy="-90000" algn="bl" rotWithShape="0"/>
                </a:effectLst>
              </a:rPr>
              <a:t>أ.م. ليث </a:t>
            </a:r>
            <a:r>
              <a:rPr lang="ar-IQ" b="1" dirty="0" err="1">
                <a:solidFill>
                  <a:srgbClr val="C00000"/>
                </a:solidFill>
                <a:effectLst>
                  <a:outerShdw blurRad="38100" dist="38100" dir="2700000" algn="tl">
                    <a:srgbClr val="000000">
                      <a:alpha val="43137"/>
                    </a:srgbClr>
                  </a:outerShdw>
                  <a:reflection blurRad="12700" stA="48000" endA="300" endPos="55000" dir="5400000" sy="-90000" algn="bl" rotWithShape="0"/>
                </a:effectLst>
              </a:rPr>
              <a:t>عبدالستار</a:t>
            </a:r>
            <a:r>
              <a:rPr lang="ar-IQ" b="1" dirty="0">
                <a:solidFill>
                  <a:srgbClr val="C00000"/>
                </a:solidFill>
                <a:effectLst>
                  <a:outerShdw blurRad="38100" dist="38100" dir="2700000" algn="tl">
                    <a:srgbClr val="000000">
                      <a:alpha val="43137"/>
                    </a:srgbClr>
                  </a:outerShdw>
                  <a:reflection blurRad="12700" stA="48000" endA="300" endPos="55000" dir="5400000" sy="-90000" algn="bl" rotWithShape="0"/>
                </a:effectLst>
              </a:rPr>
              <a:t> عيادة </a:t>
            </a:r>
            <a:br>
              <a:rPr lang="ar-IQ" b="1" dirty="0">
                <a:solidFill>
                  <a:srgbClr val="C00000"/>
                </a:solidFill>
                <a:effectLst>
                  <a:outerShdw blurRad="38100" dist="38100" dir="2700000" algn="tl">
                    <a:srgbClr val="000000">
                      <a:alpha val="43137"/>
                    </a:srgbClr>
                  </a:outerShdw>
                  <a:reflection blurRad="12700" stA="48000" endA="300" endPos="55000" dir="5400000" sy="-90000" algn="bl" rotWithShape="0"/>
                </a:effectLst>
              </a:rPr>
            </a:br>
            <a:r>
              <a:rPr lang="ar-IQ" b="1" dirty="0">
                <a:solidFill>
                  <a:srgbClr val="C00000"/>
                </a:solidFill>
                <a:effectLst>
                  <a:outerShdw blurRad="38100" dist="38100" dir="2700000" algn="tl">
                    <a:srgbClr val="000000">
                      <a:alpha val="43137"/>
                    </a:srgbClr>
                  </a:outerShdw>
                  <a:reflection blurRad="12700" stA="48000" endA="300" endPos="55000" dir="5400000" sy="-90000" algn="bl" rotWithShape="0"/>
                </a:effectLst>
              </a:rPr>
              <a:t>2020 -2021</a:t>
            </a:r>
          </a:p>
        </p:txBody>
      </p:sp>
      <p:sp>
        <p:nvSpPr>
          <p:cNvPr id="3" name="عنوان فرعي 2"/>
          <p:cNvSpPr>
            <a:spLocks noGrp="1"/>
          </p:cNvSpPr>
          <p:nvPr>
            <p:ph type="subTitle" idx="1"/>
          </p:nvPr>
        </p:nvSpPr>
        <p:spPr>
          <a:xfrm>
            <a:off x="323528" y="1124744"/>
            <a:ext cx="8458200" cy="1944216"/>
          </a:xfrm>
        </p:spPr>
        <p:txBody>
          <a:bodyPr>
            <a:noAutofit/>
          </a:bodyPr>
          <a:lstStyle/>
          <a:p>
            <a:pPr algn="ctr"/>
            <a:r>
              <a:rPr lang="ar-IQ" sz="4400" b="1" dirty="0">
                <a:effectLst>
                  <a:outerShdw blurRad="38100" dist="38100" dir="2700000" algn="tl">
                    <a:srgbClr val="000000">
                      <a:alpha val="43137"/>
                    </a:srgbClr>
                  </a:outerShdw>
                </a:effectLst>
              </a:rPr>
              <a:t>محاضرات مادة حقوق الإنسان </a:t>
            </a:r>
          </a:p>
          <a:p>
            <a:pPr algn="ctr"/>
            <a:r>
              <a:rPr lang="ar-IQ" sz="4400" b="1" dirty="0">
                <a:effectLst>
                  <a:outerShdw blurRad="38100" dist="38100" dir="2700000" algn="tl">
                    <a:srgbClr val="000000">
                      <a:alpha val="43137"/>
                    </a:srgbClr>
                  </a:outerShdw>
                </a:effectLst>
              </a:rPr>
              <a:t>المرحلة الأولى – قسم الجغرافيا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686800" cy="6264696"/>
          </a:xfrm>
        </p:spPr>
        <p:txBody>
          <a:bodyPr>
            <a:normAutofit fontScale="55000" lnSpcReduction="20000"/>
          </a:bodyPr>
          <a:lstStyle/>
          <a:p>
            <a:r>
              <a:rPr lang="ar-IQ" sz="4400" b="1" dirty="0">
                <a:solidFill>
                  <a:schemeClr val="tx1"/>
                </a:solidFill>
                <a:latin typeface="Simplified Arabic" pitchFamily="18" charset="-78"/>
                <a:cs typeface="Simplified Arabic" pitchFamily="18" charset="-78"/>
              </a:rPr>
              <a:t>المحاضرة الرابعة</a:t>
            </a:r>
            <a:endParaRPr lang="en-US" sz="4400" dirty="0">
              <a:solidFill>
                <a:schemeClr val="tx1"/>
              </a:solidFill>
              <a:latin typeface="Simplified Arabic" pitchFamily="18" charset="-78"/>
              <a:cs typeface="Simplified Arabic" pitchFamily="18" charset="-78"/>
            </a:endParaRPr>
          </a:p>
          <a:p>
            <a:r>
              <a:rPr lang="ar-IQ" sz="4400" b="1" dirty="0">
                <a:solidFill>
                  <a:schemeClr val="tx1"/>
                </a:solidFill>
                <a:latin typeface="Simplified Arabic" pitchFamily="18" charset="-78"/>
                <a:cs typeface="Simplified Arabic" pitchFamily="18" charset="-78"/>
              </a:rPr>
              <a:t>المبحث الرابع: ما هي مسؤوليات والتزامات الإنسان:</a:t>
            </a:r>
            <a:endParaRPr lang="en-US" sz="4400" dirty="0">
              <a:solidFill>
                <a:schemeClr val="tx1"/>
              </a:solidFill>
              <a:latin typeface="Simplified Arabic" pitchFamily="18" charset="-78"/>
              <a:cs typeface="Simplified Arabic" pitchFamily="18" charset="-78"/>
            </a:endParaRPr>
          </a:p>
          <a:p>
            <a:r>
              <a:rPr lang="ar-IQ" sz="4400" b="1" dirty="0" err="1">
                <a:solidFill>
                  <a:schemeClr val="tx1"/>
                </a:solidFill>
                <a:latin typeface="Simplified Arabic" pitchFamily="18" charset="-78"/>
                <a:cs typeface="Simplified Arabic" pitchFamily="18" charset="-78"/>
              </a:rPr>
              <a:t>اعداد</a:t>
            </a:r>
            <a:r>
              <a:rPr lang="ar-IQ" sz="4400" b="1" dirty="0">
                <a:solidFill>
                  <a:schemeClr val="tx1"/>
                </a:solidFill>
                <a:latin typeface="Simplified Arabic" pitchFamily="18" charset="-78"/>
                <a:cs typeface="Simplified Arabic" pitchFamily="18" charset="-78"/>
              </a:rPr>
              <a:t>/ </a:t>
            </a:r>
            <a:r>
              <a:rPr lang="ar-IQ" sz="4400" b="1" dirty="0" err="1">
                <a:solidFill>
                  <a:schemeClr val="tx1"/>
                </a:solidFill>
                <a:latin typeface="Simplified Arabic" pitchFamily="18" charset="-78"/>
                <a:cs typeface="Simplified Arabic" pitchFamily="18" charset="-78"/>
              </a:rPr>
              <a:t>أ</a:t>
            </a:r>
            <a:r>
              <a:rPr lang="ar-IQ" sz="4400" b="1" dirty="0">
                <a:solidFill>
                  <a:schemeClr val="tx1"/>
                </a:solidFill>
                <a:latin typeface="Simplified Arabic" pitchFamily="18" charset="-78"/>
                <a:cs typeface="Simplified Arabic" pitchFamily="18" charset="-78"/>
              </a:rPr>
              <a:t>.م. ليث </a:t>
            </a:r>
            <a:r>
              <a:rPr lang="ar-IQ" sz="4400" b="1" dirty="0" err="1">
                <a:solidFill>
                  <a:schemeClr val="tx1"/>
                </a:solidFill>
                <a:latin typeface="Simplified Arabic" pitchFamily="18" charset="-78"/>
                <a:cs typeface="Simplified Arabic" pitchFamily="18" charset="-78"/>
              </a:rPr>
              <a:t>عبدالستار</a:t>
            </a:r>
            <a:r>
              <a:rPr lang="ar-IQ" sz="4400" b="1" dirty="0">
                <a:solidFill>
                  <a:schemeClr val="tx1"/>
                </a:solidFill>
                <a:latin typeface="Simplified Arabic" pitchFamily="18" charset="-78"/>
                <a:cs typeface="Simplified Arabic" pitchFamily="18" charset="-78"/>
              </a:rPr>
              <a:t> عيادة</a:t>
            </a:r>
            <a:endParaRPr lang="en-US" sz="4400" dirty="0">
              <a:solidFill>
                <a:schemeClr val="tx1"/>
              </a:solidFill>
              <a:latin typeface="Simplified Arabic" pitchFamily="18" charset="-78"/>
              <a:cs typeface="Simplified Arabic" pitchFamily="18" charset="-78"/>
            </a:endParaRPr>
          </a:p>
          <a:p>
            <a:r>
              <a:rPr lang="ar-IQ" dirty="0">
                <a:solidFill>
                  <a:schemeClr val="tx1"/>
                </a:solidFill>
                <a:latin typeface="Simplified Arabic" pitchFamily="18" charset="-78"/>
                <a:cs typeface="Simplified Arabic" pitchFamily="18" charset="-78"/>
              </a:rPr>
              <a:t>ــــــــــــــــــــــــــــــــــــــــــــــــــــــــــــــــــــــــــــــــــــــــــــــــــــــــــــــــــــــــــــــــــــــــــ</a:t>
            </a:r>
            <a:endParaRPr lang="en-US" dirty="0">
              <a:solidFill>
                <a:schemeClr val="tx1"/>
              </a:solidFill>
              <a:latin typeface="Simplified Arabic" pitchFamily="18" charset="-78"/>
              <a:cs typeface="Simplified Arabic" pitchFamily="18" charset="-78"/>
            </a:endParaRPr>
          </a:p>
          <a:p>
            <a:pPr algn="just"/>
            <a:r>
              <a:rPr lang="ar-IQ" dirty="0">
                <a:solidFill>
                  <a:schemeClr val="tx1"/>
                </a:solidFill>
                <a:latin typeface="Simplified Arabic" pitchFamily="18" charset="-78"/>
                <a:cs typeface="Simplified Arabic" pitchFamily="18" charset="-78"/>
              </a:rPr>
              <a:t>	</a:t>
            </a:r>
            <a:r>
              <a:rPr lang="ar-IQ" sz="5100" dirty="0">
                <a:solidFill>
                  <a:schemeClr val="tx1"/>
                </a:solidFill>
                <a:latin typeface="Simplified Arabic" pitchFamily="18" charset="-78"/>
                <a:cs typeface="Simplified Arabic" pitchFamily="18" charset="-78"/>
              </a:rPr>
              <a:t>يقع واجب حماية واحترام حقوق </a:t>
            </a:r>
            <a:r>
              <a:rPr lang="ar-IQ" sz="5100" dirty="0" err="1">
                <a:solidFill>
                  <a:schemeClr val="tx1"/>
                </a:solidFill>
                <a:latin typeface="Simplified Arabic" pitchFamily="18" charset="-78"/>
                <a:cs typeface="Simplified Arabic" pitchFamily="18" charset="-78"/>
              </a:rPr>
              <a:t>الانسان</a:t>
            </a:r>
            <a:r>
              <a:rPr lang="ar-IQ" sz="5100" dirty="0">
                <a:solidFill>
                  <a:schemeClr val="tx1"/>
                </a:solidFill>
                <a:latin typeface="Simplified Arabic" pitchFamily="18" charset="-78"/>
                <a:cs typeface="Simplified Arabic" pitchFamily="18" charset="-78"/>
              </a:rPr>
              <a:t> في المقام الأول على عاتق الحكومات والدول، التي تتمتع بمقادير السلطة والسيادة على الأفراد الذين يعانون من سيطرة الدولة عليهم، ولهذا السبب فإن الدول تعتبر المتهم الأول في التقصير تجاه البشر، وإساءة استخدام السلطة والتأثير السلبي على حقوق </a:t>
            </a:r>
            <a:r>
              <a:rPr lang="ar-IQ" sz="5100" dirty="0" err="1">
                <a:solidFill>
                  <a:schemeClr val="tx1"/>
                </a:solidFill>
                <a:latin typeface="Simplified Arabic" pitchFamily="18" charset="-78"/>
                <a:cs typeface="Simplified Arabic" pitchFamily="18" charset="-78"/>
              </a:rPr>
              <a:t>الانسان</a:t>
            </a:r>
            <a:r>
              <a:rPr lang="ar-IQ" sz="5100" dirty="0">
                <a:solidFill>
                  <a:schemeClr val="tx1"/>
                </a:solidFill>
                <a:latin typeface="Simplified Arabic" pitchFamily="18" charset="-78"/>
                <a:cs typeface="Simplified Arabic" pitchFamily="18" charset="-78"/>
              </a:rPr>
              <a:t> من قبل أجهزة السلطات العامة المختلفة في الدولة، وعليه فإن الدساتير والمواثيق الدولية تخاطب عادة الدول والحكومات على وجه الخصوص، ولا تعفيها من المسؤولية من محاسبة المعتدي على حقوق </a:t>
            </a:r>
            <a:r>
              <a:rPr lang="ar-IQ" sz="5100" dirty="0" err="1">
                <a:solidFill>
                  <a:schemeClr val="tx1"/>
                </a:solidFill>
                <a:latin typeface="Simplified Arabic" pitchFamily="18" charset="-78"/>
                <a:cs typeface="Simplified Arabic" pitchFamily="18" charset="-78"/>
              </a:rPr>
              <a:t>الاخرين</a:t>
            </a:r>
            <a:r>
              <a:rPr lang="ar-IQ" sz="5100" dirty="0">
                <a:solidFill>
                  <a:schemeClr val="tx1"/>
                </a:solidFill>
                <a:latin typeface="Simplified Arabic" pitchFamily="18" charset="-78"/>
                <a:cs typeface="Simplified Arabic" pitchFamily="18" charset="-78"/>
              </a:rPr>
              <a:t> من </a:t>
            </a:r>
            <a:r>
              <a:rPr lang="ar-IQ" sz="5100" dirty="0" err="1">
                <a:solidFill>
                  <a:schemeClr val="tx1"/>
                </a:solidFill>
                <a:latin typeface="Simplified Arabic" pitchFamily="18" charset="-78"/>
                <a:cs typeface="Simplified Arabic" pitchFamily="18" charset="-78"/>
              </a:rPr>
              <a:t>افراد</a:t>
            </a:r>
            <a:r>
              <a:rPr lang="ar-IQ" sz="5100" dirty="0">
                <a:solidFill>
                  <a:schemeClr val="tx1"/>
                </a:solidFill>
                <a:latin typeface="Simplified Arabic" pitchFamily="18" charset="-78"/>
                <a:cs typeface="Simplified Arabic" pitchFamily="18" charset="-78"/>
              </a:rPr>
              <a:t> السلطة. </a:t>
            </a:r>
            <a:endParaRPr lang="en-US" sz="5100" dirty="0">
              <a:solidFill>
                <a:schemeClr val="tx1"/>
              </a:solidFill>
              <a:latin typeface="Simplified Arabic" pitchFamily="18" charset="-78"/>
              <a:cs typeface="Simplified Arabic" pitchFamily="18" charset="-78"/>
            </a:endParaRPr>
          </a:p>
          <a:p>
            <a:pPr algn="just"/>
            <a:r>
              <a:rPr lang="ar-IQ" sz="5100" dirty="0">
                <a:solidFill>
                  <a:schemeClr val="tx1"/>
                </a:solidFill>
                <a:latin typeface="Simplified Arabic" pitchFamily="18" charset="-78"/>
                <a:cs typeface="Simplified Arabic" pitchFamily="18" charset="-78"/>
              </a:rPr>
              <a:t>	وتعود الجذور الأولية لمسؤولية البشر ونظرية المساءلة </a:t>
            </a:r>
            <a:r>
              <a:rPr lang="ar-IQ" sz="5100" dirty="0" err="1">
                <a:solidFill>
                  <a:schemeClr val="tx1"/>
                </a:solidFill>
                <a:latin typeface="Simplified Arabic" pitchFamily="18" charset="-78"/>
                <a:cs typeface="Simplified Arabic" pitchFamily="18" charset="-78"/>
              </a:rPr>
              <a:t>الى</a:t>
            </a:r>
            <a:r>
              <a:rPr lang="ar-IQ" sz="5100" dirty="0">
                <a:solidFill>
                  <a:schemeClr val="tx1"/>
                </a:solidFill>
                <a:latin typeface="Simplified Arabic" pitchFamily="18" charset="-78"/>
                <a:cs typeface="Simplified Arabic" pitchFamily="18" charset="-78"/>
              </a:rPr>
              <a:t> الشرائع السماوية وفي مقدمتها الدين </a:t>
            </a:r>
            <a:r>
              <a:rPr lang="ar-IQ" sz="5100" dirty="0" err="1">
                <a:solidFill>
                  <a:schemeClr val="tx1"/>
                </a:solidFill>
                <a:latin typeface="Simplified Arabic" pitchFamily="18" charset="-78"/>
                <a:cs typeface="Simplified Arabic" pitchFamily="18" charset="-78"/>
              </a:rPr>
              <a:t>الاسلامي</a:t>
            </a:r>
            <a:r>
              <a:rPr lang="ar-IQ" sz="5100" dirty="0">
                <a:solidFill>
                  <a:schemeClr val="tx1"/>
                </a:solidFill>
                <a:latin typeface="Simplified Arabic" pitchFamily="18" charset="-78"/>
                <a:cs typeface="Simplified Arabic" pitchFamily="18" charset="-78"/>
              </a:rPr>
              <a:t> الحنيف الذي أقر بمبدأ المسؤولية الفردية </a:t>
            </a:r>
            <a:r>
              <a:rPr lang="ar-IQ" sz="5100" dirty="0" err="1">
                <a:solidFill>
                  <a:schemeClr val="tx1"/>
                </a:solidFill>
                <a:latin typeface="Simplified Arabic" pitchFamily="18" charset="-78"/>
                <a:cs typeface="Simplified Arabic" pitchFamily="18" charset="-78"/>
              </a:rPr>
              <a:t>للانسان</a:t>
            </a:r>
            <a:r>
              <a:rPr lang="ar-IQ" sz="5100" dirty="0">
                <a:solidFill>
                  <a:schemeClr val="tx1"/>
                </a:solidFill>
                <a:latin typeface="Simplified Arabic" pitchFamily="18" charset="-78"/>
                <a:cs typeface="Simplified Arabic" pitchFamily="18" charset="-78"/>
              </a:rPr>
              <a:t> عن الخطاء </a:t>
            </a:r>
            <a:r>
              <a:rPr lang="ar-IQ" sz="5100" dirty="0" err="1">
                <a:solidFill>
                  <a:schemeClr val="tx1"/>
                </a:solidFill>
                <a:latin typeface="Simplified Arabic" pitchFamily="18" charset="-78"/>
                <a:cs typeface="Simplified Arabic" pitchFamily="18" charset="-78"/>
              </a:rPr>
              <a:t>او</a:t>
            </a:r>
            <a:r>
              <a:rPr lang="ar-IQ" sz="5100" dirty="0">
                <a:solidFill>
                  <a:schemeClr val="tx1"/>
                </a:solidFill>
                <a:latin typeface="Simplified Arabic" pitchFamily="18" charset="-78"/>
                <a:cs typeface="Simplified Arabic" pitchFamily="18" charset="-78"/>
              </a:rPr>
              <a:t> </a:t>
            </a:r>
            <a:r>
              <a:rPr lang="ar-IQ" sz="5100" dirty="0" err="1">
                <a:solidFill>
                  <a:schemeClr val="tx1"/>
                </a:solidFill>
                <a:latin typeface="Simplified Arabic" pitchFamily="18" charset="-78"/>
                <a:cs typeface="Simplified Arabic" pitchFamily="18" charset="-78"/>
              </a:rPr>
              <a:t>الاثام</a:t>
            </a:r>
            <a:r>
              <a:rPr lang="ar-IQ" sz="5100" dirty="0">
                <a:solidFill>
                  <a:schemeClr val="tx1"/>
                </a:solidFill>
                <a:latin typeface="Simplified Arabic" pitchFamily="18" charset="-78"/>
                <a:cs typeface="Simplified Arabic" pitchFamily="18" charset="-78"/>
              </a:rPr>
              <a:t> التي يرتكبها في حياته اليومية </a:t>
            </a:r>
            <a:r>
              <a:rPr lang="ar-IQ" sz="5100" dirty="0" err="1">
                <a:solidFill>
                  <a:schemeClr val="tx1"/>
                </a:solidFill>
                <a:latin typeface="Simplified Arabic" pitchFamily="18" charset="-78"/>
                <a:cs typeface="Simplified Arabic" pitchFamily="18" charset="-78"/>
              </a:rPr>
              <a:t>اثناء</a:t>
            </a:r>
            <a:r>
              <a:rPr lang="ar-IQ" sz="5100" dirty="0">
                <a:solidFill>
                  <a:schemeClr val="tx1"/>
                </a:solidFill>
                <a:latin typeface="Simplified Arabic" pitchFamily="18" charset="-78"/>
                <a:cs typeface="Simplified Arabic" pitchFamily="18" charset="-78"/>
              </a:rPr>
              <a:t> وجوده في هذه الحياة ومخالفتها للتعاليم الربانية وعلى العموم فإن </a:t>
            </a:r>
            <a:r>
              <a:rPr lang="ar-IQ" sz="5100" b="1" dirty="0">
                <a:solidFill>
                  <a:schemeClr val="tx1"/>
                </a:solidFill>
                <a:latin typeface="Simplified Arabic" pitchFamily="18" charset="-78"/>
                <a:cs typeface="Simplified Arabic" pitchFamily="18" charset="-78"/>
              </a:rPr>
              <a:t>الظهور الفلسفي لحقوق </a:t>
            </a:r>
            <a:r>
              <a:rPr lang="ar-IQ" sz="5100" b="1" dirty="0" err="1">
                <a:solidFill>
                  <a:schemeClr val="tx1"/>
                </a:solidFill>
                <a:latin typeface="Simplified Arabic" pitchFamily="18" charset="-78"/>
                <a:cs typeface="Simplified Arabic" pitchFamily="18" charset="-78"/>
              </a:rPr>
              <a:t>الانسان</a:t>
            </a:r>
            <a:r>
              <a:rPr lang="ar-IQ" sz="5100" b="1" dirty="0">
                <a:solidFill>
                  <a:schemeClr val="tx1"/>
                </a:solidFill>
                <a:latin typeface="Simplified Arabic" pitchFamily="18" charset="-78"/>
                <a:cs typeface="Simplified Arabic" pitchFamily="18" charset="-78"/>
              </a:rPr>
              <a:t> يستند </a:t>
            </a:r>
            <a:r>
              <a:rPr lang="ar-IQ" sz="5100" b="1" dirty="0" err="1">
                <a:solidFill>
                  <a:schemeClr val="tx1"/>
                </a:solidFill>
                <a:latin typeface="Simplified Arabic" pitchFamily="18" charset="-78"/>
                <a:cs typeface="Simplified Arabic" pitchFamily="18" charset="-78"/>
              </a:rPr>
              <a:t>الى</a:t>
            </a:r>
            <a:r>
              <a:rPr lang="ar-IQ" sz="5100" b="1" dirty="0">
                <a:solidFill>
                  <a:schemeClr val="tx1"/>
                </a:solidFill>
                <a:latin typeface="Simplified Arabic" pitchFamily="18" charset="-78"/>
                <a:cs typeface="Simplified Arabic" pitchFamily="18" charset="-78"/>
              </a:rPr>
              <a:t> أربعة نظريات تاريخية: </a:t>
            </a:r>
            <a:endParaRPr lang="ar-IQ" sz="5100" dirty="0">
              <a:solidFill>
                <a:schemeClr val="tx1"/>
              </a:solidFill>
              <a:latin typeface="Simplified Arabic" pitchFamily="18" charset="-78"/>
              <a:cs typeface="Simplified Arabic"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332656"/>
            <a:ext cx="8686800" cy="6048672"/>
          </a:xfrm>
        </p:spPr>
        <p:txBody>
          <a:bodyPr>
            <a:normAutofit fontScale="85000" lnSpcReduction="10000"/>
          </a:bodyPr>
          <a:lstStyle/>
          <a:p>
            <a:pPr lvl="0" algn="just"/>
            <a:r>
              <a:rPr lang="ar-IQ" b="1" dirty="0">
                <a:solidFill>
                  <a:schemeClr val="tx1"/>
                </a:solidFill>
                <a:latin typeface="Simplified Arabic" pitchFamily="18" charset="-78"/>
                <a:cs typeface="Simplified Arabic" pitchFamily="18" charset="-78"/>
              </a:rPr>
              <a:t>نظرية القانون الطبيعي:</a:t>
            </a:r>
            <a:r>
              <a:rPr lang="ar-IQ" dirty="0">
                <a:solidFill>
                  <a:schemeClr val="tx1"/>
                </a:solidFill>
                <a:latin typeface="Simplified Arabic" pitchFamily="18" charset="-78"/>
                <a:cs typeface="Simplified Arabic" pitchFamily="18" charset="-78"/>
              </a:rPr>
              <a:t> وهي تقول بأن القانون المستمد منه حقوق </a:t>
            </a:r>
            <a:r>
              <a:rPr lang="ar-IQ" dirty="0" err="1">
                <a:solidFill>
                  <a:schemeClr val="tx1"/>
                </a:solidFill>
                <a:latin typeface="Simplified Arabic" pitchFamily="18" charset="-78"/>
                <a:cs typeface="Simplified Arabic" pitchFamily="18" charset="-78"/>
              </a:rPr>
              <a:t>الانسان</a:t>
            </a:r>
            <a:r>
              <a:rPr lang="ar-IQ" dirty="0">
                <a:solidFill>
                  <a:schemeClr val="tx1"/>
                </a:solidFill>
                <a:latin typeface="Simplified Arabic" pitchFamily="18" charset="-78"/>
                <a:cs typeface="Simplified Arabic" pitchFamily="18" charset="-78"/>
              </a:rPr>
              <a:t> هو قانون الطبيعة، حيث </a:t>
            </a:r>
            <a:r>
              <a:rPr lang="ar-IQ" dirty="0" err="1">
                <a:solidFill>
                  <a:schemeClr val="tx1"/>
                </a:solidFill>
                <a:latin typeface="Simplified Arabic" pitchFamily="18" charset="-78"/>
                <a:cs typeface="Simplified Arabic" pitchFamily="18" charset="-78"/>
              </a:rPr>
              <a:t>ان</a:t>
            </a:r>
            <a:r>
              <a:rPr lang="ar-IQ" dirty="0">
                <a:solidFill>
                  <a:schemeClr val="tx1"/>
                </a:solidFill>
                <a:latin typeface="Simplified Arabic" pitchFamily="18" charset="-78"/>
                <a:cs typeface="Simplified Arabic" pitchFamily="18" charset="-78"/>
              </a:rPr>
              <a:t> الفرد هو </a:t>
            </a:r>
            <a:r>
              <a:rPr lang="ar-IQ" dirty="0" err="1">
                <a:solidFill>
                  <a:schemeClr val="tx1"/>
                </a:solidFill>
                <a:latin typeface="Simplified Arabic" pitchFamily="18" charset="-78"/>
                <a:cs typeface="Simplified Arabic" pitchFamily="18" charset="-78"/>
              </a:rPr>
              <a:t>اسمى</a:t>
            </a:r>
            <a:r>
              <a:rPr lang="ar-IQ" dirty="0">
                <a:solidFill>
                  <a:schemeClr val="tx1"/>
                </a:solidFill>
                <a:latin typeface="Simplified Arabic" pitchFamily="18" charset="-78"/>
                <a:cs typeface="Simplified Arabic" pitchFamily="18" charset="-78"/>
              </a:rPr>
              <a:t> من الدولة </a:t>
            </a:r>
            <a:r>
              <a:rPr lang="ar-IQ" dirty="0" err="1">
                <a:solidFill>
                  <a:schemeClr val="tx1"/>
                </a:solidFill>
                <a:latin typeface="Simplified Arabic" pitchFamily="18" charset="-78"/>
                <a:cs typeface="Simplified Arabic" pitchFamily="18" charset="-78"/>
              </a:rPr>
              <a:t>والافراد</a:t>
            </a:r>
            <a:r>
              <a:rPr lang="ar-IQ" dirty="0">
                <a:solidFill>
                  <a:schemeClr val="tx1"/>
                </a:solidFill>
                <a:latin typeface="Simplified Arabic" pitchFamily="18" charset="-78"/>
                <a:cs typeface="Simplified Arabic" pitchFamily="18" charset="-78"/>
              </a:rPr>
              <a:t> بطبيعتهم </a:t>
            </a:r>
            <a:r>
              <a:rPr lang="ar-IQ" dirty="0" err="1">
                <a:solidFill>
                  <a:schemeClr val="tx1"/>
                </a:solidFill>
                <a:latin typeface="Simplified Arabic" pitchFamily="18" charset="-78"/>
                <a:cs typeface="Simplified Arabic" pitchFamily="18" charset="-78"/>
              </a:rPr>
              <a:t>احرار</a:t>
            </a:r>
            <a:r>
              <a:rPr lang="ar-IQ" dirty="0">
                <a:solidFill>
                  <a:schemeClr val="tx1"/>
                </a:solidFill>
                <a:latin typeface="Simplified Arabic" pitchFamily="18" charset="-78"/>
                <a:cs typeface="Simplified Arabic" pitchFamily="18" charset="-78"/>
              </a:rPr>
              <a:t> ومتساوون، فالطبيعة قانون </a:t>
            </a:r>
            <a:r>
              <a:rPr lang="ar-IQ" dirty="0" err="1">
                <a:solidFill>
                  <a:schemeClr val="tx1"/>
                </a:solidFill>
                <a:latin typeface="Simplified Arabic" pitchFamily="18" charset="-78"/>
                <a:cs typeface="Simplified Arabic" pitchFamily="18" charset="-78"/>
              </a:rPr>
              <a:t>اسمى</a:t>
            </a:r>
            <a:r>
              <a:rPr lang="ar-IQ" dirty="0">
                <a:solidFill>
                  <a:schemeClr val="tx1"/>
                </a:solidFill>
                <a:latin typeface="Simplified Arabic" pitchFamily="18" charset="-78"/>
                <a:cs typeface="Simplified Arabic" pitchFamily="18" charset="-78"/>
              </a:rPr>
              <a:t> من القانون الوضعي </a:t>
            </a:r>
            <a:r>
              <a:rPr lang="ar-IQ" dirty="0" err="1">
                <a:solidFill>
                  <a:schemeClr val="tx1"/>
                </a:solidFill>
                <a:latin typeface="Simplified Arabic" pitchFamily="18" charset="-78"/>
                <a:cs typeface="Simplified Arabic" pitchFamily="18" charset="-78"/>
              </a:rPr>
              <a:t>لانها</a:t>
            </a:r>
            <a:r>
              <a:rPr lang="ar-IQ" dirty="0">
                <a:solidFill>
                  <a:schemeClr val="tx1"/>
                </a:solidFill>
                <a:latin typeface="Simplified Arabic" pitchFamily="18" charset="-78"/>
                <a:cs typeface="Simplified Arabic" pitchFamily="18" charset="-78"/>
              </a:rPr>
              <a:t> </a:t>
            </a:r>
            <a:r>
              <a:rPr lang="ar-IQ" dirty="0" err="1">
                <a:solidFill>
                  <a:schemeClr val="tx1"/>
                </a:solidFill>
                <a:latin typeface="Simplified Arabic" pitchFamily="18" charset="-78"/>
                <a:cs typeface="Simplified Arabic" pitchFamily="18" charset="-78"/>
              </a:rPr>
              <a:t>ارادة</a:t>
            </a:r>
            <a:r>
              <a:rPr lang="ar-IQ" dirty="0">
                <a:solidFill>
                  <a:schemeClr val="tx1"/>
                </a:solidFill>
                <a:latin typeface="Simplified Arabic" pitchFamily="18" charset="-78"/>
                <a:cs typeface="Simplified Arabic" pitchFamily="18" charset="-78"/>
              </a:rPr>
              <a:t> </a:t>
            </a:r>
            <a:r>
              <a:rPr lang="ar-IQ" dirty="0" err="1">
                <a:solidFill>
                  <a:schemeClr val="tx1"/>
                </a:solidFill>
                <a:latin typeface="Simplified Arabic" pitchFamily="18" charset="-78"/>
                <a:cs typeface="Simplified Arabic" pitchFamily="18" charset="-78"/>
              </a:rPr>
              <a:t>الهية</a:t>
            </a:r>
            <a:r>
              <a:rPr lang="ar-IQ" dirty="0">
                <a:solidFill>
                  <a:schemeClr val="tx1"/>
                </a:solidFill>
                <a:latin typeface="Simplified Arabic" pitchFamily="18" charset="-78"/>
                <a:cs typeface="Simplified Arabic" pitchFamily="18" charset="-78"/>
              </a:rPr>
              <a:t> عامة وشاملة. </a:t>
            </a:r>
            <a:endParaRPr lang="en-US" dirty="0">
              <a:solidFill>
                <a:schemeClr val="tx1"/>
              </a:solidFill>
              <a:latin typeface="Simplified Arabic" pitchFamily="18" charset="-78"/>
              <a:cs typeface="Simplified Arabic" pitchFamily="18" charset="-78"/>
            </a:endParaRPr>
          </a:p>
          <a:p>
            <a:pPr lvl="0" algn="just"/>
            <a:r>
              <a:rPr lang="ar-IQ" b="1" dirty="0">
                <a:solidFill>
                  <a:schemeClr val="tx1"/>
                </a:solidFill>
                <a:latin typeface="Simplified Arabic" pitchFamily="18" charset="-78"/>
                <a:cs typeface="Simplified Arabic" pitchFamily="18" charset="-78"/>
              </a:rPr>
              <a:t>نظرية العقد الاجتماعي:</a:t>
            </a:r>
            <a:r>
              <a:rPr lang="ar-IQ" dirty="0">
                <a:solidFill>
                  <a:schemeClr val="tx1"/>
                </a:solidFill>
                <a:latin typeface="Simplified Arabic" pitchFamily="18" charset="-78"/>
                <a:cs typeface="Simplified Arabic" pitchFamily="18" charset="-78"/>
              </a:rPr>
              <a:t> وتنطلق من مبدأ </a:t>
            </a:r>
            <a:r>
              <a:rPr lang="ar-IQ" dirty="0" err="1">
                <a:solidFill>
                  <a:schemeClr val="tx1"/>
                </a:solidFill>
                <a:latin typeface="Simplified Arabic" pitchFamily="18" charset="-78"/>
                <a:cs typeface="Simplified Arabic" pitchFamily="18" charset="-78"/>
              </a:rPr>
              <a:t>ان</a:t>
            </a:r>
            <a:r>
              <a:rPr lang="ar-IQ" dirty="0">
                <a:solidFill>
                  <a:schemeClr val="tx1"/>
                </a:solidFill>
                <a:latin typeface="Simplified Arabic" pitchFamily="18" charset="-78"/>
                <a:cs typeface="Simplified Arabic" pitchFamily="18" charset="-78"/>
              </a:rPr>
              <a:t> مطلق الحرية </a:t>
            </a:r>
            <a:r>
              <a:rPr lang="ar-IQ" dirty="0" err="1">
                <a:solidFill>
                  <a:schemeClr val="tx1"/>
                </a:solidFill>
                <a:latin typeface="Simplified Arabic" pitchFamily="18" charset="-78"/>
                <a:cs typeface="Simplified Arabic" pitchFamily="18" charset="-78"/>
              </a:rPr>
              <a:t>والارادة</a:t>
            </a:r>
            <a:r>
              <a:rPr lang="ar-IQ" dirty="0">
                <a:solidFill>
                  <a:schemeClr val="tx1"/>
                </a:solidFill>
                <a:latin typeface="Simplified Arabic" pitchFamily="18" charset="-78"/>
                <a:cs typeface="Simplified Arabic" pitchFamily="18" charset="-78"/>
              </a:rPr>
              <a:t> لا تخضع لقانون </a:t>
            </a:r>
            <a:r>
              <a:rPr lang="ar-IQ" dirty="0" err="1">
                <a:solidFill>
                  <a:schemeClr val="tx1"/>
                </a:solidFill>
                <a:latin typeface="Simplified Arabic" pitchFamily="18" charset="-78"/>
                <a:cs typeface="Simplified Arabic" pitchFamily="18" charset="-78"/>
              </a:rPr>
              <a:t>او</a:t>
            </a:r>
            <a:r>
              <a:rPr lang="ar-IQ" dirty="0">
                <a:solidFill>
                  <a:schemeClr val="tx1"/>
                </a:solidFill>
                <a:latin typeface="Simplified Arabic" pitchFamily="18" charset="-78"/>
                <a:cs typeface="Simplified Arabic" pitchFamily="18" charset="-78"/>
              </a:rPr>
              <a:t> نظام </a:t>
            </a:r>
            <a:r>
              <a:rPr lang="ar-IQ" dirty="0" err="1">
                <a:solidFill>
                  <a:schemeClr val="tx1"/>
                </a:solidFill>
                <a:latin typeface="Simplified Arabic" pitchFamily="18" charset="-78"/>
                <a:cs typeface="Simplified Arabic" pitchFamily="18" charset="-78"/>
              </a:rPr>
              <a:t>او</a:t>
            </a:r>
            <a:r>
              <a:rPr lang="ar-IQ" dirty="0">
                <a:solidFill>
                  <a:schemeClr val="tx1"/>
                </a:solidFill>
                <a:latin typeface="Simplified Arabic" pitchFamily="18" charset="-78"/>
                <a:cs typeface="Simplified Arabic" pitchFamily="18" charset="-78"/>
              </a:rPr>
              <a:t> </a:t>
            </a:r>
            <a:r>
              <a:rPr lang="ar-IQ" dirty="0" err="1">
                <a:solidFill>
                  <a:schemeClr val="tx1"/>
                </a:solidFill>
                <a:latin typeface="Simplified Arabic" pitchFamily="18" charset="-78"/>
                <a:cs typeface="Simplified Arabic" pitchFamily="18" charset="-78"/>
              </a:rPr>
              <a:t>اي</a:t>
            </a:r>
            <a:r>
              <a:rPr lang="ar-IQ" dirty="0">
                <a:solidFill>
                  <a:schemeClr val="tx1"/>
                </a:solidFill>
                <a:latin typeface="Simplified Arabic" pitchFamily="18" charset="-78"/>
                <a:cs typeface="Simplified Arabic" pitchFamily="18" charset="-78"/>
              </a:rPr>
              <a:t> سلطة من السلطات </a:t>
            </a:r>
            <a:r>
              <a:rPr lang="ar-IQ" dirty="0" err="1">
                <a:solidFill>
                  <a:schemeClr val="tx1"/>
                </a:solidFill>
                <a:latin typeface="Simplified Arabic" pitchFamily="18" charset="-78"/>
                <a:cs typeface="Simplified Arabic" pitchFamily="18" charset="-78"/>
              </a:rPr>
              <a:t>وانما</a:t>
            </a:r>
            <a:r>
              <a:rPr lang="ar-IQ" dirty="0">
                <a:solidFill>
                  <a:schemeClr val="tx1"/>
                </a:solidFill>
                <a:latin typeface="Simplified Arabic" pitchFamily="18" charset="-78"/>
                <a:cs typeface="Simplified Arabic" pitchFamily="18" charset="-78"/>
              </a:rPr>
              <a:t> تخضع لقانون الغاب، ولأن </a:t>
            </a:r>
            <a:r>
              <a:rPr lang="ar-IQ" dirty="0" err="1">
                <a:solidFill>
                  <a:schemeClr val="tx1"/>
                </a:solidFill>
                <a:latin typeface="Simplified Arabic" pitchFamily="18" charset="-78"/>
                <a:cs typeface="Simplified Arabic" pitchFamily="18" charset="-78"/>
              </a:rPr>
              <a:t>الانسان</a:t>
            </a:r>
            <a:r>
              <a:rPr lang="ar-IQ" dirty="0">
                <a:solidFill>
                  <a:schemeClr val="tx1"/>
                </a:solidFill>
                <a:latin typeface="Simplified Arabic" pitchFamily="18" charset="-78"/>
                <a:cs typeface="Simplified Arabic" pitchFamily="18" charset="-78"/>
              </a:rPr>
              <a:t> </a:t>
            </a:r>
            <a:r>
              <a:rPr lang="ar-IQ" dirty="0" err="1">
                <a:solidFill>
                  <a:schemeClr val="tx1"/>
                </a:solidFill>
                <a:latin typeface="Simplified Arabic" pitchFamily="18" charset="-78"/>
                <a:cs typeface="Simplified Arabic" pitchFamily="18" charset="-78"/>
              </a:rPr>
              <a:t>اراد</a:t>
            </a:r>
            <a:r>
              <a:rPr lang="ar-IQ" dirty="0">
                <a:solidFill>
                  <a:schemeClr val="tx1"/>
                </a:solidFill>
                <a:latin typeface="Simplified Arabic" pitchFamily="18" charset="-78"/>
                <a:cs typeface="Simplified Arabic" pitchFamily="18" charset="-78"/>
              </a:rPr>
              <a:t> تخليص نفسه من هذه الشرور البدائية. </a:t>
            </a:r>
            <a:endParaRPr lang="en-US" dirty="0">
              <a:solidFill>
                <a:schemeClr val="tx1"/>
              </a:solidFill>
              <a:latin typeface="Simplified Arabic" pitchFamily="18" charset="-78"/>
              <a:cs typeface="Simplified Arabic" pitchFamily="18" charset="-78"/>
            </a:endParaRPr>
          </a:p>
          <a:p>
            <a:pPr lvl="0" algn="just"/>
            <a:r>
              <a:rPr lang="ar-IQ" b="1" dirty="0">
                <a:solidFill>
                  <a:schemeClr val="tx1"/>
                </a:solidFill>
                <a:latin typeface="Simplified Arabic" pitchFamily="18" charset="-78"/>
                <a:cs typeface="Simplified Arabic" pitchFamily="18" charset="-78"/>
              </a:rPr>
              <a:t>نظرية المصلحة العليا للمجتمع:</a:t>
            </a:r>
            <a:r>
              <a:rPr lang="ar-IQ" dirty="0">
                <a:solidFill>
                  <a:schemeClr val="tx1"/>
                </a:solidFill>
                <a:latin typeface="Simplified Arabic" pitchFamily="18" charset="-78"/>
                <a:cs typeface="Simplified Arabic" pitchFamily="18" charset="-78"/>
              </a:rPr>
              <a:t> فمصلحة </a:t>
            </a:r>
            <a:r>
              <a:rPr lang="ar-IQ" dirty="0" err="1">
                <a:solidFill>
                  <a:schemeClr val="tx1"/>
                </a:solidFill>
                <a:latin typeface="Simplified Arabic" pitchFamily="18" charset="-78"/>
                <a:cs typeface="Simplified Arabic" pitchFamily="18" charset="-78"/>
              </a:rPr>
              <a:t>الافراد</a:t>
            </a:r>
            <a:r>
              <a:rPr lang="ar-IQ" dirty="0">
                <a:solidFill>
                  <a:schemeClr val="tx1"/>
                </a:solidFill>
                <a:latin typeface="Simplified Arabic" pitchFamily="18" charset="-78"/>
                <a:cs typeface="Simplified Arabic" pitchFamily="18" charset="-78"/>
              </a:rPr>
              <a:t> لا تتعارض مع مصالح المجتمع العليا لان هذه المصلحة تمثل مجموع </a:t>
            </a:r>
            <a:r>
              <a:rPr lang="ar-IQ" dirty="0" err="1">
                <a:solidFill>
                  <a:schemeClr val="tx1"/>
                </a:solidFill>
                <a:latin typeface="Simplified Arabic" pitchFamily="18" charset="-78"/>
                <a:cs typeface="Simplified Arabic" pitchFamily="18" charset="-78"/>
              </a:rPr>
              <a:t>الافراد</a:t>
            </a:r>
            <a:r>
              <a:rPr lang="ar-IQ" dirty="0">
                <a:solidFill>
                  <a:schemeClr val="tx1"/>
                </a:solidFill>
                <a:latin typeface="Simplified Arabic" pitchFamily="18" charset="-78"/>
                <a:cs typeface="Simplified Arabic" pitchFamily="18" charset="-78"/>
              </a:rPr>
              <a:t> وان </a:t>
            </a:r>
            <a:r>
              <a:rPr lang="ar-IQ" dirty="0" err="1">
                <a:solidFill>
                  <a:schemeClr val="tx1"/>
                </a:solidFill>
                <a:latin typeface="Simplified Arabic" pitchFamily="18" charset="-78"/>
                <a:cs typeface="Simplified Arabic" pitchFamily="18" charset="-78"/>
              </a:rPr>
              <a:t>افضل</a:t>
            </a:r>
            <a:r>
              <a:rPr lang="ar-IQ" dirty="0">
                <a:solidFill>
                  <a:schemeClr val="tx1"/>
                </a:solidFill>
                <a:latin typeface="Simplified Arabic" pitchFamily="18" charset="-78"/>
                <a:cs typeface="Simplified Arabic" pitchFamily="18" charset="-78"/>
              </a:rPr>
              <a:t> وسيلة لتحقيق المصلحة العليا للمجتمع هي </a:t>
            </a:r>
            <a:r>
              <a:rPr lang="ar-IQ" dirty="0" err="1">
                <a:solidFill>
                  <a:schemeClr val="tx1"/>
                </a:solidFill>
                <a:latin typeface="Simplified Arabic" pitchFamily="18" charset="-78"/>
                <a:cs typeface="Simplified Arabic" pitchFamily="18" charset="-78"/>
              </a:rPr>
              <a:t>اطلاق</a:t>
            </a:r>
            <a:r>
              <a:rPr lang="ar-IQ" dirty="0">
                <a:solidFill>
                  <a:schemeClr val="tx1"/>
                </a:solidFill>
                <a:latin typeface="Simplified Arabic" pitchFamily="18" charset="-78"/>
                <a:cs typeface="Simplified Arabic" pitchFamily="18" charset="-78"/>
              </a:rPr>
              <a:t> حرية </a:t>
            </a:r>
            <a:r>
              <a:rPr lang="ar-IQ" dirty="0" err="1">
                <a:solidFill>
                  <a:schemeClr val="tx1"/>
                </a:solidFill>
                <a:latin typeface="Simplified Arabic" pitchFamily="18" charset="-78"/>
                <a:cs typeface="Simplified Arabic" pitchFamily="18" charset="-78"/>
              </a:rPr>
              <a:t>الافراد</a:t>
            </a:r>
            <a:r>
              <a:rPr lang="ar-IQ" dirty="0">
                <a:solidFill>
                  <a:schemeClr val="tx1"/>
                </a:solidFill>
                <a:latin typeface="Simplified Arabic" pitchFamily="18" charset="-78"/>
                <a:cs typeface="Simplified Arabic" pitchFamily="18" charset="-78"/>
              </a:rPr>
              <a:t> وحماية حقوقهم ووضع الضمانات الكفيلة لتحقيق ذلك. </a:t>
            </a:r>
            <a:endParaRPr lang="en-US" dirty="0">
              <a:solidFill>
                <a:schemeClr val="tx1"/>
              </a:solidFill>
              <a:latin typeface="Simplified Arabic" pitchFamily="18" charset="-78"/>
              <a:cs typeface="Simplified Arabic" pitchFamily="18" charset="-78"/>
            </a:endParaRPr>
          </a:p>
          <a:p>
            <a:pPr lvl="0" algn="just"/>
            <a:r>
              <a:rPr lang="ar-IQ" b="1" dirty="0">
                <a:solidFill>
                  <a:schemeClr val="tx1"/>
                </a:solidFill>
                <a:latin typeface="Simplified Arabic" pitchFamily="18" charset="-78"/>
                <a:cs typeface="Simplified Arabic" pitchFamily="18" charset="-78"/>
              </a:rPr>
              <a:t>نظرية التضامن الاجتماعي:</a:t>
            </a:r>
            <a:r>
              <a:rPr lang="ar-IQ" dirty="0">
                <a:solidFill>
                  <a:schemeClr val="tx1"/>
                </a:solidFill>
                <a:latin typeface="Simplified Arabic" pitchFamily="18" charset="-78"/>
                <a:cs typeface="Simplified Arabic" pitchFamily="18" charset="-78"/>
              </a:rPr>
              <a:t> وهي تنظر </a:t>
            </a:r>
            <a:r>
              <a:rPr lang="ar-IQ" dirty="0" err="1">
                <a:solidFill>
                  <a:schemeClr val="tx1"/>
                </a:solidFill>
                <a:latin typeface="Simplified Arabic" pitchFamily="18" charset="-78"/>
                <a:cs typeface="Simplified Arabic" pitchFamily="18" charset="-78"/>
              </a:rPr>
              <a:t>الى</a:t>
            </a:r>
            <a:r>
              <a:rPr lang="ar-IQ" dirty="0">
                <a:solidFill>
                  <a:schemeClr val="tx1"/>
                </a:solidFill>
                <a:latin typeface="Simplified Arabic" pitchFamily="18" charset="-78"/>
                <a:cs typeface="Simplified Arabic" pitchFamily="18" charset="-78"/>
              </a:rPr>
              <a:t> </a:t>
            </a:r>
            <a:r>
              <a:rPr lang="ar-IQ" dirty="0" err="1">
                <a:solidFill>
                  <a:schemeClr val="tx1"/>
                </a:solidFill>
                <a:latin typeface="Simplified Arabic" pitchFamily="18" charset="-78"/>
                <a:cs typeface="Simplified Arabic" pitchFamily="18" charset="-78"/>
              </a:rPr>
              <a:t>الانسان</a:t>
            </a:r>
            <a:r>
              <a:rPr lang="ar-IQ" dirty="0">
                <a:solidFill>
                  <a:schemeClr val="tx1"/>
                </a:solidFill>
                <a:latin typeface="Simplified Arabic" pitchFamily="18" charset="-78"/>
                <a:cs typeface="Simplified Arabic" pitchFamily="18" charset="-78"/>
              </a:rPr>
              <a:t> على انه كائن لا يستطيع </a:t>
            </a:r>
            <a:r>
              <a:rPr lang="ar-IQ" dirty="0" err="1">
                <a:solidFill>
                  <a:schemeClr val="tx1"/>
                </a:solidFill>
                <a:latin typeface="Simplified Arabic" pitchFamily="18" charset="-78"/>
                <a:cs typeface="Simplified Arabic" pitchFamily="18" charset="-78"/>
              </a:rPr>
              <a:t>ان</a:t>
            </a:r>
            <a:r>
              <a:rPr lang="ar-IQ" dirty="0">
                <a:solidFill>
                  <a:schemeClr val="tx1"/>
                </a:solidFill>
                <a:latin typeface="Simplified Arabic" pitchFamily="18" charset="-78"/>
                <a:cs typeface="Simplified Arabic" pitchFamily="18" charset="-78"/>
              </a:rPr>
              <a:t> يعيش </a:t>
            </a:r>
            <a:r>
              <a:rPr lang="ar-IQ" dirty="0" err="1">
                <a:solidFill>
                  <a:schemeClr val="tx1"/>
                </a:solidFill>
                <a:latin typeface="Simplified Arabic" pitchFamily="18" charset="-78"/>
                <a:cs typeface="Simplified Arabic" pitchFamily="18" charset="-78"/>
              </a:rPr>
              <a:t>الا</a:t>
            </a:r>
            <a:r>
              <a:rPr lang="ar-IQ" dirty="0">
                <a:solidFill>
                  <a:schemeClr val="tx1"/>
                </a:solidFill>
                <a:latin typeface="Simplified Arabic" pitchFamily="18" charset="-78"/>
                <a:cs typeface="Simplified Arabic" pitchFamily="18" charset="-78"/>
              </a:rPr>
              <a:t> في جماعة ورابطة التضامن تفرض على كل فرد </a:t>
            </a:r>
            <a:r>
              <a:rPr lang="ar-IQ" dirty="0" err="1">
                <a:solidFill>
                  <a:schemeClr val="tx1"/>
                </a:solidFill>
                <a:latin typeface="Simplified Arabic" pitchFamily="18" charset="-78"/>
                <a:cs typeface="Simplified Arabic" pitchFamily="18" charset="-78"/>
              </a:rPr>
              <a:t>ان</a:t>
            </a:r>
            <a:r>
              <a:rPr lang="ar-IQ" dirty="0">
                <a:solidFill>
                  <a:schemeClr val="tx1"/>
                </a:solidFill>
                <a:latin typeface="Simplified Arabic" pitchFamily="18" charset="-78"/>
                <a:cs typeface="Simplified Arabic" pitchFamily="18" charset="-78"/>
              </a:rPr>
              <a:t> يمتنع عن كل ما يخل </a:t>
            </a:r>
            <a:r>
              <a:rPr lang="ar-IQ" dirty="0" err="1">
                <a:solidFill>
                  <a:schemeClr val="tx1"/>
                </a:solidFill>
                <a:latin typeface="Simplified Arabic" pitchFamily="18" charset="-78"/>
                <a:cs typeface="Simplified Arabic" pitchFamily="18" charset="-78"/>
              </a:rPr>
              <a:t>بها</a:t>
            </a:r>
            <a:r>
              <a:rPr lang="ar-IQ" dirty="0">
                <a:solidFill>
                  <a:schemeClr val="tx1"/>
                </a:solidFill>
                <a:latin typeface="Simplified Arabic" pitchFamily="18" charset="-78"/>
                <a:cs typeface="Simplified Arabic" pitchFamily="18" charset="-78"/>
              </a:rPr>
              <a:t> وتوجب عليه </a:t>
            </a:r>
            <a:r>
              <a:rPr lang="ar-IQ" dirty="0" err="1">
                <a:solidFill>
                  <a:schemeClr val="tx1"/>
                </a:solidFill>
                <a:latin typeface="Simplified Arabic" pitchFamily="18" charset="-78"/>
                <a:cs typeface="Simplified Arabic" pitchFamily="18" charset="-78"/>
              </a:rPr>
              <a:t>ان</a:t>
            </a:r>
            <a:r>
              <a:rPr lang="ar-IQ" dirty="0">
                <a:solidFill>
                  <a:schemeClr val="tx1"/>
                </a:solidFill>
                <a:latin typeface="Simplified Arabic" pitchFamily="18" charset="-78"/>
                <a:cs typeface="Simplified Arabic" pitchFamily="18" charset="-78"/>
              </a:rPr>
              <a:t> يدعمها ويقويها والحقوق يتلقاها بوصفه </a:t>
            </a:r>
            <a:r>
              <a:rPr lang="ar-IQ" dirty="0" err="1">
                <a:solidFill>
                  <a:schemeClr val="tx1"/>
                </a:solidFill>
                <a:latin typeface="Simplified Arabic" pitchFamily="18" charset="-78"/>
                <a:cs typeface="Simplified Arabic" pitchFamily="18" charset="-78"/>
              </a:rPr>
              <a:t>انسان</a:t>
            </a:r>
            <a:r>
              <a:rPr lang="ar-IQ" dirty="0">
                <a:solidFill>
                  <a:schemeClr val="tx1"/>
                </a:solidFill>
                <a:latin typeface="Simplified Arabic" pitchFamily="18" charset="-78"/>
                <a:cs typeface="Simplified Arabic" pitchFamily="18" charset="-78"/>
              </a:rPr>
              <a:t> ضمن الجماعة. </a:t>
            </a:r>
            <a:endParaRPr lang="en-US" dirty="0">
              <a:solidFill>
                <a:schemeClr val="tx1"/>
              </a:solidFill>
              <a:latin typeface="Simplified Arabic" pitchFamily="18" charset="-78"/>
              <a:cs typeface="Simplified Arabic" pitchFamily="18" charset="-78"/>
            </a:endParaRPr>
          </a:p>
          <a:p>
            <a:pPr algn="just">
              <a:buNone/>
            </a:pPr>
            <a:endParaRPr lang="ar-IQ" dirty="0">
              <a:solidFill>
                <a:schemeClr val="tx1"/>
              </a:solidFill>
              <a:latin typeface="Simplified Arabic" pitchFamily="18" charset="-78"/>
              <a:cs typeface="Simplified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332656"/>
            <a:ext cx="8686800" cy="6525344"/>
          </a:xfrm>
        </p:spPr>
        <p:txBody>
          <a:bodyPr>
            <a:normAutofit fontScale="77500" lnSpcReduction="20000"/>
          </a:bodyPr>
          <a:lstStyle/>
          <a:p>
            <a:r>
              <a:rPr lang="ar-IQ" b="1" dirty="0"/>
              <a:t>المبحث الخامس: خصائص حقوق </a:t>
            </a:r>
            <a:r>
              <a:rPr lang="ar-IQ" b="1" dirty="0" err="1"/>
              <a:t>الانسان</a:t>
            </a:r>
            <a:r>
              <a:rPr lang="ar-IQ" b="1" dirty="0"/>
              <a:t>: </a:t>
            </a:r>
            <a:endParaRPr lang="en-US" dirty="0"/>
          </a:p>
          <a:p>
            <a:pPr algn="just"/>
            <a:r>
              <a:rPr lang="ar-IQ" dirty="0">
                <a:solidFill>
                  <a:schemeClr val="tx1"/>
                </a:solidFill>
                <a:latin typeface="Simplified Arabic" pitchFamily="18" charset="-78"/>
                <a:cs typeface="Simplified Arabic" pitchFamily="18" charset="-78"/>
              </a:rPr>
              <a:t>نستطيع </a:t>
            </a:r>
            <a:r>
              <a:rPr lang="ar-IQ" dirty="0" err="1">
                <a:solidFill>
                  <a:schemeClr val="tx1"/>
                </a:solidFill>
                <a:latin typeface="Simplified Arabic" pitchFamily="18" charset="-78"/>
                <a:cs typeface="Simplified Arabic" pitchFamily="18" charset="-78"/>
              </a:rPr>
              <a:t>ان</a:t>
            </a:r>
            <a:r>
              <a:rPr lang="ar-IQ" dirty="0">
                <a:solidFill>
                  <a:schemeClr val="tx1"/>
                </a:solidFill>
                <a:latin typeface="Simplified Arabic" pitchFamily="18" charset="-78"/>
                <a:cs typeface="Simplified Arabic" pitchFamily="18" charset="-78"/>
              </a:rPr>
              <a:t> نورد فيما يلي وبإيجاز أهم الخصائص التي تتمتع </a:t>
            </a:r>
            <a:r>
              <a:rPr lang="ar-IQ" dirty="0" err="1">
                <a:solidFill>
                  <a:schemeClr val="tx1"/>
                </a:solidFill>
                <a:latin typeface="Simplified Arabic" pitchFamily="18" charset="-78"/>
                <a:cs typeface="Simplified Arabic" pitchFamily="18" charset="-78"/>
              </a:rPr>
              <a:t>بها</a:t>
            </a:r>
            <a:r>
              <a:rPr lang="ar-IQ" dirty="0">
                <a:solidFill>
                  <a:schemeClr val="tx1"/>
                </a:solidFill>
                <a:latin typeface="Simplified Arabic" pitchFamily="18" charset="-78"/>
                <a:cs typeface="Simplified Arabic" pitchFamily="18" charset="-78"/>
              </a:rPr>
              <a:t> حقوق </a:t>
            </a:r>
            <a:r>
              <a:rPr lang="ar-IQ" dirty="0" err="1">
                <a:solidFill>
                  <a:schemeClr val="tx1"/>
                </a:solidFill>
                <a:latin typeface="Simplified Arabic" pitchFamily="18" charset="-78"/>
                <a:cs typeface="Simplified Arabic" pitchFamily="18" charset="-78"/>
              </a:rPr>
              <a:t>الانسان</a:t>
            </a:r>
            <a:r>
              <a:rPr lang="ar-IQ" dirty="0">
                <a:solidFill>
                  <a:schemeClr val="tx1"/>
                </a:solidFill>
                <a:latin typeface="Simplified Arabic" pitchFamily="18" charset="-78"/>
                <a:cs typeface="Simplified Arabic" pitchFamily="18" charset="-78"/>
              </a:rPr>
              <a:t>: </a:t>
            </a:r>
            <a:endParaRPr lang="en-US" dirty="0">
              <a:solidFill>
                <a:schemeClr val="tx1"/>
              </a:solidFill>
              <a:latin typeface="Simplified Arabic" pitchFamily="18" charset="-78"/>
              <a:cs typeface="Simplified Arabic" pitchFamily="18" charset="-78"/>
            </a:endParaRPr>
          </a:p>
          <a:p>
            <a:pPr lvl="0" algn="just"/>
            <a:r>
              <a:rPr lang="ar-IQ" dirty="0" err="1">
                <a:solidFill>
                  <a:schemeClr val="tx1"/>
                </a:solidFill>
                <a:latin typeface="Simplified Arabic" pitchFamily="18" charset="-78"/>
                <a:cs typeface="Simplified Arabic" pitchFamily="18" charset="-78"/>
              </a:rPr>
              <a:t>انها</a:t>
            </a:r>
            <a:r>
              <a:rPr lang="ar-IQ" dirty="0">
                <a:solidFill>
                  <a:schemeClr val="tx1"/>
                </a:solidFill>
                <a:latin typeface="Simplified Arabic" pitchFamily="18" charset="-78"/>
                <a:cs typeface="Simplified Arabic" pitchFamily="18" charset="-78"/>
              </a:rPr>
              <a:t> حقوق لا تشترى ولا تكتسب ولا تورث، فهي ببساطة ملك الناس </a:t>
            </a:r>
            <a:r>
              <a:rPr lang="ar-IQ" dirty="0" err="1">
                <a:solidFill>
                  <a:schemeClr val="tx1"/>
                </a:solidFill>
                <a:latin typeface="Simplified Arabic" pitchFamily="18" charset="-78"/>
                <a:cs typeface="Simplified Arabic" pitchFamily="18" charset="-78"/>
              </a:rPr>
              <a:t>لانهم</a:t>
            </a:r>
            <a:r>
              <a:rPr lang="ar-IQ" dirty="0">
                <a:solidFill>
                  <a:schemeClr val="tx1"/>
                </a:solidFill>
                <a:latin typeface="Simplified Arabic" pitchFamily="18" charset="-78"/>
                <a:cs typeface="Simplified Arabic" pitchFamily="18" charset="-78"/>
              </a:rPr>
              <a:t> بشر، وهي متأصلة في كل فرد. </a:t>
            </a:r>
            <a:endParaRPr lang="en-US" dirty="0">
              <a:solidFill>
                <a:schemeClr val="tx1"/>
              </a:solidFill>
              <a:latin typeface="Simplified Arabic" pitchFamily="18" charset="-78"/>
              <a:cs typeface="Simplified Arabic" pitchFamily="18" charset="-78"/>
            </a:endParaRPr>
          </a:p>
          <a:p>
            <a:pPr lvl="0" algn="just"/>
            <a:r>
              <a:rPr lang="ar-IQ" dirty="0" err="1">
                <a:solidFill>
                  <a:schemeClr val="tx1"/>
                </a:solidFill>
                <a:latin typeface="Simplified Arabic" pitchFamily="18" charset="-78"/>
                <a:cs typeface="Simplified Arabic" pitchFamily="18" charset="-78"/>
              </a:rPr>
              <a:t>انها</a:t>
            </a:r>
            <a:r>
              <a:rPr lang="ar-IQ" dirty="0">
                <a:solidFill>
                  <a:schemeClr val="tx1"/>
                </a:solidFill>
                <a:latin typeface="Simplified Arabic" pitchFamily="18" charset="-78"/>
                <a:cs typeface="Simplified Arabic" pitchFamily="18" charset="-78"/>
              </a:rPr>
              <a:t> واحدة لجميع البشر بغض النظر عن العنصر </a:t>
            </a:r>
            <a:r>
              <a:rPr lang="ar-IQ" dirty="0" err="1">
                <a:solidFill>
                  <a:schemeClr val="tx1"/>
                </a:solidFill>
                <a:latin typeface="Simplified Arabic" pitchFamily="18" charset="-78"/>
                <a:cs typeface="Simplified Arabic" pitchFamily="18" charset="-78"/>
              </a:rPr>
              <a:t>او</a:t>
            </a:r>
            <a:r>
              <a:rPr lang="ar-IQ" dirty="0">
                <a:solidFill>
                  <a:schemeClr val="tx1"/>
                </a:solidFill>
                <a:latin typeface="Simplified Arabic" pitchFamily="18" charset="-78"/>
                <a:cs typeface="Simplified Arabic" pitchFamily="18" charset="-78"/>
              </a:rPr>
              <a:t> الجنس </a:t>
            </a:r>
            <a:r>
              <a:rPr lang="ar-IQ" dirty="0" err="1">
                <a:solidFill>
                  <a:schemeClr val="tx1"/>
                </a:solidFill>
                <a:latin typeface="Simplified Arabic" pitchFamily="18" charset="-78"/>
                <a:cs typeface="Simplified Arabic" pitchFamily="18" charset="-78"/>
              </a:rPr>
              <a:t>او</a:t>
            </a:r>
            <a:r>
              <a:rPr lang="ar-IQ" dirty="0">
                <a:solidFill>
                  <a:schemeClr val="tx1"/>
                </a:solidFill>
                <a:latin typeface="Simplified Arabic" pitchFamily="18" charset="-78"/>
                <a:cs typeface="Simplified Arabic" pitchFamily="18" charset="-78"/>
              </a:rPr>
              <a:t> الدين </a:t>
            </a:r>
            <a:r>
              <a:rPr lang="ar-IQ" dirty="0" err="1">
                <a:solidFill>
                  <a:schemeClr val="tx1"/>
                </a:solidFill>
                <a:latin typeface="Simplified Arabic" pitchFamily="18" charset="-78"/>
                <a:cs typeface="Simplified Arabic" pitchFamily="18" charset="-78"/>
              </a:rPr>
              <a:t>او</a:t>
            </a:r>
            <a:r>
              <a:rPr lang="ar-IQ" dirty="0">
                <a:solidFill>
                  <a:schemeClr val="tx1"/>
                </a:solidFill>
                <a:latin typeface="Simplified Arabic" pitchFamily="18" charset="-78"/>
                <a:cs typeface="Simplified Arabic" pitchFamily="18" charset="-78"/>
              </a:rPr>
              <a:t> الرأي السياسي </a:t>
            </a:r>
            <a:r>
              <a:rPr lang="ar-IQ" dirty="0" err="1">
                <a:solidFill>
                  <a:schemeClr val="tx1"/>
                </a:solidFill>
                <a:latin typeface="Simplified Arabic" pitchFamily="18" charset="-78"/>
                <a:cs typeface="Simplified Arabic" pitchFamily="18" charset="-78"/>
              </a:rPr>
              <a:t>او</a:t>
            </a:r>
            <a:r>
              <a:rPr lang="ar-IQ" dirty="0">
                <a:solidFill>
                  <a:schemeClr val="tx1"/>
                </a:solidFill>
                <a:latin typeface="Simplified Arabic" pitchFamily="18" charset="-78"/>
                <a:cs typeface="Simplified Arabic" pitchFamily="18" charset="-78"/>
              </a:rPr>
              <a:t> أي رأي </a:t>
            </a:r>
            <a:r>
              <a:rPr lang="ar-IQ" dirty="0" err="1">
                <a:solidFill>
                  <a:schemeClr val="tx1"/>
                </a:solidFill>
                <a:latin typeface="Simplified Arabic" pitchFamily="18" charset="-78"/>
                <a:cs typeface="Simplified Arabic" pitchFamily="18" charset="-78"/>
              </a:rPr>
              <a:t>اخر</a:t>
            </a:r>
            <a:r>
              <a:rPr lang="ar-IQ" dirty="0">
                <a:solidFill>
                  <a:schemeClr val="tx1"/>
                </a:solidFill>
                <a:latin typeface="Simplified Arabic" pitchFamily="18" charset="-78"/>
                <a:cs typeface="Simplified Arabic" pitchFamily="18" charset="-78"/>
              </a:rPr>
              <a:t>، </a:t>
            </a:r>
            <a:r>
              <a:rPr lang="ar-IQ" dirty="0" err="1">
                <a:solidFill>
                  <a:schemeClr val="tx1"/>
                </a:solidFill>
                <a:latin typeface="Simplified Arabic" pitchFamily="18" charset="-78"/>
                <a:cs typeface="Simplified Arabic" pitchFamily="18" charset="-78"/>
              </a:rPr>
              <a:t>او</a:t>
            </a:r>
            <a:r>
              <a:rPr lang="ar-IQ" dirty="0">
                <a:solidFill>
                  <a:schemeClr val="tx1"/>
                </a:solidFill>
                <a:latin typeface="Simplified Arabic" pitchFamily="18" charset="-78"/>
                <a:cs typeface="Simplified Arabic" pitchFamily="18" charset="-78"/>
              </a:rPr>
              <a:t> </a:t>
            </a:r>
            <a:r>
              <a:rPr lang="ar-IQ" dirty="0" err="1">
                <a:solidFill>
                  <a:schemeClr val="tx1"/>
                </a:solidFill>
                <a:latin typeface="Simplified Arabic" pitchFamily="18" charset="-78"/>
                <a:cs typeface="Simplified Arabic" pitchFamily="18" charset="-78"/>
              </a:rPr>
              <a:t>الاصل</a:t>
            </a:r>
            <a:r>
              <a:rPr lang="ar-IQ" dirty="0">
                <a:solidFill>
                  <a:schemeClr val="tx1"/>
                </a:solidFill>
                <a:latin typeface="Simplified Arabic" pitchFamily="18" charset="-78"/>
                <a:cs typeface="Simplified Arabic" pitchFamily="18" charset="-78"/>
              </a:rPr>
              <a:t> الوطني </a:t>
            </a:r>
            <a:r>
              <a:rPr lang="ar-IQ" dirty="0" err="1">
                <a:solidFill>
                  <a:schemeClr val="tx1"/>
                </a:solidFill>
                <a:latin typeface="Simplified Arabic" pitchFamily="18" charset="-78"/>
                <a:cs typeface="Simplified Arabic" pitchFamily="18" charset="-78"/>
              </a:rPr>
              <a:t>او</a:t>
            </a:r>
            <a:r>
              <a:rPr lang="ar-IQ" dirty="0">
                <a:solidFill>
                  <a:schemeClr val="tx1"/>
                </a:solidFill>
                <a:latin typeface="Simplified Arabic" pitchFamily="18" charset="-78"/>
                <a:cs typeface="Simplified Arabic" pitchFamily="18" charset="-78"/>
              </a:rPr>
              <a:t> الاجتماعي ، حيث ولد البشر </a:t>
            </a:r>
            <a:r>
              <a:rPr lang="ar-IQ" dirty="0" err="1">
                <a:solidFill>
                  <a:schemeClr val="tx1"/>
                </a:solidFill>
                <a:latin typeface="Simplified Arabic" pitchFamily="18" charset="-78"/>
                <a:cs typeface="Simplified Arabic" pitchFamily="18" charset="-78"/>
              </a:rPr>
              <a:t>احراراً</a:t>
            </a:r>
            <a:r>
              <a:rPr lang="ar-IQ" dirty="0">
                <a:solidFill>
                  <a:schemeClr val="tx1"/>
                </a:solidFill>
                <a:latin typeface="Simplified Arabic" pitchFamily="18" charset="-78"/>
                <a:cs typeface="Simplified Arabic" pitchFamily="18" charset="-78"/>
              </a:rPr>
              <a:t> ومتساوين في الكرامة والحقوق وهذا ما يبرهن على عالمية حقوق </a:t>
            </a:r>
            <a:r>
              <a:rPr lang="ar-IQ" dirty="0" err="1">
                <a:solidFill>
                  <a:schemeClr val="tx1"/>
                </a:solidFill>
                <a:latin typeface="Simplified Arabic" pitchFamily="18" charset="-78"/>
                <a:cs typeface="Simplified Arabic" pitchFamily="18" charset="-78"/>
              </a:rPr>
              <a:t>الانسان</a:t>
            </a:r>
            <a:r>
              <a:rPr lang="ar-IQ" dirty="0">
                <a:solidFill>
                  <a:schemeClr val="tx1"/>
                </a:solidFill>
                <a:latin typeface="Simplified Arabic" pitchFamily="18" charset="-78"/>
                <a:cs typeface="Simplified Arabic" pitchFamily="18" charset="-78"/>
              </a:rPr>
              <a:t>. </a:t>
            </a:r>
            <a:endParaRPr lang="en-US" dirty="0">
              <a:solidFill>
                <a:schemeClr val="tx1"/>
              </a:solidFill>
              <a:latin typeface="Simplified Arabic" pitchFamily="18" charset="-78"/>
              <a:cs typeface="Simplified Arabic" pitchFamily="18" charset="-78"/>
            </a:endParaRPr>
          </a:p>
          <a:p>
            <a:pPr lvl="0" algn="just"/>
            <a:r>
              <a:rPr lang="ar-IQ" dirty="0">
                <a:solidFill>
                  <a:schemeClr val="tx1"/>
                </a:solidFill>
                <a:latin typeface="Simplified Arabic" pitchFamily="18" charset="-78"/>
                <a:cs typeface="Simplified Arabic" pitchFamily="18" charset="-78"/>
              </a:rPr>
              <a:t>حقوق </a:t>
            </a:r>
            <a:r>
              <a:rPr lang="ar-IQ" dirty="0" err="1">
                <a:solidFill>
                  <a:schemeClr val="tx1"/>
                </a:solidFill>
                <a:latin typeface="Simplified Arabic" pitchFamily="18" charset="-78"/>
                <a:cs typeface="Simplified Arabic" pitchFamily="18" charset="-78"/>
              </a:rPr>
              <a:t>الانسان</a:t>
            </a:r>
            <a:r>
              <a:rPr lang="ar-IQ" dirty="0">
                <a:solidFill>
                  <a:schemeClr val="tx1"/>
                </a:solidFill>
                <a:latin typeface="Simplified Arabic" pitchFamily="18" charset="-78"/>
                <a:cs typeface="Simplified Arabic" pitchFamily="18" charset="-78"/>
              </a:rPr>
              <a:t> لا يمكن انتزاعها، فليس من حق احد </a:t>
            </a:r>
            <a:r>
              <a:rPr lang="ar-IQ" dirty="0" err="1">
                <a:solidFill>
                  <a:schemeClr val="tx1"/>
                </a:solidFill>
                <a:latin typeface="Simplified Arabic" pitchFamily="18" charset="-78"/>
                <a:cs typeface="Simplified Arabic" pitchFamily="18" charset="-78"/>
              </a:rPr>
              <a:t>ان</a:t>
            </a:r>
            <a:r>
              <a:rPr lang="ar-IQ" dirty="0">
                <a:solidFill>
                  <a:schemeClr val="tx1"/>
                </a:solidFill>
                <a:latin typeface="Simplified Arabic" pitchFamily="18" charset="-78"/>
                <a:cs typeface="Simplified Arabic" pitchFamily="18" charset="-78"/>
              </a:rPr>
              <a:t> يحرم شخصاً من حقوقه حتى لو لم تعترف </a:t>
            </a:r>
            <a:r>
              <a:rPr lang="ar-IQ" dirty="0" err="1">
                <a:solidFill>
                  <a:schemeClr val="tx1"/>
                </a:solidFill>
                <a:latin typeface="Simplified Arabic" pitchFamily="18" charset="-78"/>
                <a:cs typeface="Simplified Arabic" pitchFamily="18" charset="-78"/>
              </a:rPr>
              <a:t>بها</a:t>
            </a:r>
            <a:r>
              <a:rPr lang="ar-IQ" dirty="0">
                <a:solidFill>
                  <a:schemeClr val="tx1"/>
                </a:solidFill>
                <a:latin typeface="Simplified Arabic" pitchFamily="18" charset="-78"/>
                <a:cs typeface="Simplified Arabic" pitchFamily="18" charset="-78"/>
              </a:rPr>
              <a:t> قوانين بلده، </a:t>
            </a:r>
            <a:r>
              <a:rPr lang="ar-IQ" dirty="0" err="1">
                <a:solidFill>
                  <a:schemeClr val="tx1"/>
                </a:solidFill>
                <a:latin typeface="Simplified Arabic" pitchFamily="18" charset="-78"/>
                <a:cs typeface="Simplified Arabic" pitchFamily="18" charset="-78"/>
              </a:rPr>
              <a:t>او</a:t>
            </a:r>
            <a:r>
              <a:rPr lang="ar-IQ" dirty="0">
                <a:solidFill>
                  <a:schemeClr val="tx1"/>
                </a:solidFill>
                <a:latin typeface="Simplified Arabic" pitchFamily="18" charset="-78"/>
                <a:cs typeface="Simplified Arabic" pitchFamily="18" charset="-78"/>
              </a:rPr>
              <a:t> عندما تنتهكها تلك القوانين. </a:t>
            </a:r>
            <a:endParaRPr lang="en-US" dirty="0">
              <a:solidFill>
                <a:schemeClr val="tx1"/>
              </a:solidFill>
              <a:latin typeface="Simplified Arabic" pitchFamily="18" charset="-78"/>
              <a:cs typeface="Simplified Arabic" pitchFamily="18" charset="-78"/>
            </a:endParaRPr>
          </a:p>
          <a:p>
            <a:pPr lvl="0" algn="just"/>
            <a:r>
              <a:rPr lang="ar-IQ" dirty="0">
                <a:solidFill>
                  <a:schemeClr val="tx1"/>
                </a:solidFill>
                <a:latin typeface="Simplified Arabic" pitchFamily="18" charset="-78"/>
                <a:cs typeface="Simplified Arabic" pitchFamily="18" charset="-78"/>
              </a:rPr>
              <a:t>حقوق </a:t>
            </a:r>
            <a:r>
              <a:rPr lang="ar-IQ" dirty="0" err="1">
                <a:solidFill>
                  <a:schemeClr val="tx1"/>
                </a:solidFill>
                <a:latin typeface="Simplified Arabic" pitchFamily="18" charset="-78"/>
                <a:cs typeface="Simplified Arabic" pitchFamily="18" charset="-78"/>
              </a:rPr>
              <a:t>الانسان</a:t>
            </a:r>
            <a:r>
              <a:rPr lang="ar-IQ" dirty="0">
                <a:solidFill>
                  <a:schemeClr val="tx1"/>
                </a:solidFill>
                <a:latin typeface="Simplified Arabic" pitchFamily="18" charset="-78"/>
                <a:cs typeface="Simplified Arabic" pitchFamily="18" charset="-78"/>
              </a:rPr>
              <a:t> ثابتة وغير قابلة للتصرف فلا يمكن </a:t>
            </a:r>
            <a:r>
              <a:rPr lang="ar-IQ" dirty="0" err="1">
                <a:solidFill>
                  <a:schemeClr val="tx1"/>
                </a:solidFill>
                <a:latin typeface="Simplified Arabic" pitchFamily="18" charset="-78"/>
                <a:cs typeface="Simplified Arabic" pitchFamily="18" charset="-78"/>
              </a:rPr>
              <a:t>باي</a:t>
            </a:r>
            <a:r>
              <a:rPr lang="ar-IQ" dirty="0">
                <a:solidFill>
                  <a:schemeClr val="tx1"/>
                </a:solidFill>
                <a:latin typeface="Simplified Arabic" pitchFamily="18" charset="-78"/>
                <a:cs typeface="Simplified Arabic" pitchFamily="18" charset="-78"/>
              </a:rPr>
              <a:t> حال من </a:t>
            </a:r>
            <a:r>
              <a:rPr lang="ar-IQ" dirty="0" err="1">
                <a:solidFill>
                  <a:schemeClr val="tx1"/>
                </a:solidFill>
                <a:latin typeface="Simplified Arabic" pitchFamily="18" charset="-78"/>
                <a:cs typeface="Simplified Arabic" pitchFamily="18" charset="-78"/>
              </a:rPr>
              <a:t>الاحوال</a:t>
            </a:r>
            <a:r>
              <a:rPr lang="ar-IQ" dirty="0">
                <a:solidFill>
                  <a:schemeClr val="tx1"/>
                </a:solidFill>
                <a:latin typeface="Simplified Arabic" pitchFamily="18" charset="-78"/>
                <a:cs typeface="Simplified Arabic" pitchFamily="18" charset="-78"/>
              </a:rPr>
              <a:t> الانتقاص منها، فان </a:t>
            </a:r>
            <a:r>
              <a:rPr lang="ar-IQ" dirty="0" err="1">
                <a:solidFill>
                  <a:schemeClr val="tx1"/>
                </a:solidFill>
                <a:latin typeface="Simplified Arabic" pitchFamily="18" charset="-78"/>
                <a:cs typeface="Simplified Arabic" pitchFamily="18" charset="-78"/>
              </a:rPr>
              <a:t>احدا</a:t>
            </a:r>
            <a:r>
              <a:rPr lang="ar-IQ" dirty="0">
                <a:solidFill>
                  <a:schemeClr val="tx1"/>
                </a:solidFill>
                <a:latin typeface="Simplified Arabic" pitchFamily="18" charset="-78"/>
                <a:cs typeface="Simplified Arabic" pitchFamily="18" charset="-78"/>
              </a:rPr>
              <a:t> لا يملك الحق في حرمان شخص </a:t>
            </a:r>
            <a:r>
              <a:rPr lang="ar-IQ" dirty="0" err="1">
                <a:solidFill>
                  <a:schemeClr val="tx1"/>
                </a:solidFill>
                <a:latin typeface="Simplified Arabic" pitchFamily="18" charset="-78"/>
                <a:cs typeface="Simplified Arabic" pitchFamily="18" charset="-78"/>
              </a:rPr>
              <a:t>اخر</a:t>
            </a:r>
            <a:r>
              <a:rPr lang="ar-IQ" dirty="0">
                <a:solidFill>
                  <a:schemeClr val="tx1"/>
                </a:solidFill>
                <a:latin typeface="Simplified Arabic" pitchFamily="18" charset="-78"/>
                <a:cs typeface="Simplified Arabic" pitchFamily="18" charset="-78"/>
              </a:rPr>
              <a:t> منها مهما كانت </a:t>
            </a:r>
            <a:r>
              <a:rPr lang="ar-IQ" dirty="0" err="1">
                <a:solidFill>
                  <a:schemeClr val="tx1"/>
                </a:solidFill>
                <a:latin typeface="Simplified Arabic" pitchFamily="18" charset="-78"/>
                <a:cs typeface="Simplified Arabic" pitchFamily="18" charset="-78"/>
              </a:rPr>
              <a:t>الاسباب</a:t>
            </a:r>
            <a:r>
              <a:rPr lang="ar-IQ" dirty="0">
                <a:solidFill>
                  <a:schemeClr val="tx1"/>
                </a:solidFill>
                <a:latin typeface="Simplified Arabic" pitchFamily="18" charset="-78"/>
                <a:cs typeface="Simplified Arabic" pitchFamily="18" charset="-78"/>
              </a:rPr>
              <a:t> وحتى لو كانت القوانين في بلد ما لا تعترف بذلك </a:t>
            </a:r>
            <a:r>
              <a:rPr lang="ar-IQ" dirty="0" err="1">
                <a:solidFill>
                  <a:schemeClr val="tx1"/>
                </a:solidFill>
                <a:latin typeface="Simplified Arabic" pitchFamily="18" charset="-78"/>
                <a:cs typeface="Simplified Arabic" pitchFamily="18" charset="-78"/>
              </a:rPr>
              <a:t>ا</a:t>
            </a:r>
            <a:r>
              <a:rPr lang="ar-IQ" dirty="0">
                <a:solidFill>
                  <a:schemeClr val="tx1"/>
                </a:solidFill>
                <a:latin typeface="Simplified Arabic" pitchFamily="18" charset="-78"/>
                <a:cs typeface="Simplified Arabic" pitchFamily="18" charset="-78"/>
              </a:rPr>
              <a:t> وان بلد ما يقوم بانتهاكها </a:t>
            </a:r>
            <a:endParaRPr lang="en-US" dirty="0">
              <a:solidFill>
                <a:schemeClr val="tx1"/>
              </a:solidFill>
              <a:latin typeface="Simplified Arabic" pitchFamily="18" charset="-78"/>
              <a:cs typeface="Simplified Arabic" pitchFamily="18" charset="-78"/>
            </a:endParaRPr>
          </a:p>
          <a:p>
            <a:pPr lvl="0" algn="just"/>
            <a:r>
              <a:rPr lang="ar-IQ" dirty="0" err="1">
                <a:solidFill>
                  <a:schemeClr val="tx1"/>
                </a:solidFill>
                <a:latin typeface="Simplified Arabic" pitchFamily="18" charset="-78"/>
                <a:cs typeface="Simplified Arabic" pitchFamily="18" charset="-78"/>
              </a:rPr>
              <a:t>ان</a:t>
            </a:r>
            <a:r>
              <a:rPr lang="ar-IQ" dirty="0">
                <a:solidFill>
                  <a:schemeClr val="tx1"/>
                </a:solidFill>
                <a:latin typeface="Simplified Arabic" pitchFamily="18" charset="-78"/>
                <a:cs typeface="Simplified Arabic" pitchFamily="18" charset="-78"/>
              </a:rPr>
              <a:t> حقوق </a:t>
            </a:r>
            <a:r>
              <a:rPr lang="ar-IQ" dirty="0" err="1">
                <a:solidFill>
                  <a:schemeClr val="tx1"/>
                </a:solidFill>
                <a:latin typeface="Simplified Arabic" pitchFamily="18" charset="-78"/>
                <a:cs typeface="Simplified Arabic" pitchFamily="18" charset="-78"/>
              </a:rPr>
              <a:t>الانسان</a:t>
            </a:r>
            <a:r>
              <a:rPr lang="ar-IQ" dirty="0">
                <a:solidFill>
                  <a:schemeClr val="tx1"/>
                </a:solidFill>
                <a:latin typeface="Simplified Arabic" pitchFamily="18" charset="-78"/>
                <a:cs typeface="Simplified Arabic" pitchFamily="18" charset="-78"/>
              </a:rPr>
              <a:t> في حالة تطور مستمر، وكما </a:t>
            </a:r>
            <a:r>
              <a:rPr lang="ar-IQ" dirty="0" err="1">
                <a:solidFill>
                  <a:schemeClr val="tx1"/>
                </a:solidFill>
                <a:latin typeface="Simplified Arabic" pitchFamily="18" charset="-78"/>
                <a:cs typeface="Simplified Arabic" pitchFamily="18" charset="-78"/>
              </a:rPr>
              <a:t>انها</a:t>
            </a:r>
            <a:r>
              <a:rPr lang="ar-IQ" dirty="0">
                <a:solidFill>
                  <a:schemeClr val="tx1"/>
                </a:solidFill>
                <a:latin typeface="Simplified Arabic" pitchFamily="18" charset="-78"/>
                <a:cs typeface="Simplified Arabic" pitchFamily="18" charset="-78"/>
              </a:rPr>
              <a:t> مرتبطة </a:t>
            </a:r>
            <a:r>
              <a:rPr lang="ar-IQ" dirty="0" err="1">
                <a:solidFill>
                  <a:schemeClr val="tx1"/>
                </a:solidFill>
                <a:latin typeface="Simplified Arabic" pitchFamily="18" charset="-78"/>
                <a:cs typeface="Simplified Arabic" pitchFamily="18" charset="-78"/>
              </a:rPr>
              <a:t>بالانسان</a:t>
            </a:r>
            <a:r>
              <a:rPr lang="ar-IQ" dirty="0">
                <a:solidFill>
                  <a:schemeClr val="tx1"/>
                </a:solidFill>
                <a:latin typeface="Simplified Arabic" pitchFamily="18" charset="-78"/>
                <a:cs typeface="Simplified Arabic" pitchFamily="18" charset="-78"/>
              </a:rPr>
              <a:t> بصفته </a:t>
            </a:r>
            <a:r>
              <a:rPr lang="ar-IQ" dirty="0" err="1">
                <a:solidFill>
                  <a:schemeClr val="tx1"/>
                </a:solidFill>
                <a:latin typeface="Simplified Arabic" pitchFamily="18" charset="-78"/>
                <a:cs typeface="Simplified Arabic" pitchFamily="18" charset="-78"/>
              </a:rPr>
              <a:t>انساناً</a:t>
            </a:r>
            <a:r>
              <a:rPr lang="ar-IQ" dirty="0">
                <a:solidFill>
                  <a:schemeClr val="tx1"/>
                </a:solidFill>
                <a:latin typeface="Simplified Arabic" pitchFamily="18" charset="-78"/>
                <a:cs typeface="Simplified Arabic" pitchFamily="18" charset="-78"/>
              </a:rPr>
              <a:t> فان حاجة </a:t>
            </a:r>
            <a:r>
              <a:rPr lang="ar-IQ" dirty="0" err="1">
                <a:solidFill>
                  <a:schemeClr val="tx1"/>
                </a:solidFill>
                <a:latin typeface="Simplified Arabic" pitchFamily="18" charset="-78"/>
                <a:cs typeface="Simplified Arabic" pitchFamily="18" charset="-78"/>
              </a:rPr>
              <a:t>الانسان</a:t>
            </a:r>
            <a:r>
              <a:rPr lang="ar-IQ" dirty="0">
                <a:solidFill>
                  <a:schemeClr val="tx1"/>
                </a:solidFill>
                <a:latin typeface="Simplified Arabic" pitchFamily="18" charset="-78"/>
                <a:cs typeface="Simplified Arabic" pitchFamily="18" charset="-78"/>
              </a:rPr>
              <a:t> وارتفاع مستواه المادي والروحي في حالة تطور مستمر يستوجب معه تطوير الحقوق والواجبات . </a:t>
            </a:r>
            <a:endParaRPr lang="en-US" dirty="0">
              <a:solidFill>
                <a:schemeClr val="tx1"/>
              </a:solidFill>
              <a:latin typeface="Simplified Arabic" pitchFamily="18" charset="-78"/>
              <a:cs typeface="Simplified Arabic" pitchFamily="18" charset="-78"/>
            </a:endParaRPr>
          </a:p>
          <a:p>
            <a:pPr lvl="0" algn="just"/>
            <a:r>
              <a:rPr lang="ar-IQ" dirty="0">
                <a:solidFill>
                  <a:schemeClr val="tx1"/>
                </a:solidFill>
                <a:latin typeface="Simplified Arabic" pitchFamily="18" charset="-78"/>
                <a:cs typeface="Simplified Arabic" pitchFamily="18" charset="-78"/>
              </a:rPr>
              <a:t>من اجل </a:t>
            </a:r>
            <a:r>
              <a:rPr lang="ar-IQ" dirty="0" err="1">
                <a:solidFill>
                  <a:schemeClr val="tx1"/>
                </a:solidFill>
                <a:latin typeface="Simplified Arabic" pitchFamily="18" charset="-78"/>
                <a:cs typeface="Simplified Arabic" pitchFamily="18" charset="-78"/>
              </a:rPr>
              <a:t>ان</a:t>
            </a:r>
            <a:r>
              <a:rPr lang="ar-IQ" dirty="0">
                <a:solidFill>
                  <a:schemeClr val="tx1"/>
                </a:solidFill>
                <a:latin typeface="Simplified Arabic" pitchFamily="18" charset="-78"/>
                <a:cs typeface="Simplified Arabic" pitchFamily="18" charset="-78"/>
              </a:rPr>
              <a:t> يعيش جميع الناس بكرامة فانه يحق لهم </a:t>
            </a:r>
            <a:r>
              <a:rPr lang="ar-IQ" dirty="0" err="1">
                <a:solidFill>
                  <a:schemeClr val="tx1"/>
                </a:solidFill>
                <a:latin typeface="Simplified Arabic" pitchFamily="18" charset="-78"/>
                <a:cs typeface="Simplified Arabic" pitchFamily="18" charset="-78"/>
              </a:rPr>
              <a:t>ان</a:t>
            </a:r>
            <a:r>
              <a:rPr lang="ar-IQ" dirty="0">
                <a:solidFill>
                  <a:schemeClr val="tx1"/>
                </a:solidFill>
                <a:latin typeface="Simplified Arabic" pitchFamily="18" charset="-78"/>
                <a:cs typeface="Simplified Arabic" pitchFamily="18" charset="-78"/>
              </a:rPr>
              <a:t> يتمتعوا بالحرية </a:t>
            </a:r>
            <a:r>
              <a:rPr lang="ar-IQ" dirty="0" err="1">
                <a:solidFill>
                  <a:schemeClr val="tx1"/>
                </a:solidFill>
                <a:latin typeface="Simplified Arabic" pitchFamily="18" charset="-78"/>
                <a:cs typeface="Simplified Arabic" pitchFamily="18" charset="-78"/>
              </a:rPr>
              <a:t>والامن</a:t>
            </a:r>
            <a:r>
              <a:rPr lang="ar-IQ" dirty="0">
                <a:solidFill>
                  <a:schemeClr val="tx1"/>
                </a:solidFill>
                <a:latin typeface="Simplified Arabic" pitchFamily="18" charset="-78"/>
                <a:cs typeface="Simplified Arabic" pitchFamily="18" charset="-78"/>
              </a:rPr>
              <a:t> وبمستويات معيشية لائقة وحقوق </a:t>
            </a:r>
            <a:r>
              <a:rPr lang="ar-IQ" dirty="0" err="1">
                <a:solidFill>
                  <a:schemeClr val="tx1"/>
                </a:solidFill>
                <a:latin typeface="Simplified Arabic" pitchFamily="18" charset="-78"/>
                <a:cs typeface="Simplified Arabic" pitchFamily="18" charset="-78"/>
              </a:rPr>
              <a:t>الانسان</a:t>
            </a:r>
            <a:r>
              <a:rPr lang="ar-IQ" dirty="0">
                <a:solidFill>
                  <a:schemeClr val="tx1"/>
                </a:solidFill>
                <a:latin typeface="Simplified Arabic" pitchFamily="18" charset="-78"/>
                <a:cs typeface="Simplified Arabic" pitchFamily="18" charset="-78"/>
              </a:rPr>
              <a:t> غير قابلة للتجزئة. </a:t>
            </a:r>
            <a:endParaRPr lang="en-US" dirty="0">
              <a:solidFill>
                <a:schemeClr val="tx1"/>
              </a:solidFill>
              <a:latin typeface="Simplified Arabic" pitchFamily="18" charset="-78"/>
              <a:cs typeface="Simplified Arabic" pitchFamily="18" charset="-78"/>
            </a:endParaRPr>
          </a:p>
          <a:p>
            <a:pPr>
              <a:buNone/>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188640"/>
            <a:ext cx="8686800" cy="6480720"/>
          </a:xfrm>
        </p:spPr>
        <p:txBody>
          <a:bodyPr>
            <a:normAutofit fontScale="70000" lnSpcReduction="20000"/>
          </a:bodyPr>
          <a:lstStyle/>
          <a:p>
            <a:r>
              <a:rPr lang="ar-IQ" b="1" dirty="0"/>
              <a:t>المبحث السادس: فئات الحقوق: </a:t>
            </a:r>
            <a:endParaRPr lang="en-US" dirty="0"/>
          </a:p>
          <a:p>
            <a:pPr algn="just"/>
            <a:r>
              <a:rPr lang="ar-IQ" dirty="0">
                <a:solidFill>
                  <a:schemeClr val="tx1"/>
                </a:solidFill>
                <a:latin typeface="Simplified Arabic" pitchFamily="18" charset="-78"/>
                <a:cs typeface="Simplified Arabic" pitchFamily="18" charset="-78"/>
              </a:rPr>
              <a:t>يمكن تصنيف حقوق </a:t>
            </a:r>
            <a:r>
              <a:rPr lang="ar-IQ" dirty="0" err="1">
                <a:solidFill>
                  <a:schemeClr val="tx1"/>
                </a:solidFill>
                <a:latin typeface="Simplified Arabic" pitchFamily="18" charset="-78"/>
                <a:cs typeface="Simplified Arabic" pitchFamily="18" charset="-78"/>
              </a:rPr>
              <a:t>الانسان</a:t>
            </a:r>
            <a:r>
              <a:rPr lang="ar-IQ" dirty="0">
                <a:solidFill>
                  <a:schemeClr val="tx1"/>
                </a:solidFill>
                <a:latin typeface="Simplified Arabic" pitchFamily="18" charset="-78"/>
                <a:cs typeface="Simplified Arabic" pitchFamily="18" charset="-78"/>
              </a:rPr>
              <a:t> </a:t>
            </a:r>
            <a:r>
              <a:rPr lang="ar-IQ" dirty="0" err="1">
                <a:solidFill>
                  <a:schemeClr val="tx1"/>
                </a:solidFill>
                <a:latin typeface="Simplified Arabic" pitchFamily="18" charset="-78"/>
                <a:cs typeface="Simplified Arabic" pitchFamily="18" charset="-78"/>
              </a:rPr>
              <a:t>الى</a:t>
            </a:r>
            <a:r>
              <a:rPr lang="ar-IQ" dirty="0">
                <a:solidFill>
                  <a:schemeClr val="tx1"/>
                </a:solidFill>
                <a:latin typeface="Simplified Arabic" pitchFamily="18" charset="-78"/>
                <a:cs typeface="Simplified Arabic" pitchFamily="18" charset="-78"/>
              </a:rPr>
              <a:t> ثلاث فئات وهي على النحو </a:t>
            </a:r>
            <a:r>
              <a:rPr lang="ar-IQ" dirty="0" err="1">
                <a:solidFill>
                  <a:schemeClr val="tx1"/>
                </a:solidFill>
                <a:latin typeface="Simplified Arabic" pitchFamily="18" charset="-78"/>
                <a:cs typeface="Simplified Arabic" pitchFamily="18" charset="-78"/>
              </a:rPr>
              <a:t>الاتي</a:t>
            </a:r>
            <a:r>
              <a:rPr lang="ar-IQ" dirty="0">
                <a:solidFill>
                  <a:schemeClr val="tx1"/>
                </a:solidFill>
                <a:latin typeface="Simplified Arabic" pitchFamily="18" charset="-78"/>
                <a:cs typeface="Simplified Arabic" pitchFamily="18" charset="-78"/>
              </a:rPr>
              <a:t>:    </a:t>
            </a:r>
            <a:endParaRPr lang="en-US" dirty="0">
              <a:solidFill>
                <a:schemeClr val="tx1"/>
              </a:solidFill>
              <a:latin typeface="Simplified Arabic" pitchFamily="18" charset="-78"/>
              <a:cs typeface="Simplified Arabic" pitchFamily="18" charset="-78"/>
            </a:endParaRPr>
          </a:p>
          <a:p>
            <a:pPr lvl="0" algn="just"/>
            <a:r>
              <a:rPr lang="ar-IQ" b="1" dirty="0">
                <a:solidFill>
                  <a:schemeClr val="tx1"/>
                </a:solidFill>
                <a:latin typeface="Simplified Arabic" pitchFamily="18" charset="-78"/>
                <a:cs typeface="Simplified Arabic" pitchFamily="18" charset="-78"/>
              </a:rPr>
              <a:t>الحقوق المدنية والسياسية:</a:t>
            </a:r>
            <a:r>
              <a:rPr lang="ar-IQ" dirty="0">
                <a:solidFill>
                  <a:schemeClr val="tx1"/>
                </a:solidFill>
                <a:latin typeface="Simplified Arabic" pitchFamily="18" charset="-78"/>
                <a:cs typeface="Simplified Arabic" pitchFamily="18" charset="-78"/>
              </a:rPr>
              <a:t> وتسمى </a:t>
            </a:r>
            <a:r>
              <a:rPr lang="ar-IQ" dirty="0" err="1">
                <a:solidFill>
                  <a:schemeClr val="tx1"/>
                </a:solidFill>
                <a:latin typeface="Simplified Arabic" pitchFamily="18" charset="-78"/>
                <a:cs typeface="Simplified Arabic" pitchFamily="18" charset="-78"/>
              </a:rPr>
              <a:t>ايضاً</a:t>
            </a:r>
            <a:r>
              <a:rPr lang="ar-IQ" dirty="0">
                <a:solidFill>
                  <a:schemeClr val="tx1"/>
                </a:solidFill>
                <a:latin typeface="Simplified Arabic" pitchFamily="18" charset="-78"/>
                <a:cs typeface="Simplified Arabic" pitchFamily="18" charset="-78"/>
              </a:rPr>
              <a:t> الجيل </a:t>
            </a:r>
            <a:r>
              <a:rPr lang="ar-IQ" dirty="0" err="1">
                <a:solidFill>
                  <a:schemeClr val="tx1"/>
                </a:solidFill>
                <a:latin typeface="Simplified Arabic" pitchFamily="18" charset="-78"/>
                <a:cs typeface="Simplified Arabic" pitchFamily="18" charset="-78"/>
              </a:rPr>
              <a:t>الاول</a:t>
            </a:r>
            <a:r>
              <a:rPr lang="ar-IQ" dirty="0">
                <a:solidFill>
                  <a:schemeClr val="tx1"/>
                </a:solidFill>
                <a:latin typeface="Simplified Arabic" pitchFamily="18" charset="-78"/>
                <a:cs typeface="Simplified Arabic" pitchFamily="18" charset="-78"/>
              </a:rPr>
              <a:t> من الحقوق، وهي مرتبطة بالحريات، وتشمل الحقوق التالية: الحق في الحياة والحرية </a:t>
            </a:r>
            <a:r>
              <a:rPr lang="ar-IQ" dirty="0" err="1">
                <a:solidFill>
                  <a:schemeClr val="tx1"/>
                </a:solidFill>
                <a:latin typeface="Simplified Arabic" pitchFamily="18" charset="-78"/>
                <a:cs typeface="Simplified Arabic" pitchFamily="18" charset="-78"/>
              </a:rPr>
              <a:t>والامن</a:t>
            </a:r>
            <a:r>
              <a:rPr lang="ar-IQ" dirty="0">
                <a:solidFill>
                  <a:schemeClr val="tx1"/>
                </a:solidFill>
                <a:latin typeface="Simplified Arabic" pitchFamily="18" charset="-78"/>
                <a:cs typeface="Simplified Arabic" pitchFamily="18" charset="-78"/>
              </a:rPr>
              <a:t>، وعدم التعرض للتعذيب والتحرر والعبودية، والمشاركة السياسية وحرية الرأي والتعبير والتفكير والضمير والدين، وحرية الاشتراك في الجمعيات والتجمع. </a:t>
            </a:r>
            <a:endParaRPr lang="en-US" dirty="0">
              <a:solidFill>
                <a:schemeClr val="tx1"/>
              </a:solidFill>
              <a:latin typeface="Simplified Arabic" pitchFamily="18" charset="-78"/>
              <a:cs typeface="Simplified Arabic" pitchFamily="18" charset="-78"/>
            </a:endParaRPr>
          </a:p>
          <a:p>
            <a:pPr lvl="0" algn="just"/>
            <a:r>
              <a:rPr lang="ar-IQ" b="1" dirty="0">
                <a:solidFill>
                  <a:schemeClr val="tx1"/>
                </a:solidFill>
                <a:latin typeface="Simplified Arabic" pitchFamily="18" charset="-78"/>
                <a:cs typeface="Simplified Arabic" pitchFamily="18" charset="-78"/>
              </a:rPr>
              <a:t>الحقوق الاقتصادية والاجتماعية:</a:t>
            </a:r>
            <a:r>
              <a:rPr lang="ar-IQ" dirty="0">
                <a:solidFill>
                  <a:schemeClr val="tx1"/>
                </a:solidFill>
                <a:latin typeface="Simplified Arabic" pitchFamily="18" charset="-78"/>
                <a:cs typeface="Simplified Arabic" pitchFamily="18" charset="-78"/>
              </a:rPr>
              <a:t> وتسمى </a:t>
            </a:r>
            <a:r>
              <a:rPr lang="ar-IQ" dirty="0" err="1">
                <a:solidFill>
                  <a:schemeClr val="tx1"/>
                </a:solidFill>
                <a:latin typeface="Simplified Arabic" pitchFamily="18" charset="-78"/>
                <a:cs typeface="Simplified Arabic" pitchFamily="18" charset="-78"/>
              </a:rPr>
              <a:t>ايضاً</a:t>
            </a:r>
            <a:r>
              <a:rPr lang="ar-IQ" dirty="0">
                <a:solidFill>
                  <a:schemeClr val="tx1"/>
                </a:solidFill>
                <a:latin typeface="Simplified Arabic" pitchFamily="18" charset="-78"/>
                <a:cs typeface="Simplified Arabic" pitchFamily="18" charset="-78"/>
              </a:rPr>
              <a:t> الجيل الثاني من الحقوق وهي مرتبطة </a:t>
            </a:r>
            <a:r>
              <a:rPr lang="ar-IQ" dirty="0" err="1">
                <a:solidFill>
                  <a:schemeClr val="tx1"/>
                </a:solidFill>
                <a:latin typeface="Simplified Arabic" pitchFamily="18" charset="-78"/>
                <a:cs typeface="Simplified Arabic" pitchFamily="18" charset="-78"/>
              </a:rPr>
              <a:t>بالامن</a:t>
            </a:r>
            <a:r>
              <a:rPr lang="ar-IQ" dirty="0">
                <a:solidFill>
                  <a:schemeClr val="tx1"/>
                </a:solidFill>
                <a:latin typeface="Simplified Arabic" pitchFamily="18" charset="-78"/>
                <a:cs typeface="Simplified Arabic" pitchFamily="18" charset="-78"/>
              </a:rPr>
              <a:t> وتشمل: العمل والتعليم والمستوى اللائق للمعيشة والمأكل والمأوى والرعاية الصحية. </a:t>
            </a:r>
            <a:endParaRPr lang="en-US" dirty="0">
              <a:solidFill>
                <a:schemeClr val="tx1"/>
              </a:solidFill>
              <a:latin typeface="Simplified Arabic" pitchFamily="18" charset="-78"/>
              <a:cs typeface="Simplified Arabic" pitchFamily="18" charset="-78"/>
            </a:endParaRPr>
          </a:p>
          <a:p>
            <a:pPr lvl="0" algn="just"/>
            <a:r>
              <a:rPr lang="ar-IQ" b="1" dirty="0">
                <a:solidFill>
                  <a:schemeClr val="tx1"/>
                </a:solidFill>
                <a:latin typeface="Simplified Arabic" pitchFamily="18" charset="-78"/>
                <a:cs typeface="Simplified Arabic" pitchFamily="18" charset="-78"/>
              </a:rPr>
              <a:t>الحقوق البيئية والثقافية والتنموية:</a:t>
            </a:r>
            <a:r>
              <a:rPr lang="ar-IQ" dirty="0">
                <a:solidFill>
                  <a:schemeClr val="tx1"/>
                </a:solidFill>
                <a:latin typeface="Simplified Arabic" pitchFamily="18" charset="-78"/>
                <a:cs typeface="Simplified Arabic" pitchFamily="18" charset="-78"/>
              </a:rPr>
              <a:t> وتسمى </a:t>
            </a:r>
            <a:r>
              <a:rPr lang="ar-IQ" dirty="0" err="1">
                <a:solidFill>
                  <a:schemeClr val="tx1"/>
                </a:solidFill>
                <a:latin typeface="Simplified Arabic" pitchFamily="18" charset="-78"/>
                <a:cs typeface="Simplified Arabic" pitchFamily="18" charset="-78"/>
              </a:rPr>
              <a:t>ايضاً</a:t>
            </a:r>
            <a:r>
              <a:rPr lang="ar-IQ" dirty="0">
                <a:solidFill>
                  <a:schemeClr val="tx1"/>
                </a:solidFill>
                <a:latin typeface="Simplified Arabic" pitchFamily="18" charset="-78"/>
                <a:cs typeface="Simplified Arabic" pitchFamily="18" charset="-78"/>
              </a:rPr>
              <a:t> الجيل الثالث من الحقوق وتشمل حق العيش في بيئة نظيفة ومصونة من التدمير، والحق في التنمية الثقافية والسياسية والاقتصادية. </a:t>
            </a:r>
            <a:endParaRPr lang="en-US" dirty="0">
              <a:solidFill>
                <a:schemeClr val="tx1"/>
              </a:solidFill>
              <a:latin typeface="Simplified Arabic" pitchFamily="18" charset="-78"/>
              <a:cs typeface="Simplified Arabic" pitchFamily="18" charset="-78"/>
            </a:endParaRPr>
          </a:p>
          <a:p>
            <a:pPr algn="just"/>
            <a:r>
              <a:rPr lang="ar-IQ" b="1" dirty="0" err="1">
                <a:solidFill>
                  <a:schemeClr val="tx1"/>
                </a:solidFill>
                <a:latin typeface="Simplified Arabic" pitchFamily="18" charset="-78"/>
                <a:cs typeface="Simplified Arabic" pitchFamily="18" charset="-78"/>
              </a:rPr>
              <a:t>اما</a:t>
            </a:r>
            <a:r>
              <a:rPr lang="ar-IQ" b="1" dirty="0">
                <a:solidFill>
                  <a:schemeClr val="tx1"/>
                </a:solidFill>
                <a:latin typeface="Simplified Arabic" pitchFamily="18" charset="-78"/>
                <a:cs typeface="Simplified Arabic" pitchFamily="18" charset="-78"/>
              </a:rPr>
              <a:t> فقهاء القانون </a:t>
            </a:r>
            <a:r>
              <a:rPr lang="ar-IQ" b="1" dirty="0" err="1">
                <a:solidFill>
                  <a:schemeClr val="tx1"/>
                </a:solidFill>
                <a:latin typeface="Simplified Arabic" pitchFamily="18" charset="-78"/>
                <a:cs typeface="Simplified Arabic" pitchFamily="18" charset="-78"/>
              </a:rPr>
              <a:t>الاسلامي</a:t>
            </a:r>
            <a:r>
              <a:rPr lang="ar-IQ" b="1" dirty="0">
                <a:solidFill>
                  <a:schemeClr val="tx1"/>
                </a:solidFill>
                <a:latin typeface="Simplified Arabic" pitchFamily="18" charset="-78"/>
                <a:cs typeface="Simplified Arabic" pitchFamily="18" charset="-78"/>
              </a:rPr>
              <a:t> فقد قسموا الحقوق </a:t>
            </a:r>
            <a:r>
              <a:rPr lang="ar-IQ" b="1" dirty="0" err="1">
                <a:solidFill>
                  <a:schemeClr val="tx1"/>
                </a:solidFill>
                <a:latin typeface="Simplified Arabic" pitchFamily="18" charset="-78"/>
                <a:cs typeface="Simplified Arabic" pitchFamily="18" charset="-78"/>
              </a:rPr>
              <a:t>الى</a:t>
            </a:r>
            <a:r>
              <a:rPr lang="ar-IQ" b="1" dirty="0">
                <a:solidFill>
                  <a:schemeClr val="tx1"/>
                </a:solidFill>
                <a:latin typeface="Simplified Arabic" pitchFamily="18" charset="-78"/>
                <a:cs typeface="Simplified Arabic" pitchFamily="18" charset="-78"/>
              </a:rPr>
              <a:t> </a:t>
            </a:r>
            <a:r>
              <a:rPr lang="ar-IQ" b="1" dirty="0" err="1">
                <a:solidFill>
                  <a:schemeClr val="tx1"/>
                </a:solidFill>
                <a:latin typeface="Simplified Arabic" pitchFamily="18" charset="-78"/>
                <a:cs typeface="Simplified Arabic" pitchFamily="18" charset="-78"/>
              </a:rPr>
              <a:t>اقسام</a:t>
            </a:r>
            <a:r>
              <a:rPr lang="ar-IQ" b="1" dirty="0">
                <a:solidFill>
                  <a:schemeClr val="tx1"/>
                </a:solidFill>
                <a:latin typeface="Simplified Arabic" pitchFamily="18" charset="-78"/>
                <a:cs typeface="Simplified Arabic" pitchFamily="18" charset="-78"/>
              </a:rPr>
              <a:t> مختلفة وعلى النحو </a:t>
            </a:r>
            <a:r>
              <a:rPr lang="ar-IQ" b="1" dirty="0" err="1">
                <a:solidFill>
                  <a:schemeClr val="tx1"/>
                </a:solidFill>
                <a:latin typeface="Simplified Arabic" pitchFamily="18" charset="-78"/>
                <a:cs typeface="Simplified Arabic" pitchFamily="18" charset="-78"/>
              </a:rPr>
              <a:t>الاتي</a:t>
            </a:r>
            <a:r>
              <a:rPr lang="ar-IQ" b="1" dirty="0">
                <a:solidFill>
                  <a:schemeClr val="tx1"/>
                </a:solidFill>
                <a:latin typeface="Simplified Arabic" pitchFamily="18" charset="-78"/>
                <a:cs typeface="Simplified Arabic" pitchFamily="18" charset="-78"/>
              </a:rPr>
              <a:t>: </a:t>
            </a:r>
            <a:endParaRPr lang="en-US" dirty="0">
              <a:solidFill>
                <a:schemeClr val="tx1"/>
              </a:solidFill>
              <a:latin typeface="Simplified Arabic" pitchFamily="18" charset="-78"/>
              <a:cs typeface="Simplified Arabic" pitchFamily="18" charset="-78"/>
            </a:endParaRPr>
          </a:p>
          <a:p>
            <a:pPr lvl="0" algn="just"/>
            <a:r>
              <a:rPr lang="ar-IQ" dirty="0">
                <a:solidFill>
                  <a:schemeClr val="tx1"/>
                </a:solidFill>
                <a:latin typeface="Simplified Arabic" pitchFamily="18" charset="-78"/>
                <a:cs typeface="Simplified Arabic" pitchFamily="18" charset="-78"/>
              </a:rPr>
              <a:t>التقسيم الثنائي: وهو الحقوق المادية والمعنوية فالمادية هي الحقوق المتعلقة بالحاجات المادية كحرية الملكية والعمل والسكن ، </a:t>
            </a:r>
            <a:r>
              <a:rPr lang="ar-IQ" dirty="0" err="1">
                <a:solidFill>
                  <a:schemeClr val="tx1"/>
                </a:solidFill>
                <a:latin typeface="Simplified Arabic" pitchFamily="18" charset="-78"/>
                <a:cs typeface="Simplified Arabic" pitchFamily="18" charset="-78"/>
              </a:rPr>
              <a:t>اما</a:t>
            </a:r>
            <a:r>
              <a:rPr lang="ar-IQ" dirty="0">
                <a:solidFill>
                  <a:schemeClr val="tx1"/>
                </a:solidFill>
                <a:latin typeface="Simplified Arabic" pitchFamily="18" charset="-78"/>
                <a:cs typeface="Simplified Arabic" pitchFamily="18" charset="-78"/>
              </a:rPr>
              <a:t> المعنوية هي المتعلقة بالفكر </a:t>
            </a:r>
            <a:r>
              <a:rPr lang="ar-IQ" dirty="0" err="1">
                <a:solidFill>
                  <a:schemeClr val="tx1"/>
                </a:solidFill>
                <a:latin typeface="Simplified Arabic" pitchFamily="18" charset="-78"/>
                <a:cs typeface="Simplified Arabic" pitchFamily="18" charset="-78"/>
              </a:rPr>
              <a:t>الانساني</a:t>
            </a:r>
            <a:r>
              <a:rPr lang="ar-IQ" dirty="0">
                <a:solidFill>
                  <a:schemeClr val="tx1"/>
                </a:solidFill>
                <a:latin typeface="Simplified Arabic" pitchFamily="18" charset="-78"/>
                <a:cs typeface="Simplified Arabic" pitchFamily="18" charset="-78"/>
              </a:rPr>
              <a:t> كحرية العقيدة والرأي. </a:t>
            </a:r>
            <a:endParaRPr lang="en-US" dirty="0">
              <a:solidFill>
                <a:schemeClr val="tx1"/>
              </a:solidFill>
              <a:latin typeface="Simplified Arabic" pitchFamily="18" charset="-78"/>
              <a:cs typeface="Simplified Arabic" pitchFamily="18" charset="-78"/>
            </a:endParaRPr>
          </a:p>
          <a:p>
            <a:pPr lvl="0" algn="just"/>
            <a:r>
              <a:rPr lang="ar-IQ" dirty="0">
                <a:solidFill>
                  <a:schemeClr val="tx1"/>
                </a:solidFill>
                <a:latin typeface="Simplified Arabic" pitchFamily="18" charset="-78"/>
                <a:cs typeface="Simplified Arabic" pitchFamily="18" charset="-78"/>
              </a:rPr>
              <a:t>التقسيم الثلاثي: </a:t>
            </a:r>
            <a:r>
              <a:rPr lang="ar-IQ" dirty="0" err="1">
                <a:solidFill>
                  <a:schemeClr val="tx1"/>
                </a:solidFill>
                <a:latin typeface="Simplified Arabic" pitchFamily="18" charset="-78"/>
                <a:cs typeface="Simplified Arabic" pitchFamily="18" charset="-78"/>
              </a:rPr>
              <a:t>الى</a:t>
            </a:r>
            <a:r>
              <a:rPr lang="ar-IQ" dirty="0">
                <a:solidFill>
                  <a:schemeClr val="tx1"/>
                </a:solidFill>
                <a:latin typeface="Simplified Arabic" pitchFamily="18" charset="-78"/>
                <a:cs typeface="Simplified Arabic" pitchFamily="18" charset="-78"/>
              </a:rPr>
              <a:t> الشخصية والفكرية والاقتصادية، والشخصية كحرية التنقل والمسكن والفكر وحرية الرأي والعقيدة والتعلم والاقتصادية كحق التملك والتجارة والصناعة. </a:t>
            </a:r>
            <a:endParaRPr lang="en-US" dirty="0">
              <a:solidFill>
                <a:schemeClr val="tx1"/>
              </a:solidFill>
              <a:latin typeface="Simplified Arabic" pitchFamily="18" charset="-78"/>
              <a:cs typeface="Simplified Arabic" pitchFamily="18" charset="-78"/>
            </a:endParaRPr>
          </a:p>
          <a:p>
            <a:pPr lvl="0" algn="just"/>
            <a:r>
              <a:rPr lang="ar-IQ" dirty="0">
                <a:solidFill>
                  <a:schemeClr val="tx1"/>
                </a:solidFill>
                <a:latin typeface="Simplified Arabic" pitchFamily="18" charset="-78"/>
                <a:cs typeface="Simplified Arabic" pitchFamily="18" charset="-78"/>
              </a:rPr>
              <a:t>التقسيم الرباعي: </a:t>
            </a:r>
            <a:r>
              <a:rPr lang="ar-IQ" dirty="0" err="1">
                <a:solidFill>
                  <a:schemeClr val="tx1"/>
                </a:solidFill>
                <a:latin typeface="Simplified Arabic" pitchFamily="18" charset="-78"/>
                <a:cs typeface="Simplified Arabic" pitchFamily="18" charset="-78"/>
              </a:rPr>
              <a:t>الى</a:t>
            </a:r>
            <a:r>
              <a:rPr lang="ar-IQ" dirty="0">
                <a:solidFill>
                  <a:schemeClr val="tx1"/>
                </a:solidFill>
                <a:latin typeface="Simplified Arabic" pitchFamily="18" charset="-78"/>
                <a:cs typeface="Simplified Arabic" pitchFamily="18" charset="-78"/>
              </a:rPr>
              <a:t> حقوق سياسية ومدنية، واقتصادية ، وثقافية. </a:t>
            </a:r>
            <a:endParaRPr lang="en-US" dirty="0">
              <a:solidFill>
                <a:schemeClr val="tx1"/>
              </a:solidFill>
              <a:latin typeface="Simplified Arabic" pitchFamily="18" charset="-78"/>
              <a:cs typeface="Simplified Arabic" pitchFamily="18" charset="-78"/>
            </a:endParaRPr>
          </a:p>
          <a:p>
            <a:pPr lvl="0" algn="just"/>
            <a:r>
              <a:rPr lang="ar-IQ" dirty="0">
                <a:solidFill>
                  <a:schemeClr val="tx1"/>
                </a:solidFill>
                <a:latin typeface="Simplified Arabic" pitchFamily="18" charset="-78"/>
                <a:cs typeface="Simplified Arabic" pitchFamily="18" charset="-78"/>
              </a:rPr>
              <a:t>التقسيم الخماسي: </a:t>
            </a:r>
            <a:r>
              <a:rPr lang="ar-IQ" dirty="0" err="1">
                <a:solidFill>
                  <a:schemeClr val="tx1"/>
                </a:solidFill>
                <a:latin typeface="Simplified Arabic" pitchFamily="18" charset="-78"/>
                <a:cs typeface="Simplified Arabic" pitchFamily="18" charset="-78"/>
              </a:rPr>
              <a:t>الى</a:t>
            </a:r>
            <a:r>
              <a:rPr lang="ar-IQ" dirty="0">
                <a:solidFill>
                  <a:schemeClr val="tx1"/>
                </a:solidFill>
                <a:latin typeface="Simplified Arabic" pitchFamily="18" charset="-78"/>
                <a:cs typeface="Simplified Arabic" pitchFamily="18" charset="-78"/>
              </a:rPr>
              <a:t> الحرية الشخصية والجسدية كحق </a:t>
            </a:r>
            <a:r>
              <a:rPr lang="ar-IQ" dirty="0" err="1">
                <a:solidFill>
                  <a:schemeClr val="tx1"/>
                </a:solidFill>
                <a:latin typeface="Simplified Arabic" pitchFamily="18" charset="-78"/>
                <a:cs typeface="Simplified Arabic" pitchFamily="18" charset="-78"/>
              </a:rPr>
              <a:t>الامان</a:t>
            </a:r>
            <a:r>
              <a:rPr lang="ar-IQ" dirty="0">
                <a:solidFill>
                  <a:schemeClr val="tx1"/>
                </a:solidFill>
                <a:latin typeface="Simplified Arabic" pitchFamily="18" charset="-78"/>
                <a:cs typeface="Simplified Arabic" pitchFamily="18" charset="-78"/>
              </a:rPr>
              <a:t> من العبودية والقهر والى حق </a:t>
            </a:r>
            <a:r>
              <a:rPr lang="ar-IQ" dirty="0" err="1">
                <a:solidFill>
                  <a:schemeClr val="tx1"/>
                </a:solidFill>
                <a:latin typeface="Simplified Arabic" pitchFamily="18" charset="-78"/>
                <a:cs typeface="Simplified Arabic" pitchFamily="18" charset="-78"/>
              </a:rPr>
              <a:t>الامن</a:t>
            </a:r>
            <a:r>
              <a:rPr lang="ar-IQ" dirty="0">
                <a:solidFill>
                  <a:schemeClr val="tx1"/>
                </a:solidFill>
                <a:latin typeface="Simplified Arabic" pitchFamily="18" charset="-78"/>
                <a:cs typeface="Simplified Arabic" pitchFamily="18" charset="-78"/>
              </a:rPr>
              <a:t> والحرية الفردية، والى حرية جسدية وضمانات الحماية من التعذيب والاغتصاب ونحوها والى الحريات الثقافية والمعنوية.    </a:t>
            </a:r>
            <a:endParaRPr lang="en-US" dirty="0">
              <a:solidFill>
                <a:schemeClr val="tx1"/>
              </a:solidFill>
              <a:latin typeface="Simplified Arabic" pitchFamily="18" charset="-78"/>
              <a:cs typeface="Simplified Arabic" pitchFamily="18" charset="-78"/>
            </a:endParaRPr>
          </a:p>
          <a:p>
            <a:pPr algn="just"/>
            <a:endParaRPr lang="ar-IQ" dirty="0">
              <a:solidFill>
                <a:schemeClr val="tx1"/>
              </a:solidFill>
              <a:latin typeface="Simplified Arabic" pitchFamily="18" charset="-78"/>
              <a:cs typeface="Simplified Arabic" pitchFamily="18" charset="-78"/>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image" Target="../media/image1.jpeg" /></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0</TotalTime>
  <Words>624</Words>
  <Application>Microsoft Office PowerPoint</Application>
  <PresentationFormat>عرض على الشاشة (4:3)</PresentationFormat>
  <Paragraphs>31</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رحلة</vt:lpstr>
      <vt:lpstr>اعداد  أ.م. ليث عبدالستار عيادة  2020 -2021</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اعداد  أ.م. ليث عبدالستار عيادة  2020 -2021</dc:title>
  <dc:creator>DELL</dc:creator>
  <cp:lastModifiedBy>مستخدم غير معروف</cp:lastModifiedBy>
  <cp:revision>2</cp:revision>
  <dcterms:created xsi:type="dcterms:W3CDTF">2021-01-26T15:19:48Z</dcterms:created>
  <dcterms:modified xsi:type="dcterms:W3CDTF">2021-06-27T13:43:14Z</dcterms:modified>
</cp:coreProperties>
</file>