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65441" autoAdjust="0"/>
    <p:restoredTop sz="86323" autoAdjust="0"/>
  </p:normalViewPr>
  <p:slideViewPr>
    <p:cSldViewPr>
      <p:cViewPr varScale="1">
        <p:scale>
          <a:sx n="74" d="100"/>
          <a:sy n="74"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18/11/1442</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18/11/1442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18/11/1442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18/11/1442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18/11/1442</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4.gi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5.png" /></Relationships>
</file>

<file path=ppt/slides/_rels/slide20.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79712" y="2924944"/>
            <a:ext cx="3168352" cy="648072"/>
          </a:xfrm>
        </p:spPr>
        <p:txBody>
          <a:bodyPr>
            <a:normAutofit/>
          </a:bodyPr>
          <a:lstStyle/>
          <a:p>
            <a:r>
              <a:rPr lang="ar-IQ" sz="3600" dirty="0">
                <a:solidFill>
                  <a:schemeClr val="bg1"/>
                </a:solidFill>
              </a:rPr>
              <a:t>الادارة والاشراف التربوي </a:t>
            </a:r>
          </a:p>
        </p:txBody>
      </p:sp>
      <p:sp>
        <p:nvSpPr>
          <p:cNvPr id="6" name="Rectangle 12"/>
          <p:cNvSpPr>
            <a:spLocks noGrp="1" noChangeArrowheads="1"/>
          </p:cNvSpPr>
          <p:nvPr>
            <p:ph type="subTitle" idx="1"/>
          </p:nvPr>
        </p:nvSpPr>
        <p:spPr bwMode="auto">
          <a:xfrm>
            <a:off x="827584" y="3861048"/>
            <a:ext cx="5040560" cy="1752600"/>
          </a:xfrm>
          <a:prstGeom prst="rect">
            <a:avLst/>
          </a:prstGeom>
          <a:solidFill>
            <a:schemeClr val="accent1"/>
          </a:solidFill>
          <a:ln w="9525">
            <a:solidFill>
              <a:schemeClr val="tx1"/>
            </a:solidFill>
            <a:miter lim="800000"/>
            <a:headEnd/>
            <a:tailEnd/>
          </a:ln>
        </p:spPr>
        <p:txBody>
          <a:bodyPr wrap="none" anchor="ctr">
            <a:noAutofit/>
          </a:bodyPr>
          <a:lstStyle>
            <a:lvl1pPr algn="l" eaLnBrk="0" hangingPunct="0">
              <a:spcBef>
                <a:spcPct val="20000"/>
              </a:spcBef>
              <a:buChar char="•"/>
              <a:defRPr sz="3200">
                <a:solidFill>
                  <a:schemeClr val="tx1"/>
                </a:solidFill>
                <a:latin typeface="Verdana" pitchFamily="34" charset="0"/>
                <a:cs typeface="Arial" pitchFamily="34" charset="0"/>
              </a:defRPr>
            </a:lvl1pPr>
            <a:lvl2pPr marL="742950" indent="-285750" algn="l" eaLnBrk="0" hangingPunct="0">
              <a:spcBef>
                <a:spcPct val="20000"/>
              </a:spcBef>
              <a:buChar char="–"/>
              <a:defRPr sz="2800">
                <a:solidFill>
                  <a:schemeClr val="tx1"/>
                </a:solidFill>
                <a:latin typeface="Verdana" pitchFamily="34" charset="0"/>
                <a:cs typeface="Arial" pitchFamily="34" charset="0"/>
              </a:defRPr>
            </a:lvl2pPr>
            <a:lvl3pPr marL="1143000" indent="-228600" algn="l" eaLnBrk="0" hangingPunct="0">
              <a:spcBef>
                <a:spcPct val="20000"/>
              </a:spcBef>
              <a:buChar char="•"/>
              <a:defRPr sz="2400">
                <a:solidFill>
                  <a:schemeClr val="tx1"/>
                </a:solidFill>
                <a:latin typeface="Verdana" pitchFamily="34" charset="0"/>
                <a:cs typeface="Arial" pitchFamily="34" charset="0"/>
              </a:defRPr>
            </a:lvl3pPr>
            <a:lvl4pPr marL="1600200" indent="-228600" algn="l" eaLnBrk="0" hangingPunct="0">
              <a:spcBef>
                <a:spcPct val="20000"/>
              </a:spcBef>
              <a:buChar char="–"/>
              <a:defRPr sz="2000">
                <a:solidFill>
                  <a:schemeClr val="tx1"/>
                </a:solidFill>
                <a:latin typeface="Verdana" pitchFamily="34" charset="0"/>
                <a:cs typeface="Arial" pitchFamily="34" charset="0"/>
              </a:defRPr>
            </a:lvl4pPr>
            <a:lvl5pPr marL="2057400" indent="-228600" algn="l" eaLnBrk="0" hangingPunct="0">
              <a:spcBef>
                <a:spcPct val="20000"/>
              </a:spcBef>
              <a:buChar char="»"/>
              <a:defRPr sz="2000">
                <a:solidFill>
                  <a:schemeClr val="tx1"/>
                </a:solidFill>
                <a:latin typeface="Verdana" pitchFamily="34" charset="0"/>
                <a:cs typeface="Arial" pitchFamily="34" charset="0"/>
              </a:defRPr>
            </a:lvl5pPr>
            <a:lvl6pPr marL="25146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algn="ctr" eaLnBrk="1" hangingPunct="1">
              <a:spcBef>
                <a:spcPct val="0"/>
              </a:spcBef>
              <a:buFontTx/>
              <a:buNone/>
            </a:pPr>
            <a:r>
              <a:rPr lang="ar-IQ" altLang="ar-IQ" dirty="0">
                <a:solidFill>
                  <a:srgbClr val="C00000"/>
                </a:solidFill>
              </a:rPr>
              <a:t>أ.م دنيا جليل </a:t>
            </a:r>
            <a:endParaRPr lang="en-US" altLang="ar-IQ" dirty="0">
              <a:solidFill>
                <a:srgbClr val="C00000"/>
              </a:solidFill>
            </a:endParaRPr>
          </a:p>
        </p:txBody>
      </p:sp>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77272"/>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C:\Users\dell\Desktop\لوكو التربية الاساسية الجديد.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88640"/>
            <a:ext cx="2448272" cy="225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15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9036496" cy="5078313"/>
          </a:xfrm>
          <a:prstGeom prst="rect">
            <a:avLst/>
          </a:prstGeom>
        </p:spPr>
        <p:txBody>
          <a:bodyPr wrap="square">
            <a:spAutoFit/>
          </a:bodyPr>
          <a:lstStyle/>
          <a:p>
            <a:r>
              <a:rPr lang="ar-SA" sz="3600" b="1" dirty="0"/>
              <a:t>لقد تطورت النظرة الى الادارة التربوية تطورا سريعا خلال العقدين الماضيين نتيجة عدة عوامل من أهمها ما يأتي:</a:t>
            </a:r>
            <a:endParaRPr lang="en-US" sz="3600" dirty="0"/>
          </a:p>
          <a:p>
            <a:r>
              <a:rPr lang="ar-SA" sz="3600" b="1" dirty="0"/>
              <a:t>١- اخفاء الصيغة العلمية على الادارة واعتبار العاملين فيها اصحاب مهنه. </a:t>
            </a:r>
            <a:endParaRPr lang="en-US" sz="3600" b="1" dirty="0"/>
          </a:p>
          <a:p>
            <a:r>
              <a:rPr lang="fa-IR" sz="3600" b="1" dirty="0"/>
              <a:t>۲- </a:t>
            </a:r>
            <a:r>
              <a:rPr lang="ar-SA" sz="3600" b="1" dirty="0"/>
              <a:t>تركز الدراسة على الادارة بوصفها ظاهرة سلوك وتفاعل اجتماعي واداء وعلاقات الانسانية. </a:t>
            </a:r>
            <a:endParaRPr lang="en-US" sz="3600" b="1" dirty="0"/>
          </a:p>
          <a:p>
            <a:r>
              <a:rPr lang="ar-SA" sz="3600" b="1" dirty="0"/>
              <a:t>٣-استخدام النظريات والنماذج في دراسة الادارة .</a:t>
            </a:r>
            <a:endParaRPr lang="en-US" sz="3600" b="1" dirty="0"/>
          </a:p>
          <a:p>
            <a:r>
              <a:rPr lang="ar-SA" sz="3600" b="1" dirty="0"/>
              <a:t>4- تحليل الادارة الى بعدين أساسين، احدهما يتعلق بالمحتوى والاخر بالطريقة .</a:t>
            </a:r>
            <a:endParaRPr lang="en-US" sz="3600" b="1" dirty="0"/>
          </a:p>
        </p:txBody>
      </p:sp>
    </p:spTree>
    <p:extLst>
      <p:ext uri="{BB962C8B-B14F-4D97-AF65-F5344CB8AC3E}">
        <p14:creationId xmlns:p14="http://schemas.microsoft.com/office/powerpoint/2010/main" val="421685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4339650"/>
          </a:xfrm>
          <a:prstGeom prst="rect">
            <a:avLst/>
          </a:prstGeom>
        </p:spPr>
        <p:txBody>
          <a:bodyPr wrap="square">
            <a:spAutoFit/>
          </a:bodyPr>
          <a:lstStyle/>
          <a:p>
            <a:r>
              <a:rPr lang="ar-SA" sz="3600" dirty="0"/>
              <a:t> </a:t>
            </a:r>
            <a:endParaRPr lang="en-US" sz="3600" dirty="0"/>
          </a:p>
          <a:p>
            <a:r>
              <a:rPr lang="ar-SA" sz="4000" b="1" dirty="0"/>
              <a:t>5- الاعتراف بالقوى الجديدة التي تشكل النظرة المتطورة للإدارة، مثل: التكنلوجيا المعاصرة، والظواهر السكانية، والتغير، والصراع في النظام القيمي، والتفجير العرفي ، والفلسفات الاجتماعية والاقتصادية والسياسية. .)</a:t>
            </a:r>
            <a:endParaRPr lang="en-US" sz="4000" b="1" dirty="0"/>
          </a:p>
          <a:p>
            <a:r>
              <a:rPr lang="ar-SA" sz="4000" b="1" dirty="0"/>
              <a:t> 6-اهتمام الباحثين بالدراسة العلمية للإدارة .</a:t>
            </a:r>
            <a:endParaRPr lang="en-US" sz="4000" b="1" dirty="0"/>
          </a:p>
        </p:txBody>
      </p:sp>
    </p:spTree>
    <p:extLst>
      <p:ext uri="{BB962C8B-B14F-4D97-AF65-F5344CB8AC3E}">
        <p14:creationId xmlns:p14="http://schemas.microsoft.com/office/powerpoint/2010/main" val="199113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8156"/>
            <a:ext cx="9143506" cy="6186309"/>
          </a:xfrm>
          <a:prstGeom prst="rect">
            <a:avLst/>
          </a:prstGeom>
        </p:spPr>
        <p:txBody>
          <a:bodyPr wrap="square">
            <a:spAutoFit/>
          </a:bodyPr>
          <a:lstStyle/>
          <a:p>
            <a:r>
              <a:rPr lang="ar-SA" sz="3600" dirty="0"/>
              <a:t> </a:t>
            </a:r>
            <a:r>
              <a:rPr lang="ar-SA" sz="3600" b="1" dirty="0"/>
              <a:t>لقد تطور مفهوم الادارة التربوية - شأنها في ذلك شأن انواع الادارة الاخرى – متأثرا بما طرأ من تطور على المفهوم العام للإدارة او لا، وبما طرأ على مفهوم التربية نفسه وادارتها ثانيا. فبعد أن كان عمل المدير يقتصر على تنفيذ ما يعهد اليه من تعليمات، وينحصر داخل جدران المدرسة. أصبح يتركز على التلميذ، وما يحيط بالعملية التربوية بمفهومها الشامل من الداخل و ظروف و امكانات، تساعد الطالب على النمو الشامل والمتكامل - </a:t>
            </a:r>
            <a:r>
              <a:rPr lang="ar-SA" sz="3600" b="1" dirty="0" err="1"/>
              <a:t>صحياوعقليا</a:t>
            </a:r>
            <a:r>
              <a:rPr lang="ar-SA" sz="3600" b="1" dirty="0"/>
              <a:t> وانفعاليا واجتماعيا.</a:t>
            </a:r>
            <a:endParaRPr lang="en-US" sz="3600" b="1" dirty="0"/>
          </a:p>
          <a:p>
            <a:r>
              <a:rPr lang="ar-SA" sz="3600" b="1" dirty="0"/>
              <a:t>  وأمتد عمل المدير ليشمل المجتمع المحلي الذي يعيش فيه - باعتبار أن من واجب المدرسية أن تتعرف على احتياجات هذا المجتمع وتحللها، ومن ثم تعمل على تلبيتها.</a:t>
            </a:r>
            <a:endParaRPr lang="ar-IQ" sz="3600" b="1" dirty="0"/>
          </a:p>
        </p:txBody>
      </p:sp>
    </p:spTree>
    <p:extLst>
      <p:ext uri="{BB962C8B-B14F-4D97-AF65-F5344CB8AC3E}">
        <p14:creationId xmlns:p14="http://schemas.microsoft.com/office/powerpoint/2010/main" val="916213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186309"/>
          </a:xfrm>
          <a:prstGeom prst="rect">
            <a:avLst/>
          </a:prstGeom>
        </p:spPr>
        <p:txBody>
          <a:bodyPr wrap="square">
            <a:spAutoFit/>
          </a:bodyPr>
          <a:lstStyle/>
          <a:p>
            <a:r>
              <a:rPr lang="ar-SA" sz="4400" b="1" dirty="0"/>
              <a:t>أن وحدة الادارة التربوية هي النظام التربوي على مستوى الدولة والمجتمع بما فيه من مدارس ومؤسسات تربوية وخدمات تعليمية وصحافة واعلام، وما يحكم ذلك كله من تشريعات وقوانين. أن وزير التربية هو مسؤول عن تنسيق السياسة التعلمية والتربوية بما يتفق على تنفيذ هذه والسياسة العاملة للدولة على الصعيد القومي، كما أنه هو المسؤول عن الاشراف السياسة.</a:t>
            </a:r>
            <a:endParaRPr lang="en-US" sz="4400" b="1" dirty="0"/>
          </a:p>
        </p:txBody>
      </p:sp>
    </p:spTree>
    <p:extLst>
      <p:ext uri="{BB962C8B-B14F-4D97-AF65-F5344CB8AC3E}">
        <p14:creationId xmlns:p14="http://schemas.microsoft.com/office/powerpoint/2010/main" val="312908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16632"/>
            <a:ext cx="8820472" cy="5570756"/>
          </a:xfrm>
          <a:prstGeom prst="rect">
            <a:avLst/>
          </a:prstGeom>
        </p:spPr>
        <p:txBody>
          <a:bodyPr wrap="square">
            <a:spAutoFit/>
          </a:bodyPr>
          <a:lstStyle/>
          <a:p>
            <a:r>
              <a:rPr lang="ar-SA" sz="3200" b="1" dirty="0"/>
              <a:t>الادارة المدرسية</a:t>
            </a:r>
            <a:r>
              <a:rPr lang="ar-SA" sz="3200" dirty="0"/>
              <a:t>:- </a:t>
            </a:r>
            <a:endParaRPr lang="en-US" sz="3200" dirty="0"/>
          </a:p>
          <a:p>
            <a:r>
              <a:rPr lang="ar-SA" sz="3600" b="1" dirty="0"/>
              <a:t>     هي الوحدة القائمة بتنفيذ السياسة التعليمية بينما تختص الإدارة التعلمية برسم هذه السياسة. وتعتبر العلاقة بين الادارة التعليمية والادارة المدرسية علاقة الكل بالجزء بمعنى أن الادارة المدرسية هي جزء من الادارة التعليمية، وتقوم الادارة التعليمية بتقديم العون والمساعدة مالية وفنية للإدارة المدرسية واعدادها بالقوى البشرية اللازمة لتنفيذ السياسة العامة المرسومة وتحقيق الأهداف التعليمية الموضوعة وتقوم كذلك بالإشراف والرقابة عليها لتضمن سلامة هذا التنفيذ . </a:t>
            </a:r>
            <a:endParaRPr lang="en-US" sz="3600" b="1" dirty="0"/>
          </a:p>
        </p:txBody>
      </p:sp>
    </p:spTree>
    <p:extLst>
      <p:ext uri="{BB962C8B-B14F-4D97-AF65-F5344CB8AC3E}">
        <p14:creationId xmlns:p14="http://schemas.microsoft.com/office/powerpoint/2010/main" val="133628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9036496" cy="3970318"/>
          </a:xfrm>
          <a:prstGeom prst="rect">
            <a:avLst/>
          </a:prstGeom>
        </p:spPr>
        <p:txBody>
          <a:bodyPr wrap="square">
            <a:spAutoFit/>
          </a:bodyPr>
          <a:lstStyle/>
          <a:p>
            <a:r>
              <a:rPr lang="ar-SA" sz="3600" b="1" dirty="0"/>
              <a:t>ويمكن القول ايضا ان الادارة المدرسية صورة مصغرة للإدارة التعليمية. والادارة المدرسية يقوم على رأسها ناظر </a:t>
            </a:r>
            <a:r>
              <a:rPr lang="ar-IQ" sz="3600" b="1" dirty="0"/>
              <a:t>(</a:t>
            </a:r>
            <a:r>
              <a:rPr lang="en-US" sz="3600" b="1" dirty="0" err="1"/>
              <a:t>Headpaster</a:t>
            </a:r>
            <a:r>
              <a:rPr lang="ar-SA" sz="3600" b="1" dirty="0"/>
              <a:t>) أو المدير  (</a:t>
            </a:r>
            <a:r>
              <a:rPr lang="en-US" sz="3600" b="1" dirty="0" err="1"/>
              <a:t>prinicipale</a:t>
            </a:r>
            <a:r>
              <a:rPr lang="en-US" sz="3600" b="1" dirty="0"/>
              <a:t> </a:t>
            </a:r>
            <a:r>
              <a:rPr lang="ar-SA" sz="3600" b="1" dirty="0"/>
              <a:t>ومسؤوليته الرئيسية هي توجيه المدرسة نحو اداء رسالتها، وتنفيذ اللوائح والقوانين التعليمية التي تصدر من الوزارة. ويتعاون معه وكيل المدرسة </a:t>
            </a:r>
            <a:r>
              <a:rPr lang="en-US" sz="3600" b="1" dirty="0"/>
              <a:t>(Deputy)</a:t>
            </a:r>
            <a:r>
              <a:rPr lang="ar-SA" sz="3600" b="1" dirty="0"/>
              <a:t> والمعلمين والإداريين و غيرهم من العاملين في المدرسة. </a:t>
            </a:r>
            <a:endParaRPr lang="en-US" sz="3600" b="1" dirty="0"/>
          </a:p>
        </p:txBody>
      </p:sp>
    </p:spTree>
    <p:extLst>
      <p:ext uri="{BB962C8B-B14F-4D97-AF65-F5344CB8AC3E}">
        <p14:creationId xmlns:p14="http://schemas.microsoft.com/office/powerpoint/2010/main" val="245112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3170099"/>
          </a:xfrm>
          <a:prstGeom prst="rect">
            <a:avLst/>
          </a:prstGeom>
        </p:spPr>
        <p:txBody>
          <a:bodyPr wrap="square">
            <a:spAutoFit/>
          </a:bodyPr>
          <a:lstStyle/>
          <a:p>
            <a:r>
              <a:rPr lang="ar-SA" sz="4000" b="1" dirty="0"/>
              <a:t>وناظر </a:t>
            </a:r>
            <a:r>
              <a:rPr lang="ar-IQ" sz="4000" b="1" dirty="0"/>
              <a:t>ومدير </a:t>
            </a:r>
            <a:r>
              <a:rPr lang="ar-SA" sz="4000" b="1" dirty="0"/>
              <a:t>المدرسة ليس مطلق اليدين في مدرسته وانما هو مقيد بالإدارة التعليمية التي يخضع لها ويتصرف وفق ما تراه، كما أنه مقيد بمناهج ومفردات دراسية موضوعية ولوائح </a:t>
            </a:r>
            <a:r>
              <a:rPr lang="ar-SA" sz="4000" b="1" dirty="0" err="1"/>
              <a:t>وقوانین</a:t>
            </a:r>
            <a:r>
              <a:rPr lang="ar-SA" sz="4000" b="1" dirty="0"/>
              <a:t> ومفتشين قنين واداريين وبإمكانات مالية محدودة .</a:t>
            </a:r>
            <a:endParaRPr lang="en-US" sz="4000" b="1" dirty="0"/>
          </a:p>
        </p:txBody>
      </p:sp>
    </p:spTree>
    <p:extLst>
      <p:ext uri="{BB962C8B-B14F-4D97-AF65-F5344CB8AC3E}">
        <p14:creationId xmlns:p14="http://schemas.microsoft.com/office/powerpoint/2010/main" val="396589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7661"/>
            <a:ext cx="9130627" cy="6186309"/>
          </a:xfrm>
          <a:prstGeom prst="rect">
            <a:avLst/>
          </a:prstGeom>
        </p:spPr>
        <p:txBody>
          <a:bodyPr wrap="square">
            <a:spAutoFit/>
          </a:bodyPr>
          <a:lstStyle/>
          <a:p>
            <a:r>
              <a:rPr lang="ar-SA" dirty="0"/>
              <a:t> </a:t>
            </a:r>
            <a:r>
              <a:rPr lang="ar-SA" sz="3600" b="1" dirty="0"/>
              <a:t>ويختلف وضع الناظر أو المدير في علاقته بالإدارة التعليمية وفي مدى الحرية الأكاديمية والادارية الممنوحة له من مجتمع لأخر وفقا للنظام الإداري المتبع اذا كان مركزيا. ومن هنا لا يمكن فهم الادارة المدرسية الا في ظل الادارة التعليمية لان شخصية المدرسة ستمد من النظام التعليمي كله ولأن الادارة المدرسية ليست كيانا مستقلا بذاته بقدر ماهي جزء من الكيان الأكبر وهي الادارة التعليمية. وقد تغير الاتجاه نحو الادارة المدرسية نتيجة لتغير النظرة حول العملية التربوية. فقد ادلت البحوث النفسية والتربوية الحديثة اهمية الطفل كفرد، وأهمية الفروق الفردية، ووضحت أن العملية التربوية عملية نمو في شخصية الطفل في جميع نواحيها</a:t>
            </a:r>
            <a:endParaRPr lang="en-US" sz="3600" b="1" dirty="0"/>
          </a:p>
        </p:txBody>
      </p:sp>
    </p:spTree>
    <p:extLst>
      <p:ext uri="{BB962C8B-B14F-4D97-AF65-F5344CB8AC3E}">
        <p14:creationId xmlns:p14="http://schemas.microsoft.com/office/powerpoint/2010/main" val="407075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6091"/>
            <a:ext cx="9144000" cy="5078313"/>
          </a:xfrm>
          <a:prstGeom prst="rect">
            <a:avLst/>
          </a:prstGeom>
        </p:spPr>
        <p:txBody>
          <a:bodyPr wrap="square">
            <a:spAutoFit/>
          </a:bodyPr>
          <a:lstStyle/>
          <a:p>
            <a:r>
              <a:rPr lang="ar-SA" sz="3600" b="1" dirty="0"/>
              <a:t>اكدت الفلسفات التربوية التقدمية أن الطفل كائن ايجابي نشيط، كما اظهرت دور المعلم مدرسة في توجيهه ومساعدته في اختيار الخبرات المربية التي تساعد على نمو شخصيته وتؤدي الى نفعه ونفع المجتمع الذي يعيش فيه. وكانت نتيجة هذه الآراء التقدمية تحول الادارة المدرسية من الاهتمام المطلق بالأعمال الادارية الروتينية إلى الاهتمام بالطفل والى ضرورة مساعدته للتمتع بطفولته وحل مشكلاته اليومية واعداده لمسؤولياته في حياته الحاضرة و المقبلة في المجتمع. </a:t>
            </a:r>
            <a:endParaRPr lang="en-US" sz="3600" b="1" dirty="0"/>
          </a:p>
        </p:txBody>
      </p:sp>
    </p:spTree>
    <p:extLst>
      <p:ext uri="{BB962C8B-B14F-4D97-AF65-F5344CB8AC3E}">
        <p14:creationId xmlns:p14="http://schemas.microsoft.com/office/powerpoint/2010/main" val="3887251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533400" y="8382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
        <p:nvSpPr>
          <p:cNvPr id="3" name="Rectangle 2"/>
          <p:cNvSpPr txBox="1">
            <a:spLocks noChangeArrowheads="1"/>
          </p:cNvSpPr>
          <p:nvPr/>
        </p:nvSpPr>
        <p:spPr bwMode="auto">
          <a:xfrm>
            <a:off x="685800" y="9906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Tree>
    <p:extLst>
      <p:ext uri="{BB962C8B-B14F-4D97-AF65-F5344CB8AC3E}">
        <p14:creationId xmlns:p14="http://schemas.microsoft.com/office/powerpoint/2010/main" val="3715031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75" fill="hold">
                                          <p:stCondLst>
                                            <p:cond delay="0"/>
                                          </p:stCondLst>
                                        </p:cTn>
                                        <p:tgtEl>
                                          <p:spTgt spid="2"/>
                                        </p:tgtEl>
                                        <p:attrNameLst>
                                          <p:attrName>style.rotation</p:attrName>
                                        </p:attrNameLst>
                                      </p:cBhvr>
                                      <p:to>
                                        <p:strVal val="-45.0"/>
                                      </p:to>
                                    </p:set>
                                    <p:anim calcmode="lin" valueType="num">
                                      <p:cBhvr>
                                        <p:cTn id="8" dur="2275" fill="hold">
                                          <p:stCondLst>
                                            <p:cond delay="227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7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0" decel="50000" autoRev="1" fill="hold">
                                          <p:stCondLst>
                                            <p:cond delay="227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0" fill="hold">
                                          <p:stCondLst>
                                            <p:cond delay="4320"/>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gtEl>
                                        <p:attrNameLst>
                                          <p:attrName>style.visibility</p:attrName>
                                        </p:attrNameLst>
                                      </p:cBhvr>
                                      <p:to>
                                        <p:strVal val="visible"/>
                                      </p:to>
                                    </p:set>
                                    <p:set>
                                      <p:cBhvr>
                                        <p:cTn id="16" dur="2275" fill="hold">
                                          <p:stCondLst>
                                            <p:cond delay="0"/>
                                          </p:stCondLst>
                                        </p:cTn>
                                        <p:tgtEl>
                                          <p:spTgt spid="3"/>
                                        </p:tgtEl>
                                        <p:attrNameLst>
                                          <p:attrName>style.rotation</p:attrName>
                                        </p:attrNameLst>
                                      </p:cBhvr>
                                      <p:to>
                                        <p:strVal val="-45.0"/>
                                      </p:to>
                                    </p:set>
                                    <p:anim calcmode="lin" valueType="num">
                                      <p:cBhvr>
                                        <p:cTn id="17" dur="2275" fill="hold">
                                          <p:stCondLst>
                                            <p:cond delay="227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18" dur="227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9" dur="780" decel="50000" autoRev="1" fill="hold">
                                          <p:stCondLst>
                                            <p:cond delay="227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0" dur="680" fill="hold">
                                          <p:stCondLst>
                                            <p:cond delay="4320"/>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91361"/>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فرعي 3"/>
          <p:cNvSpPr>
            <a:spLocks noGrp="1"/>
          </p:cNvSpPr>
          <p:nvPr>
            <p:ph type="subTitle" idx="1"/>
          </p:nvPr>
        </p:nvSpPr>
        <p:spPr/>
        <p:txBody>
          <a:bodyPr/>
          <a:lstStyle/>
          <a:p>
            <a:endParaRPr lang="ar-IQ"/>
          </a:p>
        </p:txBody>
      </p:sp>
      <p:sp>
        <p:nvSpPr>
          <p:cNvPr id="10" name="عنوان 9"/>
          <p:cNvSpPr>
            <a:spLocks noGrp="1"/>
          </p:cNvSpPr>
          <p:nvPr>
            <p:ph type="ctrTitle"/>
          </p:nvPr>
        </p:nvSpPr>
        <p:spPr/>
        <p:txBody>
          <a:bodyPr/>
          <a:lstStyle/>
          <a:p>
            <a:endParaRPr lang="ar-IQ" dirty="0"/>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46000"/>
            <a:ext cx="8208912" cy="534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180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
            <a:ext cx="1871662" cy="170080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89427" y="1753243"/>
            <a:ext cx="8424936" cy="5078313"/>
          </a:xfrm>
          <a:prstGeom prst="rect">
            <a:avLst/>
          </a:prstGeom>
        </p:spPr>
        <p:txBody>
          <a:bodyPr wrap="square">
            <a:spAutoFit/>
          </a:bodyPr>
          <a:lstStyle/>
          <a:p>
            <a:r>
              <a:rPr lang="ar-IQ" dirty="0"/>
              <a:t> </a:t>
            </a:r>
            <a:endParaRPr lang="en-US" dirty="0"/>
          </a:p>
          <a:p>
            <a:r>
              <a:rPr lang="ar-IQ" dirty="0"/>
              <a:t> </a:t>
            </a:r>
            <a:endParaRPr lang="en-US" dirty="0"/>
          </a:p>
          <a:p>
            <a:pPr algn="ctr"/>
            <a:r>
              <a:rPr lang="ar-IQ" sz="6600" b="1" dirty="0"/>
              <a:t>شكراً لإصغائكم </a:t>
            </a:r>
          </a:p>
          <a:p>
            <a:pPr algn="ctr"/>
            <a:endParaRPr lang="ar-IQ" sz="6600" b="1" dirty="0"/>
          </a:p>
          <a:p>
            <a:pPr algn="ctr"/>
            <a:r>
              <a:rPr lang="ar-IQ" sz="6600" b="1" dirty="0">
                <a:solidFill>
                  <a:schemeClr val="tx2"/>
                </a:solidFill>
              </a:rPr>
              <a:t>تحياتي</a:t>
            </a:r>
          </a:p>
          <a:p>
            <a:pPr marR="45720" lvl="0" algn="ctr">
              <a:spcBef>
                <a:spcPct val="0"/>
              </a:spcBef>
              <a:buClr>
                <a:srgbClr val="0BD0D9"/>
              </a:buClr>
              <a:buSzPct val="95000"/>
            </a:pPr>
            <a:r>
              <a:rPr lang="ar-IQ" altLang="ar-IQ" sz="6600" dirty="0">
                <a:solidFill>
                  <a:srgbClr val="C00000"/>
                </a:solidFill>
              </a:rPr>
              <a:t>أ.م دنيا جليل </a:t>
            </a:r>
            <a:endParaRPr lang="en-US" altLang="ar-IQ" sz="6600" dirty="0">
              <a:solidFill>
                <a:srgbClr val="C00000"/>
              </a:solidFill>
            </a:endParaRPr>
          </a:p>
          <a:p>
            <a:r>
              <a:rPr lang="ar-IQ" dirty="0"/>
              <a:t> </a:t>
            </a:r>
            <a:endParaRPr lang="en-US" dirty="0"/>
          </a:p>
        </p:txBody>
      </p:sp>
    </p:spTree>
    <p:extLst>
      <p:ext uri="{BB962C8B-B14F-4D97-AF65-F5344CB8AC3E}">
        <p14:creationId xmlns:p14="http://schemas.microsoft.com/office/powerpoint/2010/main" val="360032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7294305"/>
          </a:xfrm>
          <a:prstGeom prst="rect">
            <a:avLst/>
          </a:prstGeom>
        </p:spPr>
        <p:txBody>
          <a:bodyPr wrap="square">
            <a:spAutoFit/>
          </a:bodyPr>
          <a:lstStyle/>
          <a:p>
            <a:pPr algn="ctr"/>
            <a:r>
              <a:rPr lang="en-US" sz="3600" b="1" dirty="0"/>
              <a:t>    </a:t>
            </a:r>
            <a:r>
              <a:rPr lang="ar-SA" sz="3600" b="1" dirty="0"/>
              <a:t>بسم الله الرحمن الرحيم</a:t>
            </a:r>
            <a:endParaRPr lang="ar-IQ" sz="3600" b="1" dirty="0"/>
          </a:p>
          <a:p>
            <a:pPr algn="ctr"/>
            <a:r>
              <a:rPr lang="ar-IQ" sz="3600" b="1" dirty="0"/>
              <a:t>المحاضرة رقم /2</a:t>
            </a:r>
          </a:p>
          <a:p>
            <a:pPr algn="ctr"/>
            <a:r>
              <a:rPr lang="en-US" sz="3600" b="1" dirty="0"/>
              <a:t>THE LECTURE IS NUMBER TOW</a:t>
            </a:r>
            <a:endParaRPr lang="en-US" sz="3600" dirty="0"/>
          </a:p>
          <a:p>
            <a:pPr algn="ctr"/>
            <a:r>
              <a:rPr lang="ar-SA" sz="3600" b="1" dirty="0"/>
              <a:t>الادارة والاشراف التربوي</a:t>
            </a:r>
            <a:endParaRPr lang="en-US" sz="3600" b="1" dirty="0"/>
          </a:p>
          <a:p>
            <a:r>
              <a:rPr lang="ar-SA" sz="3600" b="1" dirty="0"/>
              <a:t>تعريف الادارة :- </a:t>
            </a:r>
            <a:endParaRPr lang="en-US" sz="3600" dirty="0"/>
          </a:p>
          <a:p>
            <a:r>
              <a:rPr lang="ar-SA" sz="3600" dirty="0"/>
              <a:t>   لم يكن اتفاق بين العلماء والباحثين في ميدان الادارة على صياغة تعريف محدد لها. ويعود سبب هذا الاختلاف الى عدة عوامل من اهمها: أطار النظري المعتمد في تحديد المفهوم، نظرية الفلسفية أو الفلسفة التي يؤمن بها الباحث والتي تعد اساسا في بناء المفهوم الجيد. او زاوية التي ينظر الباحث من خلالها الى ذلك المفهوم.</a:t>
            </a:r>
            <a:endParaRPr lang="en-US" sz="3600" dirty="0"/>
          </a:p>
          <a:p>
            <a:r>
              <a:rPr lang="ar-SA" sz="3600" dirty="0"/>
              <a:t> </a:t>
            </a:r>
            <a:endParaRPr lang="en-US" sz="3600" dirty="0"/>
          </a:p>
          <a:p>
            <a:r>
              <a:rPr lang="ar-SA" sz="3600" dirty="0"/>
              <a:t>   </a:t>
            </a:r>
            <a:endParaRPr lang="en-US" sz="3600" dirty="0"/>
          </a:p>
        </p:txBody>
      </p:sp>
    </p:spTree>
    <p:extLst>
      <p:ext uri="{BB962C8B-B14F-4D97-AF65-F5344CB8AC3E}">
        <p14:creationId xmlns:p14="http://schemas.microsoft.com/office/powerpoint/2010/main" val="217284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260648"/>
            <a:ext cx="8928992" cy="6186309"/>
          </a:xfrm>
          <a:prstGeom prst="rect">
            <a:avLst/>
          </a:prstGeom>
        </p:spPr>
        <p:txBody>
          <a:bodyPr wrap="square">
            <a:spAutoFit/>
          </a:bodyPr>
          <a:lstStyle/>
          <a:p>
            <a:r>
              <a:rPr lang="ar-SA" sz="3600" b="1" dirty="0"/>
              <a:t>الافتراض أو مجموعة الافتراضات التي تبناها الباحث، و الفرضية أو الفرضيات التي استند اليها في توضيح ابعاد ذلك المفهوم وبلورة مضمونه. وهكذا فقد تعددت التعريفات واختلفت من حيث الأسلوب تارة، ومن حيث الفكرة والأسلوب تارة اخرى. (عرفت الادارة بأنها:- العملية او مجموعة العمليات التي يتم بمقتضاها تعبئة القوى البشرية والمادية وتوجيهها توجيها كافيا لتحقيق أهداف الجهاز الذي توجه فيه)  وعرفت بانها:- (تنفيذ الاعمال بواسطة اخرين عن طريق تخطيط وتنظيم وتوجيه ورقابة مجهوداتهم) وهناك من يعرفها بانها: (توفير نوع من التعاون والتنسيق بين الجهود البشرية المختلفة من اجل </a:t>
            </a:r>
            <a:r>
              <a:rPr lang="ar-SA" sz="3600" b="1" dirty="0" err="1"/>
              <a:t>تحقيق</a:t>
            </a:r>
            <a:r>
              <a:rPr lang="ar-SA" sz="3600" dirty="0" err="1"/>
              <a:t>هدف</a:t>
            </a:r>
            <a:r>
              <a:rPr lang="ar-SA" sz="3600" dirty="0"/>
              <a:t> </a:t>
            </a:r>
            <a:r>
              <a:rPr lang="ar-SA" sz="3600" dirty="0" err="1"/>
              <a:t>معین</a:t>
            </a:r>
            <a:r>
              <a:rPr lang="ar-SA" sz="3600" b="1" dirty="0"/>
              <a:t>). </a:t>
            </a:r>
            <a:endParaRPr lang="en-US" sz="3600" b="1" dirty="0"/>
          </a:p>
        </p:txBody>
      </p:sp>
    </p:spTree>
    <p:extLst>
      <p:ext uri="{BB962C8B-B14F-4D97-AF65-F5344CB8AC3E}">
        <p14:creationId xmlns:p14="http://schemas.microsoft.com/office/powerpoint/2010/main" val="288675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6186309"/>
          </a:xfrm>
          <a:prstGeom prst="rect">
            <a:avLst/>
          </a:prstGeom>
        </p:spPr>
        <p:txBody>
          <a:bodyPr wrap="square">
            <a:spAutoFit/>
          </a:bodyPr>
          <a:lstStyle/>
          <a:p>
            <a:r>
              <a:rPr lang="ar-SA" sz="3600" b="1" dirty="0"/>
              <a:t>أما بوراب (</a:t>
            </a:r>
            <a:r>
              <a:rPr lang="en-US" sz="3600" b="1" dirty="0"/>
              <a:t>Burrup</a:t>
            </a:r>
            <a:r>
              <a:rPr lang="ar-SA" sz="3600" b="1" dirty="0"/>
              <a:t>)فقد عرفها بانها:- (محصلة العمليات التي يتم بموجبها وضع الامكانات المادية والبشرية لتحقيق اهداف عمل من الأعمال). في حين عرفها كلوف (</a:t>
            </a:r>
            <a:r>
              <a:rPr lang="en-US" sz="3600" b="1" dirty="0"/>
              <a:t>Clough</a:t>
            </a:r>
            <a:r>
              <a:rPr lang="ar-SA" sz="3600" b="1" dirty="0"/>
              <a:t>) بانها:- ( فن قيادة وتوجيه نشاطات مجموعة من الأفراد لتحقيق هدف مشترك). وعرفها كل من </a:t>
            </a:r>
            <a:r>
              <a:rPr lang="ar-SA" sz="3600" b="1" dirty="0" err="1"/>
              <a:t>هيرسي</a:t>
            </a:r>
            <a:r>
              <a:rPr lang="ar-SA" sz="3600" b="1" dirty="0"/>
              <a:t> </a:t>
            </a:r>
            <a:r>
              <a:rPr lang="ar-SA" sz="3600" b="1" dirty="0" err="1"/>
              <a:t>وبلانجرد</a:t>
            </a:r>
            <a:r>
              <a:rPr lang="ar-SA" sz="3600" b="1" dirty="0"/>
              <a:t> (</a:t>
            </a:r>
            <a:r>
              <a:rPr lang="en-US" sz="3600" b="1" dirty="0"/>
              <a:t>Hersey - </a:t>
            </a:r>
            <a:r>
              <a:rPr lang="en-US" sz="3600" b="1" dirty="0" err="1"/>
              <a:t>Blonchard</a:t>
            </a:r>
            <a:r>
              <a:rPr lang="ar-SA" sz="3600" b="1" dirty="0"/>
              <a:t> ) بانها:- (العمل مع الجماعات والأفراد من خلالهم الانجاز الأهداف التنظيمية)والإدارة بموجب هذا التعريف تنطبق على المنظمات كافة، سواء كانت منظمات عمل أو تجارة، أو مؤسسات تربوية، أو مستشفيات، أو منظمات سياسية أو عائلات.</a:t>
            </a:r>
            <a:endParaRPr lang="en-US" sz="3600" b="1" dirty="0"/>
          </a:p>
        </p:txBody>
      </p:sp>
    </p:spTree>
    <p:extLst>
      <p:ext uri="{BB962C8B-B14F-4D97-AF65-F5344CB8AC3E}">
        <p14:creationId xmlns:p14="http://schemas.microsoft.com/office/powerpoint/2010/main" val="4148334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16632"/>
            <a:ext cx="9018240" cy="3785652"/>
          </a:xfrm>
          <a:prstGeom prst="rect">
            <a:avLst/>
          </a:prstGeom>
        </p:spPr>
        <p:txBody>
          <a:bodyPr wrap="square">
            <a:spAutoFit/>
          </a:bodyPr>
          <a:lstStyle/>
          <a:p>
            <a:r>
              <a:rPr lang="ar-SA" sz="4000" b="1" dirty="0"/>
              <a:t> وفي ضوء ما تقدم من تعريفات يمكن الادارة بصورة شاملة بانها:- ( عملية منظمة هادفة تسعى الى استخدام أفضل الطرق والأساليب في استثمار الموارد المادية والبشرية وتوظيفها البلوغ الأهداف المرسومة، بأقل ما يمكن من مال ووقت وجهد عن طريق التخطيط والتنظيم والتوجيه و التقويم والمتابعة).</a:t>
            </a:r>
            <a:endParaRPr lang="ar-IQ" sz="4000" b="1" dirty="0"/>
          </a:p>
        </p:txBody>
      </p:sp>
    </p:spTree>
    <p:extLst>
      <p:ext uri="{BB962C8B-B14F-4D97-AF65-F5344CB8AC3E}">
        <p14:creationId xmlns:p14="http://schemas.microsoft.com/office/powerpoint/2010/main" val="362547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30334"/>
            <a:ext cx="9036496" cy="6494085"/>
          </a:xfrm>
          <a:prstGeom prst="rect">
            <a:avLst/>
          </a:prstGeom>
        </p:spPr>
        <p:txBody>
          <a:bodyPr wrap="square">
            <a:spAutoFit/>
          </a:bodyPr>
          <a:lstStyle/>
          <a:p>
            <a:r>
              <a:rPr lang="en-US" sz="3200" b="1" dirty="0"/>
              <a:t> </a:t>
            </a:r>
            <a:r>
              <a:rPr lang="ar-SA" sz="3200" b="1" dirty="0"/>
              <a:t>مفهوم وتطور الإدارة التربوية:-</a:t>
            </a:r>
            <a:endParaRPr lang="en-US" sz="3200" b="1" dirty="0"/>
          </a:p>
          <a:p>
            <a:r>
              <a:rPr lang="ar-SA" sz="3200" b="1" dirty="0"/>
              <a:t>مفهومها: هي تنظيم جهود العاملين وتنسيقها لتنمية الفرد تنمية شاملة في اطار اجتماعي متصل بالفرد، وبذويه، وبيئته. ويتوقف مدى نجاحها على مدى المشاركة في اتخاذ القرار، وهو عامل ضروري لنجاح أي نوع من انواع الادارة. لم تظهر الادارة التربوية علما مستقلا عن الادارة العامة، الا في عام 1946 عندما اخذت مؤسسة كلوج (</a:t>
            </a:r>
            <a:r>
              <a:rPr lang="en-US" sz="3200" b="1" dirty="0"/>
              <a:t>w - k – Kellogg foundation</a:t>
            </a:r>
            <a:r>
              <a:rPr lang="ar-SA" sz="3200" b="1" dirty="0"/>
              <a:t>)بالاهتمام في ادارة المدارس العامة أو الرسمية </a:t>
            </a:r>
            <a:r>
              <a:rPr lang="en-US" sz="3200" b="1" dirty="0"/>
              <a:t>public Schools</a:t>
            </a:r>
            <a:r>
              <a:rPr lang="ar-SA" sz="3200" b="1" dirty="0"/>
              <a:t> - حيث اسهمت هذه المؤسسة بتقديم منح قدرت بتسعة ملايين و دولار إلى الجامعات الدراسة الادارة التربوية وتطويرها، وذلك منذ عام 1946 الى علم </a:t>
            </a:r>
            <a:r>
              <a:rPr lang="fa-IR" sz="3200" b="1" dirty="0"/>
              <a:t>۱۹۵۹</a:t>
            </a:r>
            <a:r>
              <a:rPr lang="ar-SA" sz="3200" b="1" dirty="0"/>
              <a:t> وكانت هذه المنح محفزا قويا لقيام الجامعات بأجراء دراسات اساسية حول الادارة التربوية بهدف التوصل </a:t>
            </a:r>
            <a:r>
              <a:rPr lang="ar-SA" sz="3200" b="1" dirty="0" err="1"/>
              <a:t>الى</a:t>
            </a:r>
            <a:r>
              <a:rPr lang="ar-SA" sz="3200" dirty="0" err="1"/>
              <a:t>صياغة</a:t>
            </a:r>
            <a:r>
              <a:rPr lang="ar-SA" sz="3200" dirty="0"/>
              <a:t> نظرية لها. </a:t>
            </a:r>
            <a:r>
              <a:rPr lang="ar-SA" sz="3200" b="1" dirty="0"/>
              <a:t> </a:t>
            </a:r>
            <a:endParaRPr lang="ar-IQ" sz="3200" b="1" dirty="0"/>
          </a:p>
        </p:txBody>
      </p:sp>
    </p:spTree>
    <p:extLst>
      <p:ext uri="{BB962C8B-B14F-4D97-AF65-F5344CB8AC3E}">
        <p14:creationId xmlns:p14="http://schemas.microsoft.com/office/powerpoint/2010/main" val="48259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53129"/>
            <a:ext cx="8964488" cy="6186309"/>
          </a:xfrm>
          <a:prstGeom prst="rect">
            <a:avLst/>
          </a:prstGeom>
        </p:spPr>
        <p:txBody>
          <a:bodyPr wrap="square">
            <a:spAutoFit/>
          </a:bodyPr>
          <a:lstStyle/>
          <a:p>
            <a:r>
              <a:rPr lang="ar-SA" sz="3600" b="1" dirty="0"/>
              <a:t>ومن بين الجامعات التي حظيت بنصيب كبير من هذه المنح جامعة ولاية أوهايو (</a:t>
            </a:r>
            <a:r>
              <a:rPr lang="en-US" sz="3600" b="1" dirty="0" err="1"/>
              <a:t>vniversity</a:t>
            </a:r>
            <a:r>
              <a:rPr lang="en-US" sz="3600" b="1" dirty="0"/>
              <a:t> The </a:t>
            </a:r>
            <a:r>
              <a:rPr lang="en-US" sz="3600" b="1" dirty="0" err="1"/>
              <a:t>ohid</a:t>
            </a:r>
            <a:r>
              <a:rPr lang="en-US" sz="3600" b="1" dirty="0"/>
              <a:t> state</a:t>
            </a:r>
            <a:r>
              <a:rPr lang="ar-SA" sz="3600" b="1" dirty="0"/>
              <a:t>) وجامعة ش </a:t>
            </a:r>
            <a:r>
              <a:rPr lang="ar-SA" sz="3600" b="1" dirty="0" err="1"/>
              <a:t>يكاغو</a:t>
            </a:r>
            <a:r>
              <a:rPr lang="ar-SA" sz="3600" b="1" dirty="0"/>
              <a:t> </a:t>
            </a:r>
            <a:r>
              <a:rPr lang="en-US" sz="3600" b="1" dirty="0"/>
              <a:t>. (The </a:t>
            </a:r>
            <a:r>
              <a:rPr lang="en-US" sz="3600" b="1" dirty="0" err="1"/>
              <a:t>vniversity</a:t>
            </a:r>
            <a:r>
              <a:rPr lang="en-US" sz="3600" b="1" dirty="0"/>
              <a:t> of </a:t>
            </a:r>
            <a:r>
              <a:rPr lang="en-US" sz="3600" b="1" dirty="0" err="1"/>
              <a:t>chicago</a:t>
            </a:r>
            <a:r>
              <a:rPr lang="en-US" sz="3600" b="1" dirty="0"/>
              <a:t>)</a:t>
            </a:r>
          </a:p>
          <a:p>
            <a:r>
              <a:rPr lang="ar-SA" sz="3600" b="1" dirty="0"/>
              <a:t>وبعد تشكيل مجلس الجامعات للإدارة التربوية (</a:t>
            </a:r>
            <a:r>
              <a:rPr lang="en-US" sz="3600" b="1" dirty="0"/>
              <a:t>VCEA</a:t>
            </a:r>
            <a:r>
              <a:rPr lang="ar-SA" sz="3600" b="1" dirty="0"/>
              <a:t>) في الولايات المتحدة الأمريكية عام 1954 أحد المؤشرات الواضحة على تطوير الادارة التربوية.</a:t>
            </a:r>
            <a:endParaRPr lang="en-US" sz="3600" b="1" dirty="0"/>
          </a:p>
          <a:p>
            <a:r>
              <a:rPr lang="ar-SA" sz="3600" b="1" dirty="0"/>
              <a:t>ومما ساعد على تطوير الادارة التربوية ظهور العديد من المؤلفات والكتب التي اسهمت في تعميق المفاهيم النظرية للإدارة، فضلا عن الدراسات الميدانية والتطبيقية والمجلات العلمية والدوريات المتخصصة في مجال الادارة عامة والادارة التربوية بشكل خاص.</a:t>
            </a:r>
            <a:endParaRPr lang="en-US" sz="3600" b="1" dirty="0"/>
          </a:p>
        </p:txBody>
      </p:sp>
    </p:spTree>
    <p:extLst>
      <p:ext uri="{BB962C8B-B14F-4D97-AF65-F5344CB8AC3E}">
        <p14:creationId xmlns:p14="http://schemas.microsoft.com/office/powerpoint/2010/main" val="67869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36876"/>
            <a:ext cx="8892480" cy="6186309"/>
          </a:xfrm>
          <a:prstGeom prst="rect">
            <a:avLst/>
          </a:prstGeom>
        </p:spPr>
        <p:txBody>
          <a:bodyPr wrap="square">
            <a:spAutoFit/>
          </a:bodyPr>
          <a:lstStyle/>
          <a:p>
            <a:r>
              <a:rPr lang="ar-SA" sz="3600" b="1" dirty="0"/>
              <a:t>وقد انتقل هذا العلم الى </a:t>
            </a:r>
            <a:r>
              <a:rPr lang="ar-SA" sz="3600" b="1" dirty="0" err="1"/>
              <a:t>اوربا</a:t>
            </a:r>
            <a:r>
              <a:rPr lang="ar-SA" sz="3600" b="1" dirty="0"/>
              <a:t>، ففي بريطانيا حصلت الادارة التربوية - كعلم - فريد من الاهتمام والبحث والدراسة وذلك في عام 1967. وانتقلت فكرة الادارة التربوية - كعلم مستقل - الى الاتحاد السوفيتي (سابقا) ثم الى اقطار العالم الأخرى المتقدمة والنامية على حد سواء. وهكذا أخذ علم الادارة التربوية يفرض نفسه على العلوم التربوية ويتخذ لنفسه صفة وموقفا بين هذه العلوم. واخذت كليات التربية في معظم الجامعات العربية والأجنبية تضمن في مناهجها الدراسية موادا في موضوعي الادارة التربوية والادارة المدرسية. وقامت كليات في بعض الجامعات العربية والأجنبية بفتح أقسام علمية للإدارة التربوية.</a:t>
            </a:r>
            <a:endParaRPr lang="en-US" sz="3600" b="1" dirty="0"/>
          </a:p>
        </p:txBody>
      </p:sp>
    </p:spTree>
    <p:extLst>
      <p:ext uri="{BB962C8B-B14F-4D97-AF65-F5344CB8AC3E}">
        <p14:creationId xmlns:p14="http://schemas.microsoft.com/office/powerpoint/2010/main" val="29105173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TotalTime>
  <Words>1231</Words>
  <Application>Microsoft Office PowerPoint</Application>
  <PresentationFormat>عرض على الشاشة (4:3)</PresentationFormat>
  <Paragraphs>45</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تدفق</vt:lpstr>
      <vt:lpstr>الادارة والاشراف التربوي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الادارة والاشراف التربوي </dc:title>
  <dc:creator>hp 8540p e1</dc:creator>
  <cp:lastModifiedBy>مستخدم غير معروف</cp:lastModifiedBy>
  <cp:revision>24</cp:revision>
  <dcterms:created xsi:type="dcterms:W3CDTF">2020-01-11T07:12:13Z</dcterms:created>
  <dcterms:modified xsi:type="dcterms:W3CDTF">2021-06-27T13:40:40Z</dcterms:modified>
</cp:coreProperties>
</file>