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6" r:id="rId21"/>
    <p:sldId id="277" r:id="rId22"/>
    <p:sldId id="275"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441" autoAdjust="0"/>
    <p:restoredTop sz="86323" autoAdjust="0"/>
  </p:normalViewPr>
  <p:slideViewPr>
    <p:cSldViewPr>
      <p:cViewPr varScale="1">
        <p:scale>
          <a:sx n="74" d="100"/>
          <a:sy n="74"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18/11/1442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18/11/1442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18/11/1442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18/11/1442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18/11/1442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18/11/1442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18/11/1442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18/11/1442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18/11/1442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18/11/1442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18/11/1442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18/11/1442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gif" /><Relationship Id="rId1" Type="http://schemas.openxmlformats.org/officeDocument/2006/relationships/slideLayout" Target="../slideLayouts/slideLayout1.xml" /><Relationship Id="rId4" Type="http://schemas.openxmlformats.org/officeDocument/2006/relationships/image" Target="../media/image4.gif"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3" Type="http://schemas.openxmlformats.org/officeDocument/2006/relationships/image" Target="../media/image4.gif" /><Relationship Id="rId2" Type="http://schemas.openxmlformats.org/officeDocument/2006/relationships/image" Target="../media/image2.gif" /><Relationship Id="rId1" Type="http://schemas.openxmlformats.org/officeDocument/2006/relationships/slideLayout" Target="../slideLayouts/slideLayout1.xml" /><Relationship Id="rId4" Type="http://schemas.openxmlformats.org/officeDocument/2006/relationships/image" Target="../media/image5.png" /></Relationships>
</file>

<file path=ppt/slides/_rels/slide20.xml.rels><?xml version="1.0" encoding="UTF-8" standalone="yes"?>
<Relationships xmlns="http://schemas.openxmlformats.org/package/2006/relationships"><Relationship Id="rId2" Type="http://schemas.openxmlformats.org/officeDocument/2006/relationships/image" Target="../media/image6.gif" /><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79712" y="2924944"/>
            <a:ext cx="3168352" cy="648072"/>
          </a:xfrm>
        </p:spPr>
        <p:txBody>
          <a:bodyPr>
            <a:normAutofit/>
          </a:bodyPr>
          <a:lstStyle/>
          <a:p>
            <a:r>
              <a:rPr lang="ar-IQ" sz="3600" dirty="0">
                <a:solidFill>
                  <a:schemeClr val="bg1"/>
                </a:solidFill>
              </a:rPr>
              <a:t>الادارة والاشراف التربوي </a:t>
            </a:r>
          </a:p>
        </p:txBody>
      </p:sp>
      <p:sp>
        <p:nvSpPr>
          <p:cNvPr id="6" name="Rectangle 12"/>
          <p:cNvSpPr>
            <a:spLocks noGrp="1" noChangeArrowheads="1"/>
          </p:cNvSpPr>
          <p:nvPr>
            <p:ph type="subTitle" idx="1"/>
          </p:nvPr>
        </p:nvSpPr>
        <p:spPr bwMode="auto">
          <a:xfrm>
            <a:off x="827584" y="3861048"/>
            <a:ext cx="5040560" cy="1752600"/>
          </a:xfrm>
          <a:prstGeom prst="rect">
            <a:avLst/>
          </a:prstGeom>
          <a:solidFill>
            <a:schemeClr val="accent1"/>
          </a:solidFill>
          <a:ln w="9525">
            <a:solidFill>
              <a:schemeClr val="tx1"/>
            </a:solidFill>
            <a:miter lim="800000"/>
            <a:headEnd/>
            <a:tailEnd/>
          </a:ln>
        </p:spPr>
        <p:txBody>
          <a:bodyPr wrap="none" anchor="ctr">
            <a:noAutofit/>
          </a:bodyPr>
          <a:lstStyle>
            <a:lvl1pPr algn="l" eaLnBrk="0" hangingPunct="0">
              <a:spcBef>
                <a:spcPct val="20000"/>
              </a:spcBef>
              <a:buChar char="•"/>
              <a:defRPr sz="3200">
                <a:solidFill>
                  <a:schemeClr val="tx1"/>
                </a:solidFill>
                <a:latin typeface="Verdana" pitchFamily="34" charset="0"/>
                <a:cs typeface="Arial" pitchFamily="34" charset="0"/>
              </a:defRPr>
            </a:lvl1pPr>
            <a:lvl2pPr marL="742950" indent="-285750" algn="l" eaLnBrk="0" hangingPunct="0">
              <a:spcBef>
                <a:spcPct val="20000"/>
              </a:spcBef>
              <a:buChar char="–"/>
              <a:defRPr sz="2800">
                <a:solidFill>
                  <a:schemeClr val="tx1"/>
                </a:solidFill>
                <a:latin typeface="Verdana" pitchFamily="34" charset="0"/>
                <a:cs typeface="Arial" pitchFamily="34" charset="0"/>
              </a:defRPr>
            </a:lvl2pPr>
            <a:lvl3pPr marL="1143000" indent="-228600" algn="l" eaLnBrk="0" hangingPunct="0">
              <a:spcBef>
                <a:spcPct val="20000"/>
              </a:spcBef>
              <a:buChar char="•"/>
              <a:defRPr sz="2400">
                <a:solidFill>
                  <a:schemeClr val="tx1"/>
                </a:solidFill>
                <a:latin typeface="Verdana" pitchFamily="34" charset="0"/>
                <a:cs typeface="Arial" pitchFamily="34" charset="0"/>
              </a:defRPr>
            </a:lvl3pPr>
            <a:lvl4pPr marL="1600200" indent="-228600" algn="l" eaLnBrk="0" hangingPunct="0">
              <a:spcBef>
                <a:spcPct val="20000"/>
              </a:spcBef>
              <a:buChar char="–"/>
              <a:defRPr sz="2000">
                <a:solidFill>
                  <a:schemeClr val="tx1"/>
                </a:solidFill>
                <a:latin typeface="Verdana" pitchFamily="34" charset="0"/>
                <a:cs typeface="Arial" pitchFamily="34" charset="0"/>
              </a:defRPr>
            </a:lvl4pPr>
            <a:lvl5pPr marL="2057400" indent="-228600" algn="l" eaLnBrk="0" hangingPunct="0">
              <a:spcBef>
                <a:spcPct val="20000"/>
              </a:spcBef>
              <a:buChar char="»"/>
              <a:defRPr sz="2000">
                <a:solidFill>
                  <a:schemeClr val="tx1"/>
                </a:solidFill>
                <a:latin typeface="Verdana"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Verdana" pitchFamily="34" charset="0"/>
                <a:cs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Verdana" pitchFamily="34" charset="0"/>
                <a:cs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Verdana" pitchFamily="34" charset="0"/>
                <a:cs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Verdana" pitchFamily="34" charset="0"/>
                <a:cs typeface="Arial" pitchFamily="34" charset="0"/>
              </a:defRPr>
            </a:lvl9pPr>
          </a:lstStyle>
          <a:p>
            <a:pPr algn="ctr" eaLnBrk="1" hangingPunct="1">
              <a:spcBef>
                <a:spcPct val="0"/>
              </a:spcBef>
              <a:buFontTx/>
              <a:buNone/>
            </a:pPr>
            <a:r>
              <a:rPr lang="ar-IQ" altLang="ar-IQ" dirty="0">
                <a:solidFill>
                  <a:srgbClr val="C00000"/>
                </a:solidFill>
              </a:rPr>
              <a:t>أ.م دنيا جليل </a:t>
            </a:r>
            <a:endParaRPr lang="en-US" altLang="ar-IQ" dirty="0">
              <a:solidFill>
                <a:srgbClr val="C00000"/>
              </a:solidFill>
            </a:endParaRPr>
          </a:p>
        </p:txBody>
      </p:sp>
      <p:pic>
        <p:nvPicPr>
          <p:cNvPr id="5" name="Picture 15" descr="صور (19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877272"/>
            <a:ext cx="2743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descr="C:\Users\dell\Desktop\لوكو التربية الاساسية الجديد.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88640"/>
            <a:ext cx="2448272" cy="2259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صور (173)"/>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5672484"/>
            <a:ext cx="23622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715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70" decel="100000"/>
                                        <p:tgtEl>
                                          <p:spTgt spid="6"/>
                                        </p:tgtEl>
                                      </p:cBhvr>
                                    </p:animEffect>
                                    <p:animScale>
                                      <p:cBhvr>
                                        <p:cTn id="8" dur="770" decel="100000"/>
                                        <p:tgtEl>
                                          <p:spTgt spid="6"/>
                                        </p:tgtEl>
                                      </p:cBhvr>
                                      <p:from x="10000" y="10000"/>
                                      <p:to x="200000" y="450000"/>
                                    </p:animScale>
                                    <p:animScale>
                                      <p:cBhvr>
                                        <p:cTn id="9" dur="1230" accel="100000" fill="hold">
                                          <p:stCondLst>
                                            <p:cond delay="770"/>
                                          </p:stCondLst>
                                        </p:cTn>
                                        <p:tgtEl>
                                          <p:spTgt spid="6"/>
                                        </p:tgtEl>
                                      </p:cBhvr>
                                      <p:from x="200000" y="450000"/>
                                      <p:to x="100000" y="100000"/>
                                    </p:animScale>
                                    <p:set>
                                      <p:cBhvr>
                                        <p:cTn id="10" dur="770" fill="hold"/>
                                        <p:tgtEl>
                                          <p:spTgt spid="6"/>
                                        </p:tgtEl>
                                        <p:attrNameLst>
                                          <p:attrName>ppt_x</p:attrName>
                                        </p:attrNameLst>
                                      </p:cBhvr>
                                      <p:to>
                                        <p:strVal val="(0.5)"/>
                                      </p:to>
                                    </p:set>
                                    <p:anim from="(0.5)" to="(#ppt_x)" calcmode="lin" valueType="num">
                                      <p:cBhvr>
                                        <p:cTn id="11" dur="1230" accel="100000" fill="hold">
                                          <p:stCondLst>
                                            <p:cond delay="770"/>
                                          </p:stCondLst>
                                        </p:cTn>
                                        <p:tgtEl>
                                          <p:spTgt spid="6"/>
                                        </p:tgtEl>
                                        <p:attrNameLst>
                                          <p:attrName>ppt_x</p:attrName>
                                        </p:attrNameLst>
                                      </p:cBhvr>
                                    </p:anim>
                                    <p:set>
                                      <p:cBhvr>
                                        <p:cTn id="12" dur="770" fill="hold"/>
                                        <p:tgtEl>
                                          <p:spTgt spid="6"/>
                                        </p:tgtEl>
                                        <p:attrNameLst>
                                          <p:attrName>ppt_y</p:attrName>
                                        </p:attrNameLst>
                                      </p:cBhvr>
                                      <p:to>
                                        <p:strVal val="(#ppt_y+0.4)"/>
                                      </p:to>
                                    </p:set>
                                    <p:anim from="(#ppt_y+0.4)" to="(#ppt_y)" calcmode="lin" valueType="num">
                                      <p:cBhvr>
                                        <p:cTn id="13" dur="1230" accel="100000" fill="hold">
                                          <p:stCondLst>
                                            <p:cond delay="770"/>
                                          </p:stCondLst>
                                        </p:cTn>
                                        <p:tgtEl>
                                          <p:spTgt spid="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355312"/>
          </a:xfrm>
          <a:prstGeom prst="rect">
            <a:avLst/>
          </a:prstGeom>
        </p:spPr>
        <p:txBody>
          <a:bodyPr wrap="square">
            <a:spAutoFit/>
          </a:bodyPr>
          <a:lstStyle/>
          <a:p>
            <a:r>
              <a:rPr lang="ar-SA" dirty="0"/>
              <a:t> </a:t>
            </a:r>
            <a:endParaRPr lang="en-US" dirty="0"/>
          </a:p>
          <a:p>
            <a:r>
              <a:rPr lang="ar-SA" sz="3600" b="1" dirty="0"/>
              <a:t>6- متابعة تنفيذ المناهج المقررة والمساهمة في تذليل الصعوبات التي تواجه المعلمين والطلبة لتقويم وتعديل المناهج بما </a:t>
            </a:r>
            <a:r>
              <a:rPr lang="ar-SA" sz="3600" b="1" dirty="0" err="1"/>
              <a:t>يتلائم</a:t>
            </a:r>
            <a:r>
              <a:rPr lang="ar-SA" sz="3600" b="1" dirty="0"/>
              <a:t> والفلسفة التربوية. </a:t>
            </a:r>
            <a:endParaRPr lang="en-US" sz="3600" b="1" dirty="0"/>
          </a:p>
          <a:p>
            <a:r>
              <a:rPr lang="fa-IR" sz="3600" b="1" dirty="0"/>
              <a:t>۷- </a:t>
            </a:r>
            <a:r>
              <a:rPr lang="ar-SA" sz="3600" b="1" dirty="0"/>
              <a:t>متابعة المستوى العلمي للتلاميذ، ومدى تقدمهم.</a:t>
            </a:r>
            <a:endParaRPr lang="en-US" sz="3600" b="1" dirty="0"/>
          </a:p>
          <a:p>
            <a:r>
              <a:rPr lang="ar-SA" sz="3600" b="1" dirty="0"/>
              <a:t> </a:t>
            </a:r>
            <a:r>
              <a:rPr lang="fa-IR" sz="3600" b="1" dirty="0"/>
              <a:t>۸- </a:t>
            </a:r>
            <a:r>
              <a:rPr lang="ar-SA" sz="3600" b="1" dirty="0"/>
              <a:t>إرشاد وتوجيه التلاميذ والعمل على حل مشكلاتهم المدرسية.</a:t>
            </a:r>
            <a:endParaRPr lang="en-US" sz="3600" b="1" dirty="0"/>
          </a:p>
          <a:p>
            <a:r>
              <a:rPr lang="ar-SA" sz="3600" b="1" dirty="0"/>
              <a:t>9- تنظيم اجتماعات مجالس الآباء والمعلمين والتخطيط لها وإدارتها .</a:t>
            </a:r>
            <a:endParaRPr lang="en-US" sz="3600" b="1" dirty="0"/>
          </a:p>
          <a:p>
            <a:r>
              <a:rPr lang="ar-SA" sz="3600" b="1" dirty="0"/>
              <a:t> 10-المحافظة على الضبط والنظام في المدرسة. </a:t>
            </a:r>
            <a:endParaRPr lang="en-US" sz="3600" b="1" dirty="0"/>
          </a:p>
        </p:txBody>
      </p:sp>
    </p:spTree>
    <p:extLst>
      <p:ext uri="{BB962C8B-B14F-4D97-AF65-F5344CB8AC3E}">
        <p14:creationId xmlns:p14="http://schemas.microsoft.com/office/powerpoint/2010/main" val="421685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92480" cy="646331"/>
          </a:xfrm>
          <a:prstGeom prst="rect">
            <a:avLst/>
          </a:prstGeom>
        </p:spPr>
        <p:txBody>
          <a:bodyPr wrap="square">
            <a:spAutoFit/>
          </a:bodyPr>
          <a:lstStyle/>
          <a:p>
            <a:r>
              <a:rPr lang="ar-SA" sz="3600" dirty="0"/>
              <a:t> </a:t>
            </a:r>
            <a:endParaRPr lang="en-US" sz="3600" dirty="0"/>
          </a:p>
        </p:txBody>
      </p:sp>
      <p:sp>
        <p:nvSpPr>
          <p:cNvPr id="3" name="مستطيل 2"/>
          <p:cNvSpPr/>
          <p:nvPr/>
        </p:nvSpPr>
        <p:spPr>
          <a:xfrm>
            <a:off x="0" y="0"/>
            <a:ext cx="9125744" cy="4247317"/>
          </a:xfrm>
          <a:prstGeom prst="rect">
            <a:avLst/>
          </a:prstGeom>
        </p:spPr>
        <p:txBody>
          <a:bodyPr wrap="square">
            <a:spAutoFit/>
          </a:bodyPr>
          <a:lstStyle/>
          <a:p>
            <a:r>
              <a:rPr lang="ar-SA" b="1" dirty="0"/>
              <a:t> </a:t>
            </a:r>
            <a:endParaRPr lang="en-US" dirty="0"/>
          </a:p>
          <a:p>
            <a:r>
              <a:rPr lang="ar-IQ" sz="3600" b="1" dirty="0"/>
              <a:t>1</a:t>
            </a:r>
            <a:r>
              <a:rPr lang="ar-SA" sz="3600" b="1" dirty="0"/>
              <a:t>1- توثيق صلة المدرسة بالبيئة المحلية والتعاون معها للتغلب على الصعوبات التي تواجه المدرسة.</a:t>
            </a:r>
            <a:endParaRPr lang="en-US" sz="3600" b="1" dirty="0"/>
          </a:p>
          <a:p>
            <a:r>
              <a:rPr lang="ar-SA" sz="3600" b="1" dirty="0"/>
              <a:t> </a:t>
            </a:r>
            <a:r>
              <a:rPr lang="fa-IR" sz="3600" b="1" dirty="0"/>
              <a:t>۱۲- </a:t>
            </a:r>
            <a:r>
              <a:rPr lang="ar-SA" sz="3600" b="1" dirty="0"/>
              <a:t>توفير الأثاث واللوازم المدرسية والوسائل التعليمية والعناية بها.  </a:t>
            </a:r>
            <a:endParaRPr lang="en-US" sz="3600" b="1" dirty="0"/>
          </a:p>
          <a:p>
            <a:r>
              <a:rPr lang="ar-SA" sz="3600" b="1" dirty="0"/>
              <a:t>13</a:t>
            </a:r>
            <a:r>
              <a:rPr lang="fa-IR" sz="3600" b="1" dirty="0"/>
              <a:t>- </a:t>
            </a:r>
            <a:r>
              <a:rPr lang="ar-SA" sz="3600" b="1" dirty="0"/>
              <a:t>توفير الخدمات الصحية والعلاجية للتلاميذ في المدرسة. </a:t>
            </a:r>
            <a:endParaRPr lang="en-US" sz="3600" b="1" dirty="0"/>
          </a:p>
          <a:p>
            <a:r>
              <a:rPr lang="ar-SA" sz="3600" b="1" dirty="0"/>
              <a:t>14- إعداد وتنظيم ميزانية المدرسة بإيراداتها ومصروفاتها. </a:t>
            </a:r>
            <a:endParaRPr lang="en-US" sz="3600" b="1" dirty="0"/>
          </a:p>
          <a:p>
            <a:r>
              <a:rPr lang="ar-SA" sz="3600" b="1" dirty="0"/>
              <a:t>15- التعاون مع المشرفين التربويين عند زيارتهم المدرسة</a:t>
            </a:r>
            <a:r>
              <a:rPr lang="ar-SA" dirty="0"/>
              <a:t>. </a:t>
            </a:r>
            <a:endParaRPr lang="en-US" dirty="0"/>
          </a:p>
        </p:txBody>
      </p:sp>
    </p:spTree>
    <p:extLst>
      <p:ext uri="{BB962C8B-B14F-4D97-AF65-F5344CB8AC3E}">
        <p14:creationId xmlns:p14="http://schemas.microsoft.com/office/powerpoint/2010/main" val="1991133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156"/>
            <a:ext cx="9143506" cy="646331"/>
          </a:xfrm>
          <a:prstGeom prst="rect">
            <a:avLst/>
          </a:prstGeom>
        </p:spPr>
        <p:txBody>
          <a:bodyPr wrap="square">
            <a:spAutoFit/>
          </a:bodyPr>
          <a:lstStyle/>
          <a:p>
            <a:r>
              <a:rPr lang="ar-SA" sz="3600" dirty="0"/>
              <a:t> </a:t>
            </a:r>
            <a:endParaRPr lang="ar-IQ" sz="3600" b="1" dirty="0"/>
          </a:p>
        </p:txBody>
      </p:sp>
      <p:sp>
        <p:nvSpPr>
          <p:cNvPr id="3" name="مستطيل 2"/>
          <p:cNvSpPr/>
          <p:nvPr/>
        </p:nvSpPr>
        <p:spPr>
          <a:xfrm>
            <a:off x="0" y="29092"/>
            <a:ext cx="8999984" cy="4801314"/>
          </a:xfrm>
          <a:prstGeom prst="rect">
            <a:avLst/>
          </a:prstGeom>
        </p:spPr>
        <p:txBody>
          <a:bodyPr wrap="square">
            <a:spAutoFit/>
          </a:bodyPr>
          <a:lstStyle/>
          <a:p>
            <a:r>
              <a:rPr lang="fa-IR" dirty="0"/>
              <a:t> </a:t>
            </a:r>
            <a:endParaRPr lang="en-US" dirty="0"/>
          </a:p>
          <a:p>
            <a:r>
              <a:rPr lang="fa-IR" sz="3600" b="1" dirty="0"/>
              <a:t>1</a:t>
            </a:r>
            <a:r>
              <a:rPr lang="ar-IQ" sz="3600" b="1" dirty="0"/>
              <a:t>6</a:t>
            </a:r>
            <a:r>
              <a:rPr lang="fa-IR" sz="3600" b="1" dirty="0"/>
              <a:t>- </a:t>
            </a:r>
            <a:r>
              <a:rPr lang="ar-SA" sz="3600" b="1" dirty="0"/>
              <a:t>الرد على الكتب الرسمية والاتصالات الهاتفية التي ترد من المديرية العامة للتربية.</a:t>
            </a:r>
            <a:endParaRPr lang="en-US" sz="3600" b="1" dirty="0"/>
          </a:p>
          <a:p>
            <a:r>
              <a:rPr lang="ar-SA" sz="3600" b="1" dirty="0"/>
              <a:t> </a:t>
            </a:r>
            <a:r>
              <a:rPr lang="fa-IR" sz="3600" b="1" dirty="0"/>
              <a:t>۱۷- </a:t>
            </a:r>
            <a:r>
              <a:rPr lang="ar-SA" sz="3600" b="1" dirty="0"/>
              <a:t>نشر الوعي الوطني والقومي في المدرسة وتحقيق النمو الذاتي في العمل الإداري.</a:t>
            </a:r>
            <a:endParaRPr lang="en-US" sz="3600" b="1" dirty="0"/>
          </a:p>
          <a:p>
            <a:r>
              <a:rPr lang="fa-IR" sz="3600" b="1" dirty="0"/>
              <a:t>۱۸- </a:t>
            </a:r>
            <a:r>
              <a:rPr lang="ar-SA" sz="3600" b="1" dirty="0"/>
              <a:t>المحافظة على السجلات المدرسية وتنظيم الجرد السنوي وإعداد تقرير شامل فيه.</a:t>
            </a:r>
            <a:endParaRPr lang="en-US" sz="3600" b="1" dirty="0"/>
          </a:p>
          <a:p>
            <a:r>
              <a:rPr lang="ar-SA" sz="3600" b="1" dirty="0"/>
              <a:t> </a:t>
            </a:r>
            <a:r>
              <a:rPr lang="fa-IR" sz="3600" b="1" dirty="0"/>
              <a:t>۱۹- </a:t>
            </a:r>
            <a:r>
              <a:rPr lang="ar-SA" sz="3600" b="1" dirty="0"/>
              <a:t>مساعدة المعلمين والعاملين على فهم أدوارهم المهنية لتقويم أدائهم في عملهم. </a:t>
            </a:r>
            <a:endParaRPr lang="ar-IQ" sz="3600" b="1" dirty="0"/>
          </a:p>
        </p:txBody>
      </p:sp>
    </p:spTree>
    <p:extLst>
      <p:ext uri="{BB962C8B-B14F-4D97-AF65-F5344CB8AC3E}">
        <p14:creationId xmlns:p14="http://schemas.microsoft.com/office/powerpoint/2010/main" val="916213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496"/>
            <a:ext cx="9138926" cy="6001643"/>
          </a:xfrm>
          <a:prstGeom prst="rect">
            <a:avLst/>
          </a:prstGeom>
        </p:spPr>
        <p:txBody>
          <a:bodyPr wrap="square">
            <a:spAutoFit/>
          </a:bodyPr>
          <a:lstStyle/>
          <a:p>
            <a:r>
              <a:rPr lang="ar-SA" sz="3200" b="1" dirty="0"/>
              <a:t>نظريات الإدارة التربوية </a:t>
            </a:r>
            <a:endParaRPr lang="en-US" sz="3200" b="1" dirty="0"/>
          </a:p>
          <a:p>
            <a:r>
              <a:rPr lang="ar-SA" sz="3200" b="1" dirty="0"/>
              <a:t>معنى النظرية:-  لقد أشار الياس إلى أن النظرية في الماضي لم تتعدى نوعا من الافتراض والتخمين الفلسفي الذي لا يمكن التحقق منه، حيث افترض الناس انهم يعيشون في عالم ثابت تحكمه </a:t>
            </a:r>
            <a:r>
              <a:rPr lang="ar-SA" sz="3200" b="1" dirty="0" err="1"/>
              <a:t>قوانین</a:t>
            </a:r>
            <a:r>
              <a:rPr lang="ar-SA" sz="3200" b="1" dirty="0"/>
              <a:t> ثابتة وحقائق روحية أبدية. وفي ميدان الإدارة تعني النظرية مجموعة الفرضيات التي تشكل نظام للاستدلال يساعد على الاستنباط :-</a:t>
            </a:r>
            <a:endParaRPr lang="en-US" sz="3200" b="1" dirty="0"/>
          </a:p>
          <a:p>
            <a:r>
              <a:rPr lang="ar-SA" sz="3200" b="1" dirty="0"/>
              <a:t>وعرف (فيكل</a:t>
            </a:r>
            <a:r>
              <a:rPr lang="en-US" sz="3200" b="1" dirty="0"/>
              <a:t>FIEGL</a:t>
            </a:r>
            <a:r>
              <a:rPr lang="ar-SA" sz="3200" b="1" dirty="0"/>
              <a:t> ) النظرية بأنها : مجموعة من الافتراضات التي يمكن أن تستمد منها باستخدام الإجراءات المنطقية الرياضية مجموعة اكبر من القوانين التطبيقية. وبذلك فأن النظرية تزودنا بتفسير لهذه القوانين التطبيقية، وتوحد المجالات غير المتجانسة للمادة أو الموضوع الذي تميزه القوانين التطبيقية.</a:t>
            </a:r>
            <a:endParaRPr lang="en-US" sz="3200" b="1" dirty="0"/>
          </a:p>
        </p:txBody>
      </p:sp>
    </p:spTree>
    <p:extLst>
      <p:ext uri="{BB962C8B-B14F-4D97-AF65-F5344CB8AC3E}">
        <p14:creationId xmlns:p14="http://schemas.microsoft.com/office/powerpoint/2010/main" val="3129086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071992" cy="6986528"/>
          </a:xfrm>
          <a:prstGeom prst="rect">
            <a:avLst/>
          </a:prstGeom>
        </p:spPr>
        <p:txBody>
          <a:bodyPr wrap="square">
            <a:spAutoFit/>
          </a:bodyPr>
          <a:lstStyle/>
          <a:p>
            <a:r>
              <a:rPr lang="ar-SA" sz="3200" b="1" dirty="0"/>
              <a:t>معايير نظرية الإدارة التربوية:-</a:t>
            </a:r>
            <a:endParaRPr lang="en-US" sz="3200" b="1" dirty="0"/>
          </a:p>
          <a:p>
            <a:r>
              <a:rPr lang="ar-SA" sz="3200" b="1" dirty="0"/>
              <a:t>لقد اقترح (</a:t>
            </a:r>
            <a:r>
              <a:rPr lang="ar-SA" sz="3200" b="1" dirty="0" err="1"/>
              <a:t>جرينتس</a:t>
            </a:r>
            <a:r>
              <a:rPr lang="ar-SA" sz="3200" b="1" dirty="0"/>
              <a:t> </a:t>
            </a:r>
            <a:r>
              <a:rPr lang="en-US" sz="3200" b="1" dirty="0"/>
              <a:t>GRIFFITHS</a:t>
            </a:r>
            <a:r>
              <a:rPr lang="ar-SA" sz="3200" b="1" dirty="0"/>
              <a:t>) أربعة معايير للاستخدام النظرية ف ي الإدارة هي:</a:t>
            </a:r>
            <a:endParaRPr lang="en-US" sz="3200" b="1" dirty="0"/>
          </a:p>
          <a:p>
            <a:r>
              <a:rPr lang="ar-SA" sz="3200" b="1" dirty="0"/>
              <a:t> 1- النظرية كدليل للعمل:-</a:t>
            </a:r>
            <a:endParaRPr lang="en-US" sz="3200" b="1" dirty="0"/>
          </a:p>
          <a:p>
            <a:r>
              <a:rPr lang="ar-SA" sz="3200" b="1" dirty="0"/>
              <a:t> أن النظرية التي لا يكون بمقدورها تزويد الإداري بالتوجيه المناسب في عمله تعد نظرية فقيرة .فالمساعدة التي يحصل عليها الإداري م ن النظرية لا تتعلق بما ينبغي عمله، وانما بما سيحدث عندما يعمل شيئا معينا ، أي أن النظرية تناولت مترتبات الحدث أو نتائجه.</a:t>
            </a:r>
            <a:endParaRPr lang="en-US" sz="3200" b="1" dirty="0"/>
          </a:p>
          <a:p>
            <a:r>
              <a:rPr lang="ar-SA" sz="3200" b="1" dirty="0"/>
              <a:t> ٢- النظرية كدليل لجمع الحقائق:-</a:t>
            </a:r>
            <a:endParaRPr lang="en-US" sz="3200" b="1" dirty="0"/>
          </a:p>
          <a:p>
            <a:r>
              <a:rPr lang="ar-SA" sz="3200" b="1" dirty="0"/>
              <a:t> تعد الحقائق أساسا لبناء النظرية . و عليه ينبغي البدء بجمع الحقائق عند بناء النظرية. والسؤال الذي يمكن طرحه، أية حقائق تجمع ؟ وفي الواقع، أن أية حقائق بدون أسباب تجعل عملية جمع المعلومات لانهائية، ومن ثم ينتقد عن حل المشكلة أكثر من النقطة التي بدأنا منها.</a:t>
            </a:r>
            <a:endParaRPr lang="en-US" sz="3200" b="1" dirty="0"/>
          </a:p>
        </p:txBody>
      </p:sp>
    </p:spTree>
    <p:extLst>
      <p:ext uri="{BB962C8B-B14F-4D97-AF65-F5344CB8AC3E}">
        <p14:creationId xmlns:p14="http://schemas.microsoft.com/office/powerpoint/2010/main" val="133628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786199"/>
          </a:xfrm>
          <a:prstGeom prst="rect">
            <a:avLst/>
          </a:prstGeom>
        </p:spPr>
        <p:txBody>
          <a:bodyPr wrap="square">
            <a:spAutoFit/>
          </a:bodyPr>
          <a:lstStyle/>
          <a:p>
            <a:r>
              <a:rPr lang="ar-SA" dirty="0"/>
              <a:t> </a:t>
            </a:r>
            <a:endParaRPr lang="en-US" dirty="0"/>
          </a:p>
          <a:p>
            <a:r>
              <a:rPr lang="ar-SA" dirty="0"/>
              <a:t> </a:t>
            </a:r>
            <a:r>
              <a:rPr lang="fa-IR" sz="3200" b="1" dirty="0"/>
              <a:t>۳- </a:t>
            </a:r>
            <a:r>
              <a:rPr lang="ar-SA" sz="3200" b="1" dirty="0"/>
              <a:t>النظرية كدليل للمعرفة الجديدة:- أن من أهم النتائج التي تزودنا بها النظرية هي المعرفة الجديدة التي توصلت إليها بعض الأبحاث. فإذا كانت النظرية مجرد وصف لما هو معروف، فإنها تعد نظرية ضعيفة. أما النظرية الجيدة فهي التي تستخدم كدليل للمعرفة الجديدة وذلك من خلال اقتراح القروض القابلة للاختيار من جانب الباحث، وتؤدي في النهاية إلى الكشف عن المعلومات الجديدة.</a:t>
            </a:r>
            <a:endParaRPr lang="en-US" sz="3200" b="1" dirty="0"/>
          </a:p>
          <a:p>
            <a:r>
              <a:rPr lang="ar-SA" sz="3200" b="1" dirty="0"/>
              <a:t> 4- النظرية كدليل لشرح طبيعة الإدارة: - أن من أهم الاستخدامات القيمة للنظرية هو الاستعانة بها في شرح الظاهرة موضوع البحث، وعليه فأن أي نظرية إدارية يجب أن تساعد رجل الإدارة في فهم ماهية الإدارة من خلال تفسير طبيعة المواقف الإدارية وتسليط الضوء عليها . </a:t>
            </a:r>
            <a:endParaRPr lang="en-US" sz="3200" b="1" dirty="0"/>
          </a:p>
        </p:txBody>
      </p:sp>
    </p:spTree>
    <p:extLst>
      <p:ext uri="{BB962C8B-B14F-4D97-AF65-F5344CB8AC3E}">
        <p14:creationId xmlns:p14="http://schemas.microsoft.com/office/powerpoint/2010/main" val="2451128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92480" cy="6863417"/>
          </a:xfrm>
          <a:prstGeom prst="rect">
            <a:avLst/>
          </a:prstGeom>
        </p:spPr>
        <p:txBody>
          <a:bodyPr wrap="square">
            <a:spAutoFit/>
          </a:bodyPr>
          <a:lstStyle/>
          <a:p>
            <a:r>
              <a:rPr lang="ar-SA" sz="4000" b="1" dirty="0"/>
              <a:t>أنواع النظريات في الإدارة التربوية:- </a:t>
            </a:r>
            <a:endParaRPr lang="en-US" sz="4000" dirty="0"/>
          </a:p>
          <a:p>
            <a:r>
              <a:rPr lang="ar-SA" sz="4000" b="1" dirty="0"/>
              <a:t>١- نظرية الإدارة كعملية اتخاذ قرار:-</a:t>
            </a:r>
            <a:endParaRPr lang="en-US" sz="4000" b="1" dirty="0"/>
          </a:p>
          <a:p>
            <a:r>
              <a:rPr lang="ar-SA" sz="4000" b="1" dirty="0"/>
              <a:t> يعد اتخاذ القرار محور العملية الإدارية وجوهرها، ولذلك ينبغي على الإدارة أن تفهم بشكل دقيق عملية اتخاذ القرار يبدو من النموذج (</a:t>
            </a:r>
            <a:r>
              <a:rPr lang="ar-SA" sz="4000" b="1" dirty="0" err="1"/>
              <a:t>جريفتس</a:t>
            </a:r>
            <a:r>
              <a:rPr lang="ar-SA" sz="4000" b="1" dirty="0"/>
              <a:t>) لاتخاذ القرار إن العملية التي بموجبها يتخذ القرار بحاجة إلى نوعين من المعرفة ينبغي أن يمتلكها الإداري وهما المعرفة المهنية والمعرفة عن موقف معين. ويتم الحصول على النوع الأول من المعرفة من الدراسات والأبحاث وما توصلت إليها من نتائج في مجال الإدارة التربوية،.</a:t>
            </a:r>
            <a:endParaRPr lang="en-US" sz="4000" b="1" dirty="0"/>
          </a:p>
        </p:txBody>
      </p:sp>
    </p:spTree>
    <p:extLst>
      <p:ext uri="{BB962C8B-B14F-4D97-AF65-F5344CB8AC3E}">
        <p14:creationId xmlns:p14="http://schemas.microsoft.com/office/powerpoint/2010/main" val="3965898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7661"/>
            <a:ext cx="9130627" cy="369332"/>
          </a:xfrm>
          <a:prstGeom prst="rect">
            <a:avLst/>
          </a:prstGeom>
        </p:spPr>
        <p:txBody>
          <a:bodyPr wrap="square">
            <a:spAutoFit/>
          </a:bodyPr>
          <a:lstStyle/>
          <a:p>
            <a:r>
              <a:rPr lang="ar-SA" dirty="0"/>
              <a:t> </a:t>
            </a:r>
            <a:endParaRPr lang="en-US" sz="3600" b="1" dirty="0"/>
          </a:p>
        </p:txBody>
      </p:sp>
      <p:sp>
        <p:nvSpPr>
          <p:cNvPr id="3" name="مستطيل 2"/>
          <p:cNvSpPr/>
          <p:nvPr/>
        </p:nvSpPr>
        <p:spPr>
          <a:xfrm>
            <a:off x="0" y="17661"/>
            <a:ext cx="9123213" cy="5078313"/>
          </a:xfrm>
          <a:prstGeom prst="rect">
            <a:avLst/>
          </a:prstGeom>
        </p:spPr>
        <p:txBody>
          <a:bodyPr wrap="square">
            <a:spAutoFit/>
          </a:bodyPr>
          <a:lstStyle/>
          <a:p>
            <a:r>
              <a:rPr lang="ar-SA" sz="3600" b="1" dirty="0"/>
              <a:t>ومن خلال الممارسة للعمل الإداري التي تضفي خبرات جديدة متوالية على مر السنوات في مجال عمل رجل الإدارة فضلا عن النظرية التربوية التي يعتمدها الإداري والتي يحدد بموجبها سلوكه في التعامل مع المواقف المختلطة التي </a:t>
            </a:r>
            <a:r>
              <a:rPr lang="ar-SA" sz="3600" b="1" dirty="0" err="1"/>
              <a:t>يواجهها</a:t>
            </a:r>
            <a:r>
              <a:rPr lang="ar-SA" sz="3600" b="1" dirty="0"/>
              <a:t> . أما النوع الثاني فهو تلك المعرفة التي يمكن وصفها بأنها متخصصة بموقف أم مجال معين تقوده إلى كيفية جمع المعلومات ذات العلاقة بموضوع المشكلة من موارد مالية ينبغي توفيرها، وتقديم الأولويات، والمشكلات التي قد تواجه في أثناء التطبيق.</a:t>
            </a:r>
            <a:endParaRPr lang="en-US" sz="3600" b="1" dirty="0"/>
          </a:p>
        </p:txBody>
      </p:sp>
    </p:spTree>
    <p:extLst>
      <p:ext uri="{BB962C8B-B14F-4D97-AF65-F5344CB8AC3E}">
        <p14:creationId xmlns:p14="http://schemas.microsoft.com/office/powerpoint/2010/main" val="4070752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4584"/>
            <a:ext cx="9130477" cy="5078313"/>
          </a:xfrm>
          <a:prstGeom prst="rect">
            <a:avLst/>
          </a:prstGeom>
        </p:spPr>
        <p:txBody>
          <a:bodyPr wrap="square">
            <a:spAutoFit/>
          </a:bodyPr>
          <a:lstStyle/>
          <a:p>
            <a:r>
              <a:rPr lang="ar-SA" sz="3600" b="1" dirty="0"/>
              <a:t>أما عملية اتخاذ القرار فقد وصفها (</a:t>
            </a:r>
            <a:r>
              <a:rPr lang="ar-SA" sz="3600" b="1" dirty="0" err="1"/>
              <a:t>جرينتس</a:t>
            </a:r>
            <a:r>
              <a:rPr lang="ar-SA" sz="3600" b="1" dirty="0"/>
              <a:t> في </a:t>
            </a:r>
            <a:r>
              <a:rPr lang="ar-SA" sz="3600" b="1" dirty="0" err="1"/>
              <a:t>أنموذجه</a:t>
            </a:r>
            <a:r>
              <a:rPr lang="ar-SA" sz="3600" b="1" dirty="0"/>
              <a:t> هذا بأنها تبدأ بموقف وسيط يمثل حالة من الشعور بعدم الرضا، أي إن الموقف يتطلب . حلا، ولتحقيق الحل المناسب ينبغي تحديد المشكلة التي أدت إلى الشعور بعدم الرضا، وذلك من خلال جمع المعلومات الكافية والدقيقة عنها من اجل صياغة البدائل التغلب على المشكلة. وبعد أن تتوفر لدى الإداري عدة بدائل يقوم بموازنتها اعتماد على نتائج الأبحاث وخبرته المهنية واطلاعه على النظريات التربوية وأي من هذه النظريات يراها اكثر ملائمة،</a:t>
            </a:r>
            <a:endParaRPr lang="ar-IQ" sz="3600" b="1" dirty="0"/>
          </a:p>
        </p:txBody>
      </p:sp>
    </p:spTree>
    <p:extLst>
      <p:ext uri="{BB962C8B-B14F-4D97-AF65-F5344CB8AC3E}">
        <p14:creationId xmlns:p14="http://schemas.microsoft.com/office/powerpoint/2010/main" val="3887251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9071992" cy="4524315"/>
          </a:xfrm>
          <a:prstGeom prst="rect">
            <a:avLst/>
          </a:prstGeom>
        </p:spPr>
        <p:txBody>
          <a:bodyPr wrap="square">
            <a:spAutoFit/>
          </a:bodyPr>
          <a:lstStyle/>
          <a:p>
            <a:r>
              <a:rPr lang="ar-SA" sz="3600" b="1" dirty="0"/>
              <a:t>كما يقوم بعملية الموازنة للبدائل المتاحة على ما متوفر لديه من أموال، والأولويات التي ينبغي أن يأخذها بنظر الاعتبار للاحتياجات فضلا عن المشكلات التي يتوقع حدوثها عند تطبيق أحد البدائل .وبعد اختيار البديل الأنسب يتخذ القرار في ضوء المؤشرات أعلاه، ثم تأتي مرحلة جديدة هي مرحلة التنفيذ وما </a:t>
            </a:r>
            <a:r>
              <a:rPr lang="ar-SA" sz="3600" b="1" dirty="0" err="1"/>
              <a:t>تتطلبه</a:t>
            </a:r>
            <a:r>
              <a:rPr lang="ar-SA" sz="3600" b="1" dirty="0"/>
              <a:t> من خطوات وما يرافقها من عملية تقويم ومتابعة مستمرين لتحقيق الهدف من القرار ويوضح الشكل النموذج التخطيطي لعملية اتخاذ القرار.</a:t>
            </a:r>
            <a:endParaRPr lang="en-US" sz="3600" b="1" dirty="0"/>
          </a:p>
        </p:txBody>
      </p:sp>
    </p:spTree>
    <p:extLst>
      <p:ext uri="{BB962C8B-B14F-4D97-AF65-F5344CB8AC3E}">
        <p14:creationId xmlns:p14="http://schemas.microsoft.com/office/powerpoint/2010/main" val="3715031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descr="صور (19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891361"/>
            <a:ext cx="2743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صور (173)"/>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5672484"/>
            <a:ext cx="23622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عنوان فرعي 3"/>
          <p:cNvSpPr>
            <a:spLocks noGrp="1"/>
          </p:cNvSpPr>
          <p:nvPr>
            <p:ph type="subTitle" idx="1"/>
          </p:nvPr>
        </p:nvSpPr>
        <p:spPr/>
        <p:txBody>
          <a:bodyPr/>
          <a:lstStyle/>
          <a:p>
            <a:endParaRPr lang="ar-IQ"/>
          </a:p>
        </p:txBody>
      </p:sp>
      <p:sp>
        <p:nvSpPr>
          <p:cNvPr id="10" name="عنوان 9"/>
          <p:cNvSpPr>
            <a:spLocks noGrp="1"/>
          </p:cNvSpPr>
          <p:nvPr>
            <p:ph type="ctrTitle"/>
          </p:nvPr>
        </p:nvSpPr>
        <p:spPr/>
        <p:txBody>
          <a:bodyPr/>
          <a:lstStyle/>
          <a:p>
            <a:endParaRPr lang="ar-IQ" dirty="0"/>
          </a:p>
        </p:txBody>
      </p:sp>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46000"/>
            <a:ext cx="8208912" cy="534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5180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9"/>
          <p:cNvCxnSpPr/>
          <p:nvPr/>
        </p:nvCxnSpPr>
        <p:spPr>
          <a:xfrm>
            <a:off x="8234680" y="7101408"/>
            <a:ext cx="0" cy="300990"/>
          </a:xfrm>
          <a:prstGeom prst="straightConnector1">
            <a:avLst/>
          </a:prstGeom>
          <a:noFill/>
          <a:ln w="25400" cap="flat" cmpd="sng" algn="ctr">
            <a:solidFill>
              <a:sysClr val="windowText" lastClr="000000"/>
            </a:solidFill>
            <a:prstDash val="solid"/>
            <a:tailEnd type="arrow"/>
          </a:ln>
          <a:effectLst>
            <a:outerShdw blurRad="40000" dist="20000" dir="5400000" rotWithShape="0">
              <a:srgbClr val="000000">
                <a:alpha val="38000"/>
              </a:srgbClr>
            </a:outerShdw>
          </a:effectLst>
        </p:spPr>
      </p:cxnSp>
      <p:pic>
        <p:nvPicPr>
          <p:cNvPr id="7" name="Picture 8" descr="82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10272" y="518766"/>
            <a:ext cx="6158072" cy="564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797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533400" y="838200"/>
            <a:ext cx="8229600" cy="510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9pPr>
          </a:lstStyle>
          <a:p>
            <a:pPr eaLnBrk="1" hangingPunct="1">
              <a:defRPr/>
            </a:pPr>
            <a:r>
              <a:rPr lang="ar-LB" sz="15000" kern="0" dirty="0">
                <a:solidFill>
                  <a:srgbClr val="FF3399"/>
                </a:solidFill>
              </a:rPr>
              <a:t>ت</a:t>
            </a:r>
            <a:r>
              <a:rPr lang="ar-LB" sz="15000" kern="0" dirty="0">
                <a:solidFill>
                  <a:srgbClr val="CC00FF"/>
                </a:solidFill>
              </a:rPr>
              <a:t>عّ</a:t>
            </a:r>
            <a:r>
              <a:rPr lang="ar-LB" sz="15000" kern="0" dirty="0">
                <a:solidFill>
                  <a:srgbClr val="FF3399"/>
                </a:solidFill>
              </a:rPr>
              <a:t>ل</a:t>
            </a:r>
            <a:r>
              <a:rPr lang="ar-LB" sz="15000" kern="0" dirty="0">
                <a:solidFill>
                  <a:srgbClr val="CC00FF"/>
                </a:solidFill>
              </a:rPr>
              <a:t>م</a:t>
            </a:r>
            <a:r>
              <a:rPr lang="ar-LB" sz="15000" kern="0" dirty="0">
                <a:solidFill>
                  <a:schemeClr val="tx1"/>
                </a:solidFill>
              </a:rPr>
              <a:t> </a:t>
            </a:r>
            <a:r>
              <a:rPr lang="ar-LB" sz="15000" kern="0" dirty="0">
                <a:solidFill>
                  <a:srgbClr val="FF3399"/>
                </a:solidFill>
              </a:rPr>
              <a:t>أ</a:t>
            </a:r>
            <a:r>
              <a:rPr lang="ar-LB" sz="15000" kern="0" dirty="0">
                <a:solidFill>
                  <a:srgbClr val="CC00FF"/>
                </a:solidFill>
              </a:rPr>
              <a:t>ك</a:t>
            </a:r>
            <a:r>
              <a:rPr lang="ar-LB" sz="15000" kern="0" dirty="0">
                <a:solidFill>
                  <a:srgbClr val="FF3399"/>
                </a:solidFill>
              </a:rPr>
              <a:t>ث</a:t>
            </a:r>
            <a:r>
              <a:rPr lang="ar-LB" sz="15000" kern="0" dirty="0">
                <a:solidFill>
                  <a:srgbClr val="CC00FF"/>
                </a:solidFill>
              </a:rPr>
              <a:t>ر</a:t>
            </a:r>
            <a:r>
              <a:rPr lang="ar-LB" sz="15000" kern="0" dirty="0">
                <a:solidFill>
                  <a:schemeClr val="tx1"/>
                </a:solidFill>
              </a:rPr>
              <a:t> </a:t>
            </a:r>
            <a:br>
              <a:rPr lang="ar-LB" sz="15000" kern="0" dirty="0">
                <a:solidFill>
                  <a:schemeClr val="tx1"/>
                </a:solidFill>
              </a:rPr>
            </a:br>
            <a:r>
              <a:rPr lang="ar-LB" sz="15000" kern="0" dirty="0">
                <a:solidFill>
                  <a:srgbClr val="CC00FF"/>
                </a:solidFill>
              </a:rPr>
              <a:t>ب</a:t>
            </a:r>
            <a:r>
              <a:rPr lang="ar-LB" sz="15000" kern="0" dirty="0">
                <a:solidFill>
                  <a:srgbClr val="FF3399"/>
                </a:solidFill>
              </a:rPr>
              <a:t>و</a:t>
            </a:r>
            <a:r>
              <a:rPr lang="ar-LB" sz="15000" kern="0" dirty="0">
                <a:solidFill>
                  <a:srgbClr val="CC00FF"/>
                </a:solidFill>
              </a:rPr>
              <a:t>ق</a:t>
            </a:r>
            <a:r>
              <a:rPr lang="ar-LB" sz="15000" kern="0" dirty="0">
                <a:solidFill>
                  <a:srgbClr val="FF3399"/>
                </a:solidFill>
              </a:rPr>
              <a:t>ت</a:t>
            </a:r>
            <a:r>
              <a:rPr lang="ar-LB" sz="15000" kern="0" dirty="0">
                <a:solidFill>
                  <a:schemeClr val="tx1"/>
                </a:solidFill>
              </a:rPr>
              <a:t> </a:t>
            </a:r>
            <a:r>
              <a:rPr lang="ar-LB" sz="15000" kern="0" dirty="0">
                <a:solidFill>
                  <a:srgbClr val="CC00FF"/>
                </a:solidFill>
              </a:rPr>
              <a:t>أ</a:t>
            </a:r>
            <a:r>
              <a:rPr lang="ar-LB" sz="15000" kern="0" dirty="0">
                <a:solidFill>
                  <a:srgbClr val="FF3399"/>
                </a:solidFill>
              </a:rPr>
              <a:t>ق</a:t>
            </a:r>
            <a:r>
              <a:rPr lang="ar-LB" sz="15000" kern="0" dirty="0">
                <a:solidFill>
                  <a:srgbClr val="CC00FF"/>
                </a:solidFill>
              </a:rPr>
              <a:t>ص</a:t>
            </a:r>
            <a:r>
              <a:rPr lang="ar-LB" sz="15000" kern="0" dirty="0">
                <a:solidFill>
                  <a:srgbClr val="FF3399"/>
                </a:solidFill>
              </a:rPr>
              <a:t>ر</a:t>
            </a:r>
            <a:r>
              <a:rPr lang="ar-LB" sz="4800" kern="0" dirty="0">
                <a:solidFill>
                  <a:srgbClr val="FF3399"/>
                </a:solidFill>
              </a:rPr>
              <a:t> </a:t>
            </a:r>
            <a:br>
              <a:rPr lang="ar-LB" sz="4800" kern="0" dirty="0">
                <a:solidFill>
                  <a:schemeClr val="tx1"/>
                </a:solidFill>
              </a:rPr>
            </a:br>
            <a:endParaRPr lang="en-US" sz="4000" kern="0" dirty="0"/>
          </a:p>
        </p:txBody>
      </p:sp>
      <p:sp>
        <p:nvSpPr>
          <p:cNvPr id="3" name="Rectangle 2"/>
          <p:cNvSpPr txBox="1">
            <a:spLocks noChangeArrowheads="1"/>
          </p:cNvSpPr>
          <p:nvPr/>
        </p:nvSpPr>
        <p:spPr bwMode="auto">
          <a:xfrm>
            <a:off x="685800" y="990600"/>
            <a:ext cx="8229600" cy="510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9pPr>
          </a:lstStyle>
          <a:p>
            <a:pPr eaLnBrk="1" hangingPunct="1">
              <a:defRPr/>
            </a:pPr>
            <a:r>
              <a:rPr lang="ar-LB" sz="15000" kern="0" dirty="0">
                <a:solidFill>
                  <a:srgbClr val="FF3399"/>
                </a:solidFill>
              </a:rPr>
              <a:t>ت</a:t>
            </a:r>
            <a:r>
              <a:rPr lang="ar-LB" sz="15000" kern="0" dirty="0">
                <a:solidFill>
                  <a:srgbClr val="CC00FF"/>
                </a:solidFill>
              </a:rPr>
              <a:t>عّ</a:t>
            </a:r>
            <a:r>
              <a:rPr lang="ar-LB" sz="15000" kern="0" dirty="0">
                <a:solidFill>
                  <a:srgbClr val="FF3399"/>
                </a:solidFill>
              </a:rPr>
              <a:t>ل</a:t>
            </a:r>
            <a:r>
              <a:rPr lang="ar-LB" sz="15000" kern="0" dirty="0">
                <a:solidFill>
                  <a:srgbClr val="CC00FF"/>
                </a:solidFill>
              </a:rPr>
              <a:t>م</a:t>
            </a:r>
            <a:r>
              <a:rPr lang="ar-LB" sz="15000" kern="0" dirty="0">
                <a:solidFill>
                  <a:schemeClr val="tx1"/>
                </a:solidFill>
              </a:rPr>
              <a:t> </a:t>
            </a:r>
            <a:r>
              <a:rPr lang="ar-LB" sz="15000" kern="0" dirty="0">
                <a:solidFill>
                  <a:srgbClr val="FF3399"/>
                </a:solidFill>
              </a:rPr>
              <a:t>أ</a:t>
            </a:r>
            <a:r>
              <a:rPr lang="ar-LB" sz="15000" kern="0" dirty="0">
                <a:solidFill>
                  <a:srgbClr val="CC00FF"/>
                </a:solidFill>
              </a:rPr>
              <a:t>ك</a:t>
            </a:r>
            <a:r>
              <a:rPr lang="ar-LB" sz="15000" kern="0" dirty="0">
                <a:solidFill>
                  <a:srgbClr val="FF3399"/>
                </a:solidFill>
              </a:rPr>
              <a:t>ث</a:t>
            </a:r>
            <a:r>
              <a:rPr lang="ar-LB" sz="15000" kern="0" dirty="0">
                <a:solidFill>
                  <a:srgbClr val="CC00FF"/>
                </a:solidFill>
              </a:rPr>
              <a:t>ر</a:t>
            </a:r>
            <a:r>
              <a:rPr lang="ar-LB" sz="15000" kern="0" dirty="0">
                <a:solidFill>
                  <a:schemeClr val="tx1"/>
                </a:solidFill>
              </a:rPr>
              <a:t> </a:t>
            </a:r>
            <a:br>
              <a:rPr lang="ar-LB" sz="15000" kern="0" dirty="0">
                <a:solidFill>
                  <a:schemeClr val="tx1"/>
                </a:solidFill>
              </a:rPr>
            </a:br>
            <a:r>
              <a:rPr lang="ar-LB" sz="15000" kern="0" dirty="0">
                <a:solidFill>
                  <a:srgbClr val="CC00FF"/>
                </a:solidFill>
              </a:rPr>
              <a:t>ب</a:t>
            </a:r>
            <a:r>
              <a:rPr lang="ar-LB" sz="15000" kern="0" dirty="0">
                <a:solidFill>
                  <a:srgbClr val="FF3399"/>
                </a:solidFill>
              </a:rPr>
              <a:t>و</a:t>
            </a:r>
            <a:r>
              <a:rPr lang="ar-LB" sz="15000" kern="0" dirty="0">
                <a:solidFill>
                  <a:srgbClr val="CC00FF"/>
                </a:solidFill>
              </a:rPr>
              <a:t>ق</a:t>
            </a:r>
            <a:r>
              <a:rPr lang="ar-LB" sz="15000" kern="0" dirty="0">
                <a:solidFill>
                  <a:srgbClr val="FF3399"/>
                </a:solidFill>
              </a:rPr>
              <a:t>ت</a:t>
            </a:r>
            <a:r>
              <a:rPr lang="ar-LB" sz="15000" kern="0" dirty="0">
                <a:solidFill>
                  <a:schemeClr val="tx1"/>
                </a:solidFill>
              </a:rPr>
              <a:t> </a:t>
            </a:r>
            <a:r>
              <a:rPr lang="ar-LB" sz="15000" kern="0" dirty="0">
                <a:solidFill>
                  <a:srgbClr val="CC00FF"/>
                </a:solidFill>
              </a:rPr>
              <a:t>أ</a:t>
            </a:r>
            <a:r>
              <a:rPr lang="ar-LB" sz="15000" kern="0" dirty="0">
                <a:solidFill>
                  <a:srgbClr val="FF3399"/>
                </a:solidFill>
              </a:rPr>
              <a:t>ق</a:t>
            </a:r>
            <a:r>
              <a:rPr lang="ar-LB" sz="15000" kern="0" dirty="0">
                <a:solidFill>
                  <a:srgbClr val="CC00FF"/>
                </a:solidFill>
              </a:rPr>
              <a:t>ص</a:t>
            </a:r>
            <a:r>
              <a:rPr lang="ar-LB" sz="15000" kern="0" dirty="0">
                <a:solidFill>
                  <a:srgbClr val="FF3399"/>
                </a:solidFill>
              </a:rPr>
              <a:t>ر</a:t>
            </a:r>
            <a:r>
              <a:rPr lang="ar-LB" sz="4800" kern="0" dirty="0">
                <a:solidFill>
                  <a:srgbClr val="FF3399"/>
                </a:solidFill>
              </a:rPr>
              <a:t> </a:t>
            </a:r>
            <a:br>
              <a:rPr lang="ar-LB" sz="4800" kern="0" dirty="0">
                <a:solidFill>
                  <a:schemeClr val="tx1"/>
                </a:solidFill>
              </a:rPr>
            </a:br>
            <a:endParaRPr lang="en-US" sz="4000" kern="0" dirty="0"/>
          </a:p>
        </p:txBody>
      </p:sp>
    </p:spTree>
    <p:extLst>
      <p:ext uri="{BB962C8B-B14F-4D97-AF65-F5344CB8AC3E}">
        <p14:creationId xmlns:p14="http://schemas.microsoft.com/office/powerpoint/2010/main" val="303148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75" fill="hold">
                                          <p:stCondLst>
                                            <p:cond delay="0"/>
                                          </p:stCondLst>
                                        </p:cTn>
                                        <p:tgtEl>
                                          <p:spTgt spid="2"/>
                                        </p:tgtEl>
                                        <p:attrNameLst>
                                          <p:attrName>style.rotation</p:attrName>
                                        </p:attrNameLst>
                                      </p:cBhvr>
                                      <p:to>
                                        <p:strVal val="-45.0"/>
                                      </p:to>
                                    </p:set>
                                    <p:anim calcmode="lin" valueType="num">
                                      <p:cBhvr>
                                        <p:cTn id="8" dur="2275" fill="hold">
                                          <p:stCondLst>
                                            <p:cond delay="227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7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0" decel="50000" autoRev="1" fill="hold">
                                          <p:stCondLst>
                                            <p:cond delay="227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0" fill="hold">
                                          <p:stCondLst>
                                            <p:cond delay="4320"/>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3"/>
                                        </p:tgtEl>
                                        <p:attrNameLst>
                                          <p:attrName>style.visibility</p:attrName>
                                        </p:attrNameLst>
                                      </p:cBhvr>
                                      <p:to>
                                        <p:strVal val="visible"/>
                                      </p:to>
                                    </p:set>
                                    <p:set>
                                      <p:cBhvr>
                                        <p:cTn id="16" dur="2275" fill="hold">
                                          <p:stCondLst>
                                            <p:cond delay="0"/>
                                          </p:stCondLst>
                                        </p:cTn>
                                        <p:tgtEl>
                                          <p:spTgt spid="3"/>
                                        </p:tgtEl>
                                        <p:attrNameLst>
                                          <p:attrName>style.rotation</p:attrName>
                                        </p:attrNameLst>
                                      </p:cBhvr>
                                      <p:to>
                                        <p:strVal val="-45.0"/>
                                      </p:to>
                                    </p:set>
                                    <p:anim calcmode="lin" valueType="num">
                                      <p:cBhvr>
                                        <p:cTn id="17" dur="2275" fill="hold">
                                          <p:stCondLst>
                                            <p:cond delay="227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18" dur="227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9" dur="780" decel="50000" autoRev="1" fill="hold">
                                          <p:stCondLst>
                                            <p:cond delay="227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20" dur="680" fill="hold">
                                          <p:stCondLst>
                                            <p:cond delay="4320"/>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1"/>
            <a:ext cx="1871662" cy="1700808"/>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 name="مستطيل 2"/>
          <p:cNvSpPr/>
          <p:nvPr/>
        </p:nvSpPr>
        <p:spPr>
          <a:xfrm>
            <a:off x="389427" y="1753243"/>
            <a:ext cx="8424936" cy="4985980"/>
          </a:xfrm>
          <a:prstGeom prst="rect">
            <a:avLst/>
          </a:prstGeom>
        </p:spPr>
        <p:txBody>
          <a:bodyPr wrap="square">
            <a:spAutoFit/>
          </a:bodyPr>
          <a:lstStyle/>
          <a:p>
            <a:r>
              <a:rPr lang="ar-IQ" dirty="0"/>
              <a:t> </a:t>
            </a:r>
            <a:endParaRPr lang="en-US" dirty="0"/>
          </a:p>
          <a:p>
            <a:r>
              <a:rPr lang="ar-IQ" dirty="0"/>
              <a:t> </a:t>
            </a:r>
            <a:endParaRPr lang="en-US" dirty="0"/>
          </a:p>
          <a:p>
            <a:pPr algn="ctr"/>
            <a:r>
              <a:rPr lang="ar-IQ" sz="6600" b="1" dirty="0"/>
              <a:t>شكراً لإصغائكم </a:t>
            </a:r>
          </a:p>
          <a:p>
            <a:pPr algn="ctr"/>
            <a:endParaRPr lang="ar-IQ" sz="6600" b="1" dirty="0"/>
          </a:p>
          <a:p>
            <a:pPr algn="ctr"/>
            <a:r>
              <a:rPr lang="ar-IQ" sz="6600" b="1" dirty="0">
                <a:solidFill>
                  <a:schemeClr val="tx2"/>
                </a:solidFill>
              </a:rPr>
              <a:t>تحياتي</a:t>
            </a:r>
          </a:p>
          <a:p>
            <a:pPr algn="ctr">
              <a:spcBef>
                <a:spcPct val="0"/>
              </a:spcBef>
            </a:pPr>
            <a:r>
              <a:rPr lang="ar-IQ" altLang="ar-IQ" sz="6600" dirty="0">
                <a:solidFill>
                  <a:srgbClr val="C00000"/>
                </a:solidFill>
              </a:rPr>
              <a:t>أ.م دنيا جليل </a:t>
            </a:r>
            <a:endParaRPr lang="en-US" altLang="ar-IQ" sz="6600">
              <a:solidFill>
                <a:srgbClr val="C00000"/>
              </a:solidFill>
            </a:endParaRPr>
          </a:p>
          <a:p>
            <a:r>
              <a:rPr lang="ar-IQ" dirty="0"/>
              <a:t> </a:t>
            </a:r>
            <a:endParaRPr lang="en-US" dirty="0"/>
          </a:p>
        </p:txBody>
      </p:sp>
    </p:spTree>
    <p:extLst>
      <p:ext uri="{BB962C8B-B14F-4D97-AF65-F5344CB8AC3E}">
        <p14:creationId xmlns:p14="http://schemas.microsoft.com/office/powerpoint/2010/main" val="360032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20472" cy="6740307"/>
          </a:xfrm>
          <a:prstGeom prst="rect">
            <a:avLst/>
          </a:prstGeom>
        </p:spPr>
        <p:txBody>
          <a:bodyPr wrap="square">
            <a:spAutoFit/>
          </a:bodyPr>
          <a:lstStyle/>
          <a:p>
            <a:pPr algn="ctr"/>
            <a:r>
              <a:rPr lang="en-US" sz="3600" b="1" dirty="0"/>
              <a:t>    </a:t>
            </a:r>
            <a:r>
              <a:rPr lang="ar-SA" sz="3600" b="1" dirty="0"/>
              <a:t>بسم الله الرحمن الرحيم</a:t>
            </a:r>
            <a:endParaRPr lang="ar-IQ" sz="3600" b="1" dirty="0"/>
          </a:p>
          <a:p>
            <a:pPr algn="ctr"/>
            <a:r>
              <a:rPr lang="ar-IQ" sz="3600" b="1" dirty="0"/>
              <a:t>المحاضرة رقم /3</a:t>
            </a:r>
          </a:p>
          <a:p>
            <a:pPr algn="ctr"/>
            <a:r>
              <a:rPr lang="en-US" sz="3600" b="1" dirty="0"/>
              <a:t>THE LECTURE IS NUMBER THREE</a:t>
            </a:r>
            <a:endParaRPr lang="en-US" sz="3600" dirty="0"/>
          </a:p>
          <a:p>
            <a:pPr algn="ctr"/>
            <a:r>
              <a:rPr lang="ar-SA" sz="3600" b="1" dirty="0"/>
              <a:t>الادارة والاشراف التربوي</a:t>
            </a:r>
            <a:endParaRPr lang="en-US" sz="3600" dirty="0"/>
          </a:p>
          <a:p>
            <a:r>
              <a:rPr lang="ar-SA" sz="3600" dirty="0"/>
              <a:t>   </a:t>
            </a:r>
            <a:r>
              <a:rPr lang="ar-SA" sz="3600" b="1" dirty="0"/>
              <a:t>صفات المدير الناجح في الإدارة المدرسية</a:t>
            </a:r>
            <a:endParaRPr lang="en-US" sz="3600" b="1" dirty="0"/>
          </a:p>
          <a:p>
            <a:r>
              <a:rPr lang="ar-SA" sz="3600" b="1" dirty="0"/>
              <a:t>تهتم كتب الإدارة بصفة عامة بتناول الصفات الشخصية اللازمة للنجاح في العمل الإداري وتتفق كتب الإدارة التعليمية والمدرسية في تناولها للصفات الشخصية المدير المدرسة. ومن أهم هذه الصفات ما يأتي :- 1- ان توفر الصحة الجيدة بجانبيها الجسمي والنفسي، إذ إن ذلك يزيد من فرص نجاح مدير المدرسة في دورة القيادي. </a:t>
            </a:r>
            <a:endParaRPr lang="en-US" sz="3600" b="1" dirty="0"/>
          </a:p>
          <a:p>
            <a:endParaRPr lang="en-US" sz="3600" dirty="0"/>
          </a:p>
        </p:txBody>
      </p:sp>
    </p:spTree>
    <p:extLst>
      <p:ext uri="{BB962C8B-B14F-4D97-AF65-F5344CB8AC3E}">
        <p14:creationId xmlns:p14="http://schemas.microsoft.com/office/powerpoint/2010/main" val="2172848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8999984" cy="5355312"/>
          </a:xfrm>
          <a:prstGeom prst="rect">
            <a:avLst/>
          </a:prstGeom>
        </p:spPr>
        <p:txBody>
          <a:bodyPr wrap="square">
            <a:spAutoFit/>
          </a:bodyPr>
          <a:lstStyle/>
          <a:p>
            <a:r>
              <a:rPr lang="ar-SA" dirty="0"/>
              <a:t>. </a:t>
            </a:r>
            <a:endParaRPr lang="en-US" dirty="0"/>
          </a:p>
          <a:p>
            <a:r>
              <a:rPr lang="fa-IR" sz="3600" b="1" dirty="0"/>
              <a:t>2- </a:t>
            </a:r>
            <a:r>
              <a:rPr lang="ar-SA" sz="3600" b="1" dirty="0"/>
              <a:t>المظهر الشخصي لأنه عامل هام في التأثير على الآخرين وإعطائهم انطباع طيب.</a:t>
            </a:r>
            <a:endParaRPr lang="en-US" sz="3600" b="1" dirty="0"/>
          </a:p>
          <a:p>
            <a:r>
              <a:rPr lang="ar-SA" sz="3600" b="1" dirty="0"/>
              <a:t> </a:t>
            </a:r>
            <a:r>
              <a:rPr lang="fa-IR" sz="3600" b="1" dirty="0"/>
              <a:t>۳- </a:t>
            </a:r>
            <a:r>
              <a:rPr lang="ar-SA" sz="3600" b="1" dirty="0"/>
              <a:t>الطلاقة اللفظية والقدرة على التعبير </a:t>
            </a:r>
            <a:r>
              <a:rPr lang="ar-SA" sz="3600" b="1" dirty="0" err="1"/>
              <a:t>لانه</a:t>
            </a:r>
            <a:r>
              <a:rPr lang="ar-SA" sz="3600" b="1" dirty="0"/>
              <a:t> الوسيلة الهامة في نقل أفكاره إلى الآخرين.</a:t>
            </a:r>
            <a:endParaRPr lang="en-US" sz="3600" b="1" dirty="0"/>
          </a:p>
          <a:p>
            <a:r>
              <a:rPr lang="fa-IR" sz="3600" b="1" dirty="0"/>
              <a:t> </a:t>
            </a:r>
            <a:r>
              <a:rPr lang="ar-SA" sz="3600" b="1" dirty="0"/>
              <a:t>4- قوة الشخصية وقدرته على التأثير في الآخرين وجذب ثقتهم فيه. </a:t>
            </a:r>
            <a:endParaRPr lang="en-US" sz="3600" b="1" dirty="0"/>
          </a:p>
          <a:p>
            <a:r>
              <a:rPr lang="ar-SA" sz="3600" b="1" dirty="0"/>
              <a:t>ه-  القدرة على تكوين علاقات إنسانية نشطة، وتبني القيادة الديموقراطية الرشيدة</a:t>
            </a:r>
            <a:endParaRPr lang="en-US" sz="3600" b="1" dirty="0"/>
          </a:p>
          <a:p>
            <a:r>
              <a:rPr lang="ar-SA" sz="3600" b="1" dirty="0"/>
              <a:t>وميله إلى التجديد والتغير العلمي المدروس. </a:t>
            </a:r>
            <a:endParaRPr lang="ar-IQ" sz="3600" b="1" dirty="0"/>
          </a:p>
        </p:txBody>
      </p:sp>
    </p:spTree>
    <p:extLst>
      <p:ext uri="{BB962C8B-B14F-4D97-AF65-F5344CB8AC3E}">
        <p14:creationId xmlns:p14="http://schemas.microsoft.com/office/powerpoint/2010/main" val="288675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244"/>
            <a:ext cx="9144000" cy="5909310"/>
          </a:xfrm>
          <a:prstGeom prst="rect">
            <a:avLst/>
          </a:prstGeom>
        </p:spPr>
        <p:txBody>
          <a:bodyPr wrap="square">
            <a:spAutoFit/>
          </a:bodyPr>
          <a:lstStyle/>
          <a:p>
            <a:r>
              <a:rPr lang="ar-SA" dirty="0"/>
              <a:t> </a:t>
            </a:r>
            <a:endParaRPr lang="en-US" dirty="0"/>
          </a:p>
          <a:p>
            <a:r>
              <a:rPr lang="ar-SA" sz="3600" b="1" dirty="0"/>
              <a:t>6- التمتع بكفاءة علمية عالية في العمل الإداري م ن حيث الخبرة والمهارة والتجديد نحو التطوير والإبداع والابتكار في قيادة العمل التربوي في المدرسة. ) </a:t>
            </a:r>
            <a:endParaRPr lang="en-US" sz="3600" b="1" dirty="0"/>
          </a:p>
          <a:p>
            <a:r>
              <a:rPr lang="ar-SA" sz="3600" b="1" dirty="0"/>
              <a:t>7- القدرة على تحمل المسؤولية المناطة به من حيث حسم الأمور والخلافات التي تعرقل سير العمل في المدرسة. </a:t>
            </a:r>
            <a:endParaRPr lang="en-US" sz="3600" b="1" dirty="0"/>
          </a:p>
          <a:p>
            <a:r>
              <a:rPr lang="fa-IR" sz="3600" b="1" dirty="0"/>
              <a:t>۸-  </a:t>
            </a:r>
            <a:r>
              <a:rPr lang="ar-SA" sz="3600" b="1" dirty="0"/>
              <a:t>أن يكون حسن السيرة والسلوك ويتمتع بسمعة مشهود لها في الماضي والحاضر. </a:t>
            </a:r>
            <a:endParaRPr lang="en-US" sz="3600" b="1" dirty="0"/>
          </a:p>
          <a:p>
            <a:r>
              <a:rPr lang="fa-IR" sz="3600" b="1" dirty="0"/>
              <a:t>۹- </a:t>
            </a:r>
            <a:r>
              <a:rPr lang="ar-SA" sz="3600" b="1" dirty="0"/>
              <a:t>أن يكون شجاعا في اتخاذ قرارات سليمة وحكيمة مبنية على المشاورة م والمشاركة للآراء ومقترحات العاملين في المدرسة.</a:t>
            </a:r>
            <a:endParaRPr lang="en-US" sz="3600" b="1" dirty="0"/>
          </a:p>
        </p:txBody>
      </p:sp>
    </p:spTree>
    <p:extLst>
      <p:ext uri="{BB962C8B-B14F-4D97-AF65-F5344CB8AC3E}">
        <p14:creationId xmlns:p14="http://schemas.microsoft.com/office/powerpoint/2010/main" val="4148334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92480" cy="5293757"/>
          </a:xfrm>
          <a:prstGeom prst="rect">
            <a:avLst/>
          </a:prstGeom>
        </p:spPr>
        <p:txBody>
          <a:bodyPr wrap="square">
            <a:spAutoFit/>
          </a:bodyPr>
          <a:lstStyle/>
          <a:p>
            <a:r>
              <a:rPr lang="ar-SA" dirty="0"/>
              <a:t> </a:t>
            </a:r>
            <a:endParaRPr lang="en-US" dirty="0"/>
          </a:p>
          <a:p>
            <a:r>
              <a:rPr lang="fa-IR" sz="4000" b="1" dirty="0"/>
              <a:t>۱۰- </a:t>
            </a:r>
            <a:r>
              <a:rPr lang="ar-SA" sz="4000" b="1" dirty="0"/>
              <a:t>أن يعتمد الصدق والوضوح والموضوعية في عرضه للأمور، دون تميز أو ،  محاباة حتى يحظى باحترام الجميع ويكسب ثقتهم . </a:t>
            </a:r>
            <a:endParaRPr lang="en-US" sz="4000" b="1" dirty="0"/>
          </a:p>
          <a:p>
            <a:r>
              <a:rPr lang="ar-SA" sz="4000" b="1" dirty="0"/>
              <a:t>11- أن يكون متزنة انفعالية فلا يغضب بسرعة و أن يكون مرنا في مواجهة المشكلات.</a:t>
            </a:r>
            <a:endParaRPr lang="en-US" sz="4000" b="1" dirty="0"/>
          </a:p>
          <a:p>
            <a:r>
              <a:rPr lang="fa-IR" sz="4000" b="1" dirty="0"/>
              <a:t>۱۲- </a:t>
            </a:r>
            <a:r>
              <a:rPr lang="ar-SA" sz="4000" b="1" dirty="0"/>
              <a:t>أن يكون لديه قوة التأثير على العاملين معه، و إيجاد روح الانتماء للمدرسة</a:t>
            </a:r>
            <a:endParaRPr lang="en-US" sz="4000" b="1" dirty="0"/>
          </a:p>
          <a:p>
            <a:r>
              <a:rPr lang="ar-SA" sz="4000" b="1" dirty="0"/>
              <a:t>والاندماج فيه.</a:t>
            </a:r>
            <a:endParaRPr lang="en-US" sz="4000" b="1" dirty="0"/>
          </a:p>
        </p:txBody>
      </p:sp>
    </p:spTree>
    <p:extLst>
      <p:ext uri="{BB962C8B-B14F-4D97-AF65-F5344CB8AC3E}">
        <p14:creationId xmlns:p14="http://schemas.microsoft.com/office/powerpoint/2010/main" val="3625471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30334"/>
            <a:ext cx="9036496" cy="584775"/>
          </a:xfrm>
          <a:prstGeom prst="rect">
            <a:avLst/>
          </a:prstGeom>
        </p:spPr>
        <p:txBody>
          <a:bodyPr wrap="square">
            <a:spAutoFit/>
          </a:bodyPr>
          <a:lstStyle/>
          <a:p>
            <a:r>
              <a:rPr lang="en-US" sz="3200" b="1" dirty="0"/>
              <a:t> </a:t>
            </a:r>
            <a:endParaRPr lang="ar-IQ" sz="3200" b="1" dirty="0"/>
          </a:p>
        </p:txBody>
      </p:sp>
      <p:sp>
        <p:nvSpPr>
          <p:cNvPr id="3" name="مستطيل 2"/>
          <p:cNvSpPr/>
          <p:nvPr/>
        </p:nvSpPr>
        <p:spPr>
          <a:xfrm>
            <a:off x="0" y="39644"/>
            <a:ext cx="8999984" cy="4247317"/>
          </a:xfrm>
          <a:prstGeom prst="rect">
            <a:avLst/>
          </a:prstGeom>
        </p:spPr>
        <p:txBody>
          <a:bodyPr wrap="square">
            <a:spAutoFit/>
          </a:bodyPr>
          <a:lstStyle/>
          <a:p>
            <a:r>
              <a:rPr lang="ar-SA" dirty="0"/>
              <a:t> </a:t>
            </a:r>
            <a:endParaRPr lang="en-US" sz="3600" b="1" dirty="0"/>
          </a:p>
          <a:p>
            <a:r>
              <a:rPr lang="fa-IR" sz="3600" b="1" dirty="0"/>
              <a:t>۱۳- </a:t>
            </a:r>
            <a:r>
              <a:rPr lang="ar-SA" sz="3600" b="1" dirty="0"/>
              <a:t>أن يكون لديه القدرة على العمل الجماعي التعاوني ليستطيع مع المعلمين والعاملين الآخرين معه من تأدية المهمات التربوية للمدرسة على الوجه الأكمل. </a:t>
            </a:r>
            <a:endParaRPr lang="en-US" sz="3600" b="1" dirty="0"/>
          </a:p>
          <a:p>
            <a:r>
              <a:rPr lang="fa-IR" sz="3600" b="1" dirty="0"/>
              <a:t>14- </a:t>
            </a:r>
            <a:r>
              <a:rPr lang="ar-SA" sz="3600" b="1" dirty="0"/>
              <a:t>أن يكون مطلعا على مفاهيم الإدارة الحديثة وأساليبها.</a:t>
            </a:r>
            <a:endParaRPr lang="en-US" sz="3600" b="1" dirty="0"/>
          </a:p>
          <a:p>
            <a:r>
              <a:rPr lang="ar-SA" sz="3600" b="1" dirty="0"/>
              <a:t> 15- أن يكون واعيا ومدركا بالمهمة الملقاة على عاتقه باعتبار أن المدرسة إحدى الوسائل المهمة لبناء الإنسان وبالتالي بناء المجتمع المنشود.</a:t>
            </a:r>
            <a:endParaRPr lang="ar-IQ" sz="3600" b="1" dirty="0"/>
          </a:p>
        </p:txBody>
      </p:sp>
    </p:spTree>
    <p:extLst>
      <p:ext uri="{BB962C8B-B14F-4D97-AF65-F5344CB8AC3E}">
        <p14:creationId xmlns:p14="http://schemas.microsoft.com/office/powerpoint/2010/main" val="48259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632311"/>
          </a:xfrm>
          <a:prstGeom prst="rect">
            <a:avLst/>
          </a:prstGeom>
        </p:spPr>
        <p:txBody>
          <a:bodyPr wrap="square">
            <a:spAutoFit/>
          </a:bodyPr>
          <a:lstStyle/>
          <a:p>
            <a:r>
              <a:rPr lang="ar-SA" sz="3600" b="1" u="sng" dirty="0"/>
              <a:t>الواجبات والمهمات الإدارية والتنظيمية لمدير المدرسة</a:t>
            </a:r>
            <a:endParaRPr lang="en-US" sz="3600" b="1" dirty="0"/>
          </a:p>
          <a:p>
            <a:r>
              <a:rPr lang="ar-SA" sz="3600" b="1" dirty="0"/>
              <a:t> تشغل الواجبات والمهمات الإدارية والتنظيمية عادة معظم رجل الإدارة وينطبق هذا على مدير المدرسة . ومن الشكاوي الشائعة بين العاملين في ميدان الإدارة المدرسية أن معظم وقتهم يضيع في الأعمال الإدارية الجانبية والروتينية وانهم لذلك لا يجدون من الوقت ما يسمح لهم بدراسة الأشياء التي يعتقدون أنها تمثل الأهمية الكبرى في عملهم ويعنون بها الجوانب الفنية التي تتعلق بتحسين العملية التربوية بجوانبها المختلفة. ولكي يحقق مدير المدرسة وظائفه الإدارية أن يقوم بالمهمات والواجبات الآتية:-</a:t>
            </a:r>
            <a:endParaRPr lang="ar-IQ" sz="3600" b="1" dirty="0"/>
          </a:p>
        </p:txBody>
      </p:sp>
    </p:spTree>
    <p:extLst>
      <p:ext uri="{BB962C8B-B14F-4D97-AF65-F5344CB8AC3E}">
        <p14:creationId xmlns:p14="http://schemas.microsoft.com/office/powerpoint/2010/main" val="678690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92480" cy="5293757"/>
          </a:xfrm>
          <a:prstGeom prst="rect">
            <a:avLst/>
          </a:prstGeom>
        </p:spPr>
        <p:txBody>
          <a:bodyPr wrap="square">
            <a:spAutoFit/>
          </a:bodyPr>
          <a:lstStyle/>
          <a:p>
            <a:r>
              <a:rPr lang="ar-SA" dirty="0"/>
              <a:t> </a:t>
            </a:r>
            <a:endParaRPr lang="en-US" dirty="0"/>
          </a:p>
          <a:p>
            <a:r>
              <a:rPr lang="ar-SA" sz="3200" b="1" dirty="0"/>
              <a:t>1- إعداد الخطة السنوية للمدرسة بمشاركة المعلمين والإشراف على تنفيذها. </a:t>
            </a:r>
            <a:endParaRPr lang="en-US" sz="3200" b="1" dirty="0"/>
          </a:p>
          <a:p>
            <a:r>
              <a:rPr lang="fa-IR" sz="3200" b="1" dirty="0"/>
              <a:t>۲- </a:t>
            </a:r>
            <a:r>
              <a:rPr lang="ar-SA" sz="3200" b="1" dirty="0"/>
              <a:t>الإشراف على سير </a:t>
            </a:r>
            <a:r>
              <a:rPr lang="ar-SA" sz="3200" b="1" dirty="0" err="1"/>
              <a:t>التدريسات</a:t>
            </a:r>
            <a:r>
              <a:rPr lang="ar-SA" sz="3200" b="1" dirty="0"/>
              <a:t> وملاحظة الخطط التدريسية وزيارات المعلمين وعقد اللقاءات والاجتماعات معهم. </a:t>
            </a:r>
            <a:endParaRPr lang="en-US" sz="3200" b="1" dirty="0"/>
          </a:p>
          <a:p>
            <a:r>
              <a:rPr lang="ar-SA" sz="3200" b="1" dirty="0"/>
              <a:t>٣- تنظيم جدول توزيع الحصص بشكل يراعي فيه اختصاصات المعلمين ومصلحة التلاميذ ورغبات المعلمين وظروفهم الخاصة </a:t>
            </a:r>
            <a:endParaRPr lang="en-US" sz="3200" b="1" dirty="0"/>
          </a:p>
          <a:p>
            <a:r>
              <a:rPr lang="ar-SA" sz="3200" b="1" dirty="0"/>
              <a:t> 4- تشكيل اللجان </a:t>
            </a:r>
            <a:r>
              <a:rPr lang="ar-SA" sz="3200" b="1" dirty="0" err="1"/>
              <a:t>الامتحانية</a:t>
            </a:r>
            <a:r>
              <a:rPr lang="ar-SA" sz="3200" b="1" dirty="0"/>
              <a:t> من المعلمين والإشراف على سيرها وما يتعلق بعملها.  </a:t>
            </a:r>
            <a:endParaRPr lang="en-US" sz="3200" b="1" dirty="0"/>
          </a:p>
          <a:p>
            <a:r>
              <a:rPr lang="ar-SA" sz="3200" b="1" dirty="0"/>
              <a:t> ه- تنظيم الأنشطة </a:t>
            </a:r>
            <a:r>
              <a:rPr lang="ar-SA" sz="3200" b="1" dirty="0" err="1"/>
              <a:t>اللاصفية</a:t>
            </a:r>
            <a:r>
              <a:rPr lang="ar-SA" sz="3200" b="1" dirty="0"/>
              <a:t> والعمل على تنفيذها وتشكيل اللجان الخاصة بها ووضع برنامج زمني على مدى أيام السنة. </a:t>
            </a:r>
            <a:endParaRPr lang="en-US" sz="3200" b="1" dirty="0"/>
          </a:p>
        </p:txBody>
      </p:sp>
    </p:spTree>
    <p:extLst>
      <p:ext uri="{BB962C8B-B14F-4D97-AF65-F5344CB8AC3E}">
        <p14:creationId xmlns:p14="http://schemas.microsoft.com/office/powerpoint/2010/main" val="29105173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TotalTime>
  <Words>795</Words>
  <Application>Microsoft Office PowerPoint</Application>
  <PresentationFormat>عرض على الشاشة (4:3)</PresentationFormat>
  <Paragraphs>84</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تدفق</vt:lpstr>
      <vt:lpstr>الادارة والاشراف التربوي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الادارة والاشراف التربوي </dc:title>
  <dc:creator>hp 8540p e1</dc:creator>
  <cp:lastModifiedBy>مستخدم غير معروف</cp:lastModifiedBy>
  <cp:revision>30</cp:revision>
  <dcterms:created xsi:type="dcterms:W3CDTF">2020-01-11T07:12:13Z</dcterms:created>
  <dcterms:modified xsi:type="dcterms:W3CDTF">2021-06-27T13:41:06Z</dcterms:modified>
</cp:coreProperties>
</file>