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7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65441" autoAdjust="0"/>
    <p:restoredTop sz="86323" autoAdjust="0"/>
  </p:normalViewPr>
  <p:slideViewPr>
    <p:cSldViewPr>
      <p:cViewPr varScale="1">
        <p:scale>
          <a:sx n="74" d="100"/>
          <a:sy n="74" d="100"/>
        </p:scale>
        <p:origin x="-14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tableStyles" Target="tableStyle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theme" Target="theme/theme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viewProps" Target="viewProp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t>18/11/1442</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18/11/1442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t>18/11/1442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t>18/11/1442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18/11/1442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18/11/1442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t>18/11/1442</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gif" /><Relationship Id="rId1" Type="http://schemas.openxmlformats.org/officeDocument/2006/relationships/slideLayout" Target="../slideLayouts/slideLayout1.xml" /><Relationship Id="rId4" Type="http://schemas.openxmlformats.org/officeDocument/2006/relationships/image" Target="../media/image4.gif"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2" Type="http://schemas.openxmlformats.org/officeDocument/2006/relationships/image" Target="../media/image6.gif" /><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3" Type="http://schemas.openxmlformats.org/officeDocument/2006/relationships/image" Target="../media/image4.gif" /><Relationship Id="rId2" Type="http://schemas.openxmlformats.org/officeDocument/2006/relationships/image" Target="../media/image2.gif" /><Relationship Id="rId1" Type="http://schemas.openxmlformats.org/officeDocument/2006/relationships/slideLayout" Target="../slideLayouts/slideLayout1.xml" /><Relationship Id="rId4" Type="http://schemas.openxmlformats.org/officeDocument/2006/relationships/image" Target="../media/image5.png" /></Relationships>
</file>

<file path=ppt/slides/_rels/slide20.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79712" y="2924944"/>
            <a:ext cx="3168352" cy="648072"/>
          </a:xfrm>
        </p:spPr>
        <p:txBody>
          <a:bodyPr>
            <a:normAutofit/>
          </a:bodyPr>
          <a:lstStyle/>
          <a:p>
            <a:r>
              <a:rPr lang="ar-IQ" sz="3600" dirty="0">
                <a:solidFill>
                  <a:schemeClr val="bg1"/>
                </a:solidFill>
              </a:rPr>
              <a:t>الادارة والاشراف التربوي </a:t>
            </a:r>
          </a:p>
        </p:txBody>
      </p:sp>
      <p:sp>
        <p:nvSpPr>
          <p:cNvPr id="6" name="Rectangle 12"/>
          <p:cNvSpPr>
            <a:spLocks noGrp="1" noChangeArrowheads="1"/>
          </p:cNvSpPr>
          <p:nvPr>
            <p:ph type="subTitle" idx="1"/>
          </p:nvPr>
        </p:nvSpPr>
        <p:spPr bwMode="auto">
          <a:xfrm>
            <a:off x="827584" y="3861048"/>
            <a:ext cx="5040560" cy="1752600"/>
          </a:xfrm>
          <a:prstGeom prst="rect">
            <a:avLst/>
          </a:prstGeom>
          <a:solidFill>
            <a:schemeClr val="accent1"/>
          </a:solidFill>
          <a:ln w="9525">
            <a:solidFill>
              <a:schemeClr val="tx1"/>
            </a:solidFill>
            <a:miter lim="800000"/>
            <a:headEnd/>
            <a:tailEnd/>
          </a:ln>
        </p:spPr>
        <p:txBody>
          <a:bodyPr wrap="none" anchor="ctr">
            <a:noAutofit/>
          </a:bodyPr>
          <a:lstStyle>
            <a:lvl1pPr algn="l" eaLnBrk="0" hangingPunct="0">
              <a:spcBef>
                <a:spcPct val="20000"/>
              </a:spcBef>
              <a:buChar char="•"/>
              <a:defRPr sz="3200">
                <a:solidFill>
                  <a:schemeClr val="tx1"/>
                </a:solidFill>
                <a:latin typeface="Verdana" pitchFamily="34" charset="0"/>
                <a:cs typeface="Arial" pitchFamily="34" charset="0"/>
              </a:defRPr>
            </a:lvl1pPr>
            <a:lvl2pPr marL="742950" indent="-285750" algn="l" eaLnBrk="0" hangingPunct="0">
              <a:spcBef>
                <a:spcPct val="20000"/>
              </a:spcBef>
              <a:buChar char="–"/>
              <a:defRPr sz="2800">
                <a:solidFill>
                  <a:schemeClr val="tx1"/>
                </a:solidFill>
                <a:latin typeface="Verdana" pitchFamily="34" charset="0"/>
                <a:cs typeface="Arial" pitchFamily="34" charset="0"/>
              </a:defRPr>
            </a:lvl2pPr>
            <a:lvl3pPr marL="1143000" indent="-228600" algn="l" eaLnBrk="0" hangingPunct="0">
              <a:spcBef>
                <a:spcPct val="20000"/>
              </a:spcBef>
              <a:buChar char="•"/>
              <a:defRPr sz="2400">
                <a:solidFill>
                  <a:schemeClr val="tx1"/>
                </a:solidFill>
                <a:latin typeface="Verdana" pitchFamily="34" charset="0"/>
                <a:cs typeface="Arial" pitchFamily="34" charset="0"/>
              </a:defRPr>
            </a:lvl3pPr>
            <a:lvl4pPr marL="1600200" indent="-228600" algn="l" eaLnBrk="0" hangingPunct="0">
              <a:spcBef>
                <a:spcPct val="20000"/>
              </a:spcBef>
              <a:buChar char="–"/>
              <a:defRPr sz="2000">
                <a:solidFill>
                  <a:schemeClr val="tx1"/>
                </a:solidFill>
                <a:latin typeface="Verdana" pitchFamily="34" charset="0"/>
                <a:cs typeface="Arial" pitchFamily="34" charset="0"/>
              </a:defRPr>
            </a:lvl4pPr>
            <a:lvl5pPr marL="2057400" indent="-228600" algn="l" eaLnBrk="0" hangingPunct="0">
              <a:spcBef>
                <a:spcPct val="20000"/>
              </a:spcBef>
              <a:buChar char="»"/>
              <a:defRPr sz="2000">
                <a:solidFill>
                  <a:schemeClr val="tx1"/>
                </a:solidFill>
                <a:latin typeface="Verdana" pitchFamily="34" charset="0"/>
                <a:cs typeface="Arial" pitchFamily="34" charset="0"/>
              </a:defRPr>
            </a:lvl5pPr>
            <a:lvl6pPr marL="25146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6pPr>
            <a:lvl7pPr marL="29718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7pPr>
            <a:lvl8pPr marL="34290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8pPr>
            <a:lvl9pPr marL="3886200" indent="-228600" algn="l" rtl="0" eaLnBrk="0" fontAlgn="base" hangingPunct="0">
              <a:spcBef>
                <a:spcPct val="20000"/>
              </a:spcBef>
              <a:spcAft>
                <a:spcPct val="0"/>
              </a:spcAft>
              <a:buChar char="»"/>
              <a:defRPr sz="2000">
                <a:solidFill>
                  <a:schemeClr val="tx1"/>
                </a:solidFill>
                <a:latin typeface="Verdana" pitchFamily="34" charset="0"/>
                <a:cs typeface="Arial" pitchFamily="34" charset="0"/>
              </a:defRPr>
            </a:lvl9pPr>
          </a:lstStyle>
          <a:p>
            <a:pPr algn="ctr" eaLnBrk="1" hangingPunct="1">
              <a:spcBef>
                <a:spcPct val="0"/>
              </a:spcBef>
              <a:buFontTx/>
              <a:buNone/>
            </a:pPr>
            <a:r>
              <a:rPr lang="ar-IQ" altLang="ar-IQ">
                <a:solidFill>
                  <a:srgbClr val="C00000"/>
                </a:solidFill>
              </a:rPr>
              <a:t>أ.م دنيا جليل </a:t>
            </a:r>
          </a:p>
        </p:txBody>
      </p:sp>
      <p:pic>
        <p:nvPicPr>
          <p:cNvPr id="5" name="Picture 15" descr="صور (195)"/>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877272"/>
            <a:ext cx="2743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descr="C:\Users\dell\Desktop\لوكو التربية الاساسية الجديد.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88640"/>
            <a:ext cx="2448272" cy="2259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صور (173)"/>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5672484"/>
            <a:ext cx="2362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715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70" decel="100000"/>
                                        <p:tgtEl>
                                          <p:spTgt spid="6"/>
                                        </p:tgtEl>
                                      </p:cBhvr>
                                    </p:animEffect>
                                    <p:animScale>
                                      <p:cBhvr>
                                        <p:cTn id="8" dur="770" decel="100000"/>
                                        <p:tgtEl>
                                          <p:spTgt spid="6"/>
                                        </p:tgtEl>
                                      </p:cBhvr>
                                      <p:from x="10000" y="10000"/>
                                      <p:to x="200000" y="450000"/>
                                    </p:animScale>
                                    <p:animScale>
                                      <p:cBhvr>
                                        <p:cTn id="9" dur="1230" accel="100000" fill="hold">
                                          <p:stCondLst>
                                            <p:cond delay="770"/>
                                          </p:stCondLst>
                                        </p:cTn>
                                        <p:tgtEl>
                                          <p:spTgt spid="6"/>
                                        </p:tgtEl>
                                      </p:cBhvr>
                                      <p:from x="200000" y="450000"/>
                                      <p:to x="100000" y="100000"/>
                                    </p:animScale>
                                    <p:set>
                                      <p:cBhvr>
                                        <p:cTn id="10" dur="770" fill="hold"/>
                                        <p:tgtEl>
                                          <p:spTgt spid="6"/>
                                        </p:tgtEl>
                                        <p:attrNameLst>
                                          <p:attrName>ppt_x</p:attrName>
                                        </p:attrNameLst>
                                      </p:cBhvr>
                                      <p:to>
                                        <p:strVal val="(0.5)"/>
                                      </p:to>
                                    </p:set>
                                    <p:anim from="(0.5)" to="(#ppt_x)" calcmode="lin" valueType="num">
                                      <p:cBhvr>
                                        <p:cTn id="11" dur="1230" accel="100000" fill="hold">
                                          <p:stCondLst>
                                            <p:cond delay="770"/>
                                          </p:stCondLst>
                                        </p:cTn>
                                        <p:tgtEl>
                                          <p:spTgt spid="6"/>
                                        </p:tgtEl>
                                        <p:attrNameLst>
                                          <p:attrName>ppt_x</p:attrName>
                                        </p:attrNameLst>
                                      </p:cBhvr>
                                    </p:anim>
                                    <p:set>
                                      <p:cBhvr>
                                        <p:cTn id="12" dur="770" fill="hold"/>
                                        <p:tgtEl>
                                          <p:spTgt spid="6"/>
                                        </p:tgtEl>
                                        <p:attrNameLst>
                                          <p:attrName>ppt_y</p:attrName>
                                        </p:attrNameLst>
                                      </p:cBhvr>
                                      <p:to>
                                        <p:strVal val="(#ppt_y+0.4)"/>
                                      </p:to>
                                    </p:set>
                                    <p:anim from="(#ppt_y+0.4)" to="(#ppt_y)" calcmode="lin" valueType="num">
                                      <p:cBhvr>
                                        <p:cTn id="13" dur="1230" accel="100000" fill="hold">
                                          <p:stCondLst>
                                            <p:cond delay="770"/>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73505"/>
            <a:ext cx="8892480" cy="5632311"/>
          </a:xfrm>
          <a:prstGeom prst="rect">
            <a:avLst/>
          </a:prstGeom>
        </p:spPr>
        <p:txBody>
          <a:bodyPr wrap="square">
            <a:spAutoFit/>
          </a:bodyPr>
          <a:lstStyle/>
          <a:p>
            <a:r>
              <a:rPr lang="ar-IQ" sz="3600" b="1" dirty="0"/>
              <a:t>وظائف الإدارة التربوية .</a:t>
            </a:r>
            <a:endParaRPr lang="en-US" sz="3600" b="1" dirty="0"/>
          </a:p>
          <a:p>
            <a:r>
              <a:rPr lang="ar-IQ" sz="3600" b="1" dirty="0"/>
              <a:t>1-اتخاذ القرار : يعتبر القرار لب العملية التربوية و المحور الذي تدور حوله كل الجوانب الأخرى للتنظيم الإداري . ويقول (</a:t>
            </a:r>
            <a:r>
              <a:rPr lang="ar-IQ" sz="3600" b="1" dirty="0" err="1"/>
              <a:t>جريفت</a:t>
            </a:r>
            <a:r>
              <a:rPr lang="en-US" sz="3600" b="1" dirty="0"/>
              <a:t> </a:t>
            </a:r>
            <a:r>
              <a:rPr lang="en-US" sz="3600" b="1" dirty="0" err="1"/>
              <a:t>Gritih</a:t>
            </a:r>
            <a:r>
              <a:rPr lang="en-US" sz="3600" b="1" dirty="0"/>
              <a:t> </a:t>
            </a:r>
            <a:r>
              <a:rPr lang="ar-IQ" sz="3600" b="1" dirty="0"/>
              <a:t>) أن تركيب التنظيم الإداري يتمدد بالطريقة التي تعمل بها القرارات , وان المسائل المتعلقة بها مثل مدى الأشراف  أو الرقابة يمكن أن تحل أذا نظر أليها على أنها نمو أو امتداد خارجي لنمو معين من طريقة عمل القرار يقول (</a:t>
            </a:r>
            <a:r>
              <a:rPr lang="ar-IQ" sz="3600" b="1" dirty="0" err="1"/>
              <a:t>هربرت</a:t>
            </a:r>
            <a:r>
              <a:rPr lang="ar-IQ" sz="3600" b="1" dirty="0"/>
              <a:t> وسيمون) أن أتحاذ القرارات هو قلب الإدارة , وان مفاهيم نظرية الإدارة يجب أن تكون مستمدة من منطق </a:t>
            </a:r>
            <a:r>
              <a:rPr lang="ar-IQ" sz="3600" b="1" dirty="0" err="1"/>
              <a:t>وسيكوجية</a:t>
            </a:r>
            <a:r>
              <a:rPr lang="ar-IQ" sz="3600" b="1" dirty="0"/>
              <a:t> الاختيار الإنساني .</a:t>
            </a:r>
          </a:p>
        </p:txBody>
      </p:sp>
    </p:spTree>
    <p:extLst>
      <p:ext uri="{BB962C8B-B14F-4D97-AF65-F5344CB8AC3E}">
        <p14:creationId xmlns:p14="http://schemas.microsoft.com/office/powerpoint/2010/main" val="4216850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646331"/>
          </a:xfrm>
          <a:prstGeom prst="rect">
            <a:avLst/>
          </a:prstGeom>
        </p:spPr>
        <p:txBody>
          <a:bodyPr wrap="square">
            <a:spAutoFit/>
          </a:bodyPr>
          <a:lstStyle/>
          <a:p>
            <a:r>
              <a:rPr lang="ar-SA" sz="3600" dirty="0"/>
              <a:t> </a:t>
            </a:r>
            <a:endParaRPr lang="en-US" sz="3600" dirty="0"/>
          </a:p>
        </p:txBody>
      </p:sp>
      <p:sp>
        <p:nvSpPr>
          <p:cNvPr id="3" name="مستطيل 2"/>
          <p:cNvSpPr/>
          <p:nvPr/>
        </p:nvSpPr>
        <p:spPr>
          <a:xfrm>
            <a:off x="107504" y="20936"/>
            <a:ext cx="9018240" cy="5078313"/>
          </a:xfrm>
          <a:prstGeom prst="rect">
            <a:avLst/>
          </a:prstGeom>
        </p:spPr>
        <p:txBody>
          <a:bodyPr wrap="square">
            <a:spAutoFit/>
          </a:bodyPr>
          <a:lstStyle/>
          <a:p>
            <a:r>
              <a:rPr lang="ar-IQ" sz="3600" b="1" dirty="0"/>
              <a:t>و الواقع أن الحاجة إلى عمل القرارات موجودة في المنظمات الإدارية , وهي عملية </a:t>
            </a:r>
            <a:r>
              <a:rPr lang="ar-IQ" sz="3600" b="1" dirty="0" err="1"/>
              <a:t>يواجهها</a:t>
            </a:r>
            <a:r>
              <a:rPr lang="ar-IQ" sz="3600" b="1" dirty="0"/>
              <a:t> دائما رجال الإدارة على اختلاف أنواعهم و مسؤولياتهم . وهناك عوامل تؤثر بصورة كبيرة على نوع القرار المتخذ منها : الأساس الذي يقوم عليها القرار الجيد , والوسيط المحيط باتخاذ القرار, والسيكولوجية لمتخذ القرار , وتوقيت القرار والطريقة يتم بها توصيل القرار واشتراك المعنيين بالقرار أو من يشملهم .وكلما زادت الآراء بإشراك الجماعة في اتخاذ القرار كلما كان القرار أقرب إلى الصواب .</a:t>
            </a:r>
            <a:endParaRPr lang="en-US" sz="3600" b="1" dirty="0"/>
          </a:p>
        </p:txBody>
      </p:sp>
    </p:spTree>
    <p:extLst>
      <p:ext uri="{BB962C8B-B14F-4D97-AF65-F5344CB8AC3E}">
        <p14:creationId xmlns:p14="http://schemas.microsoft.com/office/powerpoint/2010/main" val="1991133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8156"/>
            <a:ext cx="9143506" cy="646331"/>
          </a:xfrm>
          <a:prstGeom prst="rect">
            <a:avLst/>
          </a:prstGeom>
        </p:spPr>
        <p:txBody>
          <a:bodyPr wrap="square">
            <a:spAutoFit/>
          </a:bodyPr>
          <a:lstStyle/>
          <a:p>
            <a:r>
              <a:rPr lang="ar-SA" sz="3600" dirty="0"/>
              <a:t> </a:t>
            </a:r>
            <a:endParaRPr lang="ar-IQ" sz="3600" b="1" dirty="0"/>
          </a:p>
        </p:txBody>
      </p:sp>
      <p:sp>
        <p:nvSpPr>
          <p:cNvPr id="3" name="مستطيل 2"/>
          <p:cNvSpPr/>
          <p:nvPr/>
        </p:nvSpPr>
        <p:spPr>
          <a:xfrm>
            <a:off x="179512" y="116632"/>
            <a:ext cx="8892480" cy="3970318"/>
          </a:xfrm>
          <a:prstGeom prst="rect">
            <a:avLst/>
          </a:prstGeom>
        </p:spPr>
        <p:txBody>
          <a:bodyPr wrap="square">
            <a:spAutoFit/>
          </a:bodyPr>
          <a:lstStyle/>
          <a:p>
            <a:r>
              <a:rPr lang="ar-IQ" sz="3600" b="1" dirty="0"/>
              <a:t>ويعرف اتخاذ القرار : بأنه الحسم أو الفصل في نزاع عن طريق إصدار حكم في الموضوع أو الوصول إلى نتيجة بعد دراسة . وهكذا يمكن النظر إلى القرار على انه إجراء قضائي , فالحكم يكون بمثابة الأثر العملي المترتب على القرار .أو يتضمن القرار تأثيرا معينا, وصدور الحكم يعني أن مجموعة من الإجراءات ستوضع موضوع التنفيذ من ضوء نص عليه القرار .</a:t>
            </a:r>
            <a:endParaRPr lang="en-US" sz="3600" b="1" dirty="0"/>
          </a:p>
        </p:txBody>
      </p:sp>
    </p:spTree>
    <p:extLst>
      <p:ext uri="{BB962C8B-B14F-4D97-AF65-F5344CB8AC3E}">
        <p14:creationId xmlns:p14="http://schemas.microsoft.com/office/powerpoint/2010/main" val="916213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45704"/>
            <a:ext cx="9140355" cy="6124754"/>
          </a:xfrm>
          <a:prstGeom prst="rect">
            <a:avLst/>
          </a:prstGeom>
        </p:spPr>
        <p:txBody>
          <a:bodyPr wrap="square">
            <a:spAutoFit/>
          </a:bodyPr>
          <a:lstStyle/>
          <a:p>
            <a:r>
              <a:rPr lang="ar-IQ" sz="2800" b="1" u="sng" dirty="0"/>
              <a:t>أنواع القرارات</a:t>
            </a:r>
            <a:endParaRPr lang="en-US" sz="2800" b="1" dirty="0"/>
          </a:p>
          <a:p>
            <a:r>
              <a:rPr lang="ar-IQ" sz="2800" b="1" dirty="0"/>
              <a:t>تصنيف القرارات وفقآ لأسس مختلفة . ومن بين أحد التصنيفات الشائعة للقرارات ما يأتي :</a:t>
            </a:r>
          </a:p>
          <a:p>
            <a:r>
              <a:rPr lang="ar-IQ" sz="2800" b="1" dirty="0"/>
              <a:t>1-القرارات المهنية التي يتخذها رجل الإدارة في ممارسته الرسمية للدور المتوقع منه في المنظمة .</a:t>
            </a:r>
          </a:p>
          <a:p>
            <a:r>
              <a:rPr lang="ar-IQ" sz="2800" b="1" dirty="0"/>
              <a:t>2-القرارات الشخصية التي تتعلق برجل الإدارة كانسان يتخذ قراراته الخاصة به , وليس كعضو في المنظمة . </a:t>
            </a:r>
            <a:endParaRPr lang="en-US" sz="2800" b="1" dirty="0"/>
          </a:p>
          <a:p>
            <a:pPr lvl="0"/>
            <a:r>
              <a:rPr lang="ar-IQ" sz="2800" b="1" dirty="0"/>
              <a:t>3-القرارات الرئيسية التي تتعلق بالسياسة </a:t>
            </a:r>
            <a:r>
              <a:rPr lang="ar-IQ" sz="2800" b="1" dirty="0" err="1"/>
              <a:t>الإستراتيجية</a:t>
            </a:r>
            <a:r>
              <a:rPr lang="ar-IQ" sz="2800" b="1" dirty="0"/>
              <a:t> للمنظمة وعادة ما تضمن هذه القرارات تغيرات جوهرية , وبعيده المدى وتكاليف مالية كبيرة .</a:t>
            </a:r>
            <a:endParaRPr lang="en-US" sz="2800" b="1" dirty="0"/>
          </a:p>
          <a:p>
            <a:pPr lvl="0"/>
            <a:r>
              <a:rPr lang="ar-IQ" sz="2800" b="1" dirty="0"/>
              <a:t>4-القرارات الروتينية التي تتمثل في القرارات الدورية التي تكرر باستمرار ولا تحتاج إلا لقدر ضئيل من المداولة والمناقشة .</a:t>
            </a:r>
            <a:endParaRPr lang="en-US" sz="2800" b="1" dirty="0"/>
          </a:p>
          <a:p>
            <a:pPr lvl="0"/>
            <a:r>
              <a:rPr lang="ar-IQ" sz="2800" b="1" dirty="0"/>
              <a:t> 5-القرارات المبرمجة والقرارات غير المبرمجة وهذه التسمية للقرارات مستمدة من لغة الحاسوب (الكومبيوتر) فالقرارات المبرمجة هي قرارات روتينية ومنتظمة . أما القرارات غير المبرمجة فهي قرارات رئيسية .</a:t>
            </a:r>
            <a:endParaRPr lang="en-US" sz="2800" b="1" dirty="0">
              <a:effectLst/>
            </a:endParaRPr>
          </a:p>
        </p:txBody>
      </p:sp>
    </p:spTree>
    <p:extLst>
      <p:ext uri="{BB962C8B-B14F-4D97-AF65-F5344CB8AC3E}">
        <p14:creationId xmlns:p14="http://schemas.microsoft.com/office/powerpoint/2010/main" val="3129086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20472" cy="5078313"/>
          </a:xfrm>
          <a:prstGeom prst="rect">
            <a:avLst/>
          </a:prstGeom>
        </p:spPr>
        <p:txBody>
          <a:bodyPr wrap="square">
            <a:spAutoFit/>
          </a:bodyPr>
          <a:lstStyle/>
          <a:p>
            <a:r>
              <a:rPr lang="ar-IQ" sz="3600" b="1" dirty="0"/>
              <a:t>2-التخطيط : يعد التخطيط عنصرا أساسيا من عناصر الإدارة التربوية , ويأخذ الأولوية على جميع العناصر الأخرى , لأنه مرحلة التفكير التي تسبق البدء بتنفيذ العمل والتي تنتهي باتخاذ القرارات المتعلقة بما ينبغي عمله وكيف العمل , ومتى ؟ وتجدر الإشارة إلى أن التخطيط والخطة مفهومان مختلفان ينبغي أن نميز بينهما : فالتخطيط عملية مستمرة , أما الخطة فهي عملية وضع التخطيط على هيئة برنامج مؤقت بمراحل وخطوات تحديد زمني ومكاني , وقد تكون الخطة رسمية أو غير رسمية . </a:t>
            </a:r>
          </a:p>
        </p:txBody>
      </p:sp>
    </p:spTree>
    <p:extLst>
      <p:ext uri="{BB962C8B-B14F-4D97-AF65-F5344CB8AC3E}">
        <p14:creationId xmlns:p14="http://schemas.microsoft.com/office/powerpoint/2010/main" val="1336289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0"/>
            <a:ext cx="8892480" cy="5632311"/>
          </a:xfrm>
          <a:prstGeom prst="rect">
            <a:avLst/>
          </a:prstGeom>
        </p:spPr>
        <p:txBody>
          <a:bodyPr wrap="square">
            <a:spAutoFit/>
          </a:bodyPr>
          <a:lstStyle/>
          <a:p>
            <a:r>
              <a:rPr lang="ar-IQ" sz="3600" b="1" dirty="0"/>
              <a:t>وأن ما يميز الخطة الرسمية هو وجودها موثقة , بينما تكون الخطة غير الرسمية غير مدونة ومتناثرة عبر الإدارات المختلفة .وان ((وجود خطة رسمية يساعد كثيرا في وضع أسس الرقابة والمتابعة , وحيث لا يمكن أي رقابة إلا لوجود خطة تتم الرقابة على أساسها)) .</a:t>
            </a:r>
            <a:endParaRPr lang="en-US" sz="3600" b="1" dirty="0"/>
          </a:p>
          <a:p>
            <a:r>
              <a:rPr lang="ar-IQ" sz="3600" b="1" dirty="0"/>
              <a:t>هناك أنواع عديدة للتخطيط منها : التخطيط طويل المدى , التخطيط قصير المدى ,والتخطيط الجزئي والتخطيط الشامل . وان التخطيط المعتمد في ميدان التربية يدعى (التخطيط التربوي) ولتنفيذه ينبغي توافر الإحصاءات المتنوعة والبيانات الدقيقة </a:t>
            </a:r>
          </a:p>
        </p:txBody>
      </p:sp>
    </p:spTree>
    <p:extLst>
      <p:ext uri="{BB962C8B-B14F-4D97-AF65-F5344CB8AC3E}">
        <p14:creationId xmlns:p14="http://schemas.microsoft.com/office/powerpoint/2010/main" val="2451128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16632"/>
            <a:ext cx="9071992" cy="5078313"/>
          </a:xfrm>
          <a:prstGeom prst="rect">
            <a:avLst/>
          </a:prstGeom>
        </p:spPr>
        <p:txBody>
          <a:bodyPr wrap="square">
            <a:spAutoFit/>
          </a:bodyPr>
          <a:lstStyle/>
          <a:p>
            <a:r>
              <a:rPr lang="ar-IQ" sz="3600" b="1" dirty="0"/>
              <a:t>والإمكانيات المادية والبشرية الضرورية . وهو من أكثر أنواع التخطيط شيوعا . إذ يوجد نوع من التخطيط يدعى (ستوبر </a:t>
            </a:r>
            <a:r>
              <a:rPr lang="en-US" sz="3600" b="1" dirty="0" err="1"/>
              <a:t>Stopier</a:t>
            </a:r>
            <a:r>
              <a:rPr lang="ar-IQ" sz="3600" b="1" dirty="0"/>
              <a:t>) التخطيط دون بيانات , وهناك نوع أخر اسماه (بانت </a:t>
            </a:r>
            <a:r>
              <a:rPr lang="en-US" sz="3600" b="1" dirty="0"/>
              <a:t>Pant</a:t>
            </a:r>
            <a:r>
              <a:rPr lang="ar-IQ" sz="3600" b="1" dirty="0"/>
              <a:t>) التخطيط بلا هدف . ومهما اختلفت أنواع التخطيط , فأن جميعها تتطلب </a:t>
            </a:r>
            <a:r>
              <a:rPr lang="ar-IQ" sz="3600" b="1" dirty="0" err="1"/>
              <a:t>ستراتيجية</a:t>
            </a:r>
            <a:r>
              <a:rPr lang="ar-IQ" sz="3600" b="1" dirty="0"/>
              <a:t> معينة ينبغي تحديدها لضمان نجاح عملية التخطيط . وتشمل هذه </a:t>
            </a:r>
            <a:r>
              <a:rPr lang="ar-IQ" sz="3600" b="1" dirty="0" err="1"/>
              <a:t>الستراتيجية</a:t>
            </a:r>
            <a:r>
              <a:rPr lang="ar-IQ" sz="3600" b="1" dirty="0"/>
              <a:t> على ما يأتي :</a:t>
            </a:r>
            <a:endParaRPr lang="en-US" sz="3600" b="1" dirty="0"/>
          </a:p>
          <a:p>
            <a:pPr lvl="0"/>
            <a:r>
              <a:rPr lang="ar-IQ" sz="3600" b="1" dirty="0"/>
              <a:t>1-تحديد الأهداف بوضوح عند تبني الخطة .     </a:t>
            </a:r>
            <a:endParaRPr lang="en-US" sz="3600" b="1" dirty="0"/>
          </a:p>
          <a:p>
            <a:r>
              <a:rPr lang="ar-IQ" sz="3600" b="1" dirty="0"/>
              <a:t>2-ترتيب الأولويات </a:t>
            </a:r>
            <a:r>
              <a:rPr lang="ar-IQ" dirty="0"/>
              <a:t>.</a:t>
            </a:r>
          </a:p>
        </p:txBody>
      </p:sp>
    </p:spTree>
    <p:extLst>
      <p:ext uri="{BB962C8B-B14F-4D97-AF65-F5344CB8AC3E}">
        <p14:creationId xmlns:p14="http://schemas.microsoft.com/office/powerpoint/2010/main" val="3965898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116632"/>
            <a:ext cx="8859593" cy="3693319"/>
          </a:xfrm>
          <a:prstGeom prst="rect">
            <a:avLst/>
          </a:prstGeom>
        </p:spPr>
        <p:txBody>
          <a:bodyPr wrap="square">
            <a:spAutoFit/>
          </a:bodyPr>
          <a:lstStyle/>
          <a:p>
            <a:pPr lvl="0"/>
            <a:r>
              <a:rPr lang="en-US" dirty="0"/>
              <a:t> </a:t>
            </a:r>
          </a:p>
          <a:p>
            <a:pPr lvl="0"/>
            <a:r>
              <a:rPr lang="ar-IQ" sz="3600" b="1" dirty="0"/>
              <a:t>3-التنبؤ باحتمالات المستقبل .</a:t>
            </a:r>
            <a:endParaRPr lang="en-US" sz="3600" b="1" dirty="0"/>
          </a:p>
          <a:p>
            <a:pPr lvl="0"/>
            <a:r>
              <a:rPr lang="ar-IQ" sz="3600" b="1" dirty="0"/>
              <a:t>4-الشمول , الذي يعني تقدير الجوانب المختلفة للإمكانيات 5-المادية والبشرية والظروف البيئية والاجتماعية .</a:t>
            </a:r>
            <a:endParaRPr lang="en-US" sz="3600" b="1" dirty="0"/>
          </a:p>
          <a:p>
            <a:pPr lvl="0"/>
            <a:r>
              <a:rPr lang="ar-IQ" sz="3600" b="1" dirty="0"/>
              <a:t>6-الواقعية التي يقصد منها مراعاة الظروف والواقع.</a:t>
            </a:r>
            <a:endParaRPr lang="en-US" sz="3600" b="1" dirty="0"/>
          </a:p>
          <a:p>
            <a:pPr lvl="0"/>
            <a:r>
              <a:rPr lang="ar-IQ" sz="3600" b="1" dirty="0"/>
              <a:t>7-المتابعة التي تتم من خلال تنفيذ الخطة .</a:t>
            </a:r>
            <a:endParaRPr lang="en-US" sz="3600" b="1" dirty="0"/>
          </a:p>
          <a:p>
            <a:pPr lvl="0"/>
            <a:r>
              <a:rPr lang="ar-IQ" sz="3600" b="1" dirty="0"/>
              <a:t>8-التقويم والتقييم , بمعنى تحديد نقاط القوة والضعف .</a:t>
            </a:r>
            <a:endParaRPr lang="en-US" sz="3600" b="1" dirty="0">
              <a:effectLst/>
            </a:endParaRPr>
          </a:p>
        </p:txBody>
      </p:sp>
    </p:spTree>
    <p:extLst>
      <p:ext uri="{BB962C8B-B14F-4D97-AF65-F5344CB8AC3E}">
        <p14:creationId xmlns:p14="http://schemas.microsoft.com/office/powerpoint/2010/main" val="4070752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822"/>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8760"/>
            <a:ext cx="8064896"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7251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533400" y="838200"/>
            <a:ext cx="8229600" cy="510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a:lstStyle>
          <a:p>
            <a:pPr eaLnBrk="1" hangingPunct="1">
              <a:defRPr/>
            </a:pPr>
            <a:r>
              <a:rPr lang="ar-LB" sz="15000" kern="0" dirty="0">
                <a:solidFill>
                  <a:srgbClr val="FF3399"/>
                </a:solidFill>
              </a:rPr>
              <a:t>ت</a:t>
            </a:r>
            <a:r>
              <a:rPr lang="ar-LB" sz="15000" kern="0" dirty="0">
                <a:solidFill>
                  <a:srgbClr val="CC00FF"/>
                </a:solidFill>
              </a:rPr>
              <a:t>عّ</a:t>
            </a:r>
            <a:r>
              <a:rPr lang="ar-LB" sz="15000" kern="0" dirty="0">
                <a:solidFill>
                  <a:srgbClr val="FF3399"/>
                </a:solidFill>
              </a:rPr>
              <a:t>ل</a:t>
            </a:r>
            <a:r>
              <a:rPr lang="ar-LB" sz="15000" kern="0" dirty="0">
                <a:solidFill>
                  <a:srgbClr val="CC00FF"/>
                </a:solidFill>
              </a:rPr>
              <a:t>م</a:t>
            </a:r>
            <a:r>
              <a:rPr lang="ar-LB" sz="15000" kern="0" dirty="0">
                <a:solidFill>
                  <a:schemeClr val="tx1"/>
                </a:solidFill>
              </a:rPr>
              <a:t> </a:t>
            </a:r>
            <a:r>
              <a:rPr lang="ar-LB" sz="15000" kern="0" dirty="0">
                <a:solidFill>
                  <a:srgbClr val="FF3399"/>
                </a:solidFill>
              </a:rPr>
              <a:t>أ</a:t>
            </a:r>
            <a:r>
              <a:rPr lang="ar-LB" sz="15000" kern="0" dirty="0">
                <a:solidFill>
                  <a:srgbClr val="CC00FF"/>
                </a:solidFill>
              </a:rPr>
              <a:t>ك</a:t>
            </a:r>
            <a:r>
              <a:rPr lang="ar-LB" sz="15000" kern="0" dirty="0">
                <a:solidFill>
                  <a:srgbClr val="FF3399"/>
                </a:solidFill>
              </a:rPr>
              <a:t>ث</a:t>
            </a:r>
            <a:r>
              <a:rPr lang="ar-LB" sz="15000" kern="0" dirty="0">
                <a:solidFill>
                  <a:srgbClr val="CC00FF"/>
                </a:solidFill>
              </a:rPr>
              <a:t>ر</a:t>
            </a:r>
            <a:r>
              <a:rPr lang="ar-LB" sz="15000" kern="0" dirty="0">
                <a:solidFill>
                  <a:schemeClr val="tx1"/>
                </a:solidFill>
              </a:rPr>
              <a:t> </a:t>
            </a:r>
            <a:br>
              <a:rPr lang="ar-LB" sz="15000" kern="0" dirty="0">
                <a:solidFill>
                  <a:schemeClr val="tx1"/>
                </a:solidFill>
              </a:rPr>
            </a:br>
            <a:r>
              <a:rPr lang="ar-LB" sz="15000" kern="0" dirty="0">
                <a:solidFill>
                  <a:srgbClr val="CC00FF"/>
                </a:solidFill>
              </a:rPr>
              <a:t>ب</a:t>
            </a:r>
            <a:r>
              <a:rPr lang="ar-LB" sz="15000" kern="0" dirty="0">
                <a:solidFill>
                  <a:srgbClr val="FF3399"/>
                </a:solidFill>
              </a:rPr>
              <a:t>و</a:t>
            </a:r>
            <a:r>
              <a:rPr lang="ar-LB" sz="15000" kern="0" dirty="0">
                <a:solidFill>
                  <a:srgbClr val="CC00FF"/>
                </a:solidFill>
              </a:rPr>
              <a:t>ق</a:t>
            </a:r>
            <a:r>
              <a:rPr lang="ar-LB" sz="15000" kern="0" dirty="0">
                <a:solidFill>
                  <a:srgbClr val="FF3399"/>
                </a:solidFill>
              </a:rPr>
              <a:t>ت</a:t>
            </a:r>
            <a:r>
              <a:rPr lang="ar-LB" sz="15000" kern="0" dirty="0">
                <a:solidFill>
                  <a:schemeClr val="tx1"/>
                </a:solidFill>
              </a:rPr>
              <a:t> </a:t>
            </a:r>
            <a:r>
              <a:rPr lang="ar-LB" sz="15000" kern="0" dirty="0">
                <a:solidFill>
                  <a:srgbClr val="CC00FF"/>
                </a:solidFill>
              </a:rPr>
              <a:t>أ</a:t>
            </a:r>
            <a:r>
              <a:rPr lang="ar-LB" sz="15000" kern="0" dirty="0">
                <a:solidFill>
                  <a:srgbClr val="FF3399"/>
                </a:solidFill>
              </a:rPr>
              <a:t>ق</a:t>
            </a:r>
            <a:r>
              <a:rPr lang="ar-LB" sz="15000" kern="0" dirty="0">
                <a:solidFill>
                  <a:srgbClr val="CC00FF"/>
                </a:solidFill>
              </a:rPr>
              <a:t>ص</a:t>
            </a:r>
            <a:r>
              <a:rPr lang="ar-LB" sz="15000" kern="0" dirty="0">
                <a:solidFill>
                  <a:srgbClr val="FF3399"/>
                </a:solidFill>
              </a:rPr>
              <a:t>ر</a:t>
            </a:r>
            <a:r>
              <a:rPr lang="ar-LB" sz="4800" kern="0" dirty="0">
                <a:solidFill>
                  <a:srgbClr val="FF3399"/>
                </a:solidFill>
              </a:rPr>
              <a:t> </a:t>
            </a:r>
            <a:br>
              <a:rPr lang="ar-LB" sz="4800" kern="0" dirty="0">
                <a:solidFill>
                  <a:schemeClr val="tx1"/>
                </a:solidFill>
              </a:rPr>
            </a:br>
            <a:endParaRPr lang="en-US" sz="4000" kern="0" dirty="0"/>
          </a:p>
        </p:txBody>
      </p:sp>
      <p:sp>
        <p:nvSpPr>
          <p:cNvPr id="3" name="Rectangle 2"/>
          <p:cNvSpPr txBox="1">
            <a:spLocks noChangeArrowheads="1"/>
          </p:cNvSpPr>
          <p:nvPr/>
        </p:nvSpPr>
        <p:spPr bwMode="auto">
          <a:xfrm>
            <a:off x="685800" y="990600"/>
            <a:ext cx="8229600" cy="510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a:lstStyle>
          <a:p>
            <a:pPr eaLnBrk="1" hangingPunct="1">
              <a:defRPr/>
            </a:pPr>
            <a:r>
              <a:rPr lang="ar-LB" sz="15000" kern="0" dirty="0">
                <a:solidFill>
                  <a:srgbClr val="FF3399"/>
                </a:solidFill>
              </a:rPr>
              <a:t>ت</a:t>
            </a:r>
            <a:r>
              <a:rPr lang="ar-LB" sz="15000" kern="0" dirty="0">
                <a:solidFill>
                  <a:srgbClr val="CC00FF"/>
                </a:solidFill>
              </a:rPr>
              <a:t>عّ</a:t>
            </a:r>
            <a:r>
              <a:rPr lang="ar-LB" sz="15000" kern="0" dirty="0">
                <a:solidFill>
                  <a:srgbClr val="FF3399"/>
                </a:solidFill>
              </a:rPr>
              <a:t>ل</a:t>
            </a:r>
            <a:r>
              <a:rPr lang="ar-LB" sz="15000" kern="0" dirty="0">
                <a:solidFill>
                  <a:srgbClr val="CC00FF"/>
                </a:solidFill>
              </a:rPr>
              <a:t>م</a:t>
            </a:r>
            <a:r>
              <a:rPr lang="ar-LB" sz="15000" kern="0" dirty="0">
                <a:solidFill>
                  <a:schemeClr val="tx1"/>
                </a:solidFill>
              </a:rPr>
              <a:t> </a:t>
            </a:r>
            <a:r>
              <a:rPr lang="ar-LB" sz="15000" kern="0" dirty="0">
                <a:solidFill>
                  <a:srgbClr val="FF3399"/>
                </a:solidFill>
              </a:rPr>
              <a:t>أ</a:t>
            </a:r>
            <a:r>
              <a:rPr lang="ar-LB" sz="15000" kern="0" dirty="0">
                <a:solidFill>
                  <a:srgbClr val="CC00FF"/>
                </a:solidFill>
              </a:rPr>
              <a:t>ك</a:t>
            </a:r>
            <a:r>
              <a:rPr lang="ar-LB" sz="15000" kern="0" dirty="0">
                <a:solidFill>
                  <a:srgbClr val="FF3399"/>
                </a:solidFill>
              </a:rPr>
              <a:t>ث</a:t>
            </a:r>
            <a:r>
              <a:rPr lang="ar-LB" sz="15000" kern="0" dirty="0">
                <a:solidFill>
                  <a:srgbClr val="CC00FF"/>
                </a:solidFill>
              </a:rPr>
              <a:t>ر</a:t>
            </a:r>
            <a:r>
              <a:rPr lang="ar-LB" sz="15000" kern="0" dirty="0">
                <a:solidFill>
                  <a:schemeClr val="tx1"/>
                </a:solidFill>
              </a:rPr>
              <a:t> </a:t>
            </a:r>
            <a:br>
              <a:rPr lang="ar-LB" sz="15000" kern="0" dirty="0">
                <a:solidFill>
                  <a:schemeClr val="tx1"/>
                </a:solidFill>
              </a:rPr>
            </a:br>
            <a:r>
              <a:rPr lang="ar-LB" sz="15000" kern="0" dirty="0">
                <a:solidFill>
                  <a:srgbClr val="CC00FF"/>
                </a:solidFill>
              </a:rPr>
              <a:t>ب</a:t>
            </a:r>
            <a:r>
              <a:rPr lang="ar-LB" sz="15000" kern="0" dirty="0">
                <a:solidFill>
                  <a:srgbClr val="FF3399"/>
                </a:solidFill>
              </a:rPr>
              <a:t>و</a:t>
            </a:r>
            <a:r>
              <a:rPr lang="ar-LB" sz="15000" kern="0" dirty="0">
                <a:solidFill>
                  <a:srgbClr val="CC00FF"/>
                </a:solidFill>
              </a:rPr>
              <a:t>ق</a:t>
            </a:r>
            <a:r>
              <a:rPr lang="ar-LB" sz="15000" kern="0" dirty="0">
                <a:solidFill>
                  <a:srgbClr val="FF3399"/>
                </a:solidFill>
              </a:rPr>
              <a:t>ت</a:t>
            </a:r>
            <a:r>
              <a:rPr lang="ar-LB" sz="15000" kern="0" dirty="0">
                <a:solidFill>
                  <a:schemeClr val="tx1"/>
                </a:solidFill>
              </a:rPr>
              <a:t> </a:t>
            </a:r>
            <a:r>
              <a:rPr lang="ar-LB" sz="15000" kern="0" dirty="0">
                <a:solidFill>
                  <a:srgbClr val="CC00FF"/>
                </a:solidFill>
              </a:rPr>
              <a:t>أ</a:t>
            </a:r>
            <a:r>
              <a:rPr lang="ar-LB" sz="15000" kern="0" dirty="0">
                <a:solidFill>
                  <a:srgbClr val="FF3399"/>
                </a:solidFill>
              </a:rPr>
              <a:t>ق</a:t>
            </a:r>
            <a:r>
              <a:rPr lang="ar-LB" sz="15000" kern="0" dirty="0">
                <a:solidFill>
                  <a:srgbClr val="CC00FF"/>
                </a:solidFill>
              </a:rPr>
              <a:t>ص</a:t>
            </a:r>
            <a:r>
              <a:rPr lang="ar-LB" sz="15000" kern="0" dirty="0">
                <a:solidFill>
                  <a:srgbClr val="FF3399"/>
                </a:solidFill>
              </a:rPr>
              <a:t>ر</a:t>
            </a:r>
            <a:r>
              <a:rPr lang="ar-LB" sz="4800" kern="0" dirty="0">
                <a:solidFill>
                  <a:srgbClr val="FF3399"/>
                </a:solidFill>
              </a:rPr>
              <a:t> </a:t>
            </a:r>
            <a:br>
              <a:rPr lang="ar-LB" sz="4800" kern="0" dirty="0">
                <a:solidFill>
                  <a:schemeClr val="tx1"/>
                </a:solidFill>
              </a:rPr>
            </a:br>
            <a:endParaRPr lang="en-US" sz="4000" kern="0" dirty="0"/>
          </a:p>
        </p:txBody>
      </p:sp>
    </p:spTree>
    <p:extLst>
      <p:ext uri="{BB962C8B-B14F-4D97-AF65-F5344CB8AC3E}">
        <p14:creationId xmlns:p14="http://schemas.microsoft.com/office/powerpoint/2010/main" val="3715031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75" fill="hold">
                                          <p:stCondLst>
                                            <p:cond delay="0"/>
                                          </p:stCondLst>
                                        </p:cTn>
                                        <p:tgtEl>
                                          <p:spTgt spid="2"/>
                                        </p:tgtEl>
                                        <p:attrNameLst>
                                          <p:attrName>style.rotation</p:attrName>
                                        </p:attrNameLst>
                                      </p:cBhvr>
                                      <p:to>
                                        <p:strVal val="-45.0"/>
                                      </p:to>
                                    </p:set>
                                    <p:anim calcmode="lin" valueType="num">
                                      <p:cBhvr>
                                        <p:cTn id="8" dur="2275" fill="hold">
                                          <p:stCondLst>
                                            <p:cond delay="227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7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0" decel="50000" autoRev="1" fill="hold">
                                          <p:stCondLst>
                                            <p:cond delay="227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0" fill="hold">
                                          <p:stCondLst>
                                            <p:cond delay="4320"/>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3"/>
                                        </p:tgtEl>
                                        <p:attrNameLst>
                                          <p:attrName>style.visibility</p:attrName>
                                        </p:attrNameLst>
                                      </p:cBhvr>
                                      <p:to>
                                        <p:strVal val="visible"/>
                                      </p:to>
                                    </p:set>
                                    <p:set>
                                      <p:cBhvr>
                                        <p:cTn id="16" dur="2275" fill="hold">
                                          <p:stCondLst>
                                            <p:cond delay="0"/>
                                          </p:stCondLst>
                                        </p:cTn>
                                        <p:tgtEl>
                                          <p:spTgt spid="3"/>
                                        </p:tgtEl>
                                        <p:attrNameLst>
                                          <p:attrName>style.rotation</p:attrName>
                                        </p:attrNameLst>
                                      </p:cBhvr>
                                      <p:to>
                                        <p:strVal val="-45.0"/>
                                      </p:to>
                                    </p:set>
                                    <p:anim calcmode="lin" valueType="num">
                                      <p:cBhvr>
                                        <p:cTn id="17" dur="2275" fill="hold">
                                          <p:stCondLst>
                                            <p:cond delay="227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18" dur="227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9" dur="780" decel="50000" autoRev="1" fill="hold">
                                          <p:stCondLst>
                                            <p:cond delay="227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20" dur="680" fill="hold">
                                          <p:stCondLst>
                                            <p:cond delay="4320"/>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descr="صور (195)"/>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891361"/>
            <a:ext cx="2743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صور (17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5672484"/>
            <a:ext cx="2362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عنوان فرعي 3"/>
          <p:cNvSpPr>
            <a:spLocks noGrp="1"/>
          </p:cNvSpPr>
          <p:nvPr>
            <p:ph type="subTitle" idx="1"/>
          </p:nvPr>
        </p:nvSpPr>
        <p:spPr/>
        <p:txBody>
          <a:bodyPr/>
          <a:lstStyle/>
          <a:p>
            <a:endParaRPr lang="ar-IQ"/>
          </a:p>
        </p:txBody>
      </p:sp>
      <p:sp>
        <p:nvSpPr>
          <p:cNvPr id="10" name="عنوان 9"/>
          <p:cNvSpPr>
            <a:spLocks noGrp="1"/>
          </p:cNvSpPr>
          <p:nvPr>
            <p:ph type="ctrTitle"/>
          </p:nvPr>
        </p:nvSpPr>
        <p:spPr/>
        <p:txBody>
          <a:bodyPr/>
          <a:lstStyle/>
          <a:p>
            <a:endParaRPr lang="ar-IQ" dirty="0"/>
          </a:p>
        </p:txBody>
      </p:sp>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46000"/>
            <a:ext cx="8208912" cy="534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5180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s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1"/>
            <a:ext cx="1871662" cy="1700808"/>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مستطيل 2"/>
          <p:cNvSpPr/>
          <p:nvPr/>
        </p:nvSpPr>
        <p:spPr>
          <a:xfrm>
            <a:off x="389427" y="1753243"/>
            <a:ext cx="8424936" cy="4985980"/>
          </a:xfrm>
          <a:prstGeom prst="rect">
            <a:avLst/>
          </a:prstGeom>
        </p:spPr>
        <p:txBody>
          <a:bodyPr wrap="square">
            <a:spAutoFit/>
          </a:bodyPr>
          <a:lstStyle/>
          <a:p>
            <a:r>
              <a:rPr lang="ar-IQ" dirty="0"/>
              <a:t> </a:t>
            </a:r>
            <a:endParaRPr lang="en-US" dirty="0"/>
          </a:p>
          <a:p>
            <a:r>
              <a:rPr lang="ar-IQ" dirty="0"/>
              <a:t> </a:t>
            </a:r>
            <a:endParaRPr lang="en-US" dirty="0"/>
          </a:p>
          <a:p>
            <a:pPr algn="ctr"/>
            <a:r>
              <a:rPr lang="ar-IQ" sz="6600" b="1" dirty="0"/>
              <a:t>شكراً لإصغائكم </a:t>
            </a:r>
          </a:p>
          <a:p>
            <a:pPr algn="ctr"/>
            <a:endParaRPr lang="ar-IQ" sz="6600" b="1" dirty="0"/>
          </a:p>
          <a:p>
            <a:pPr algn="ctr"/>
            <a:r>
              <a:rPr lang="ar-IQ" sz="6600" b="1" dirty="0">
                <a:solidFill>
                  <a:schemeClr val="tx2"/>
                </a:solidFill>
              </a:rPr>
              <a:t>تحياتي</a:t>
            </a:r>
          </a:p>
          <a:p>
            <a:pPr algn="ctr">
              <a:spcBef>
                <a:spcPct val="0"/>
              </a:spcBef>
            </a:pPr>
            <a:r>
              <a:rPr lang="ar-IQ" altLang="ar-IQ" sz="6600" dirty="0">
                <a:solidFill>
                  <a:srgbClr val="C00000"/>
                </a:solidFill>
              </a:rPr>
              <a:t>أ.م دنيا جليل </a:t>
            </a:r>
            <a:endParaRPr lang="en-US" altLang="ar-IQ" sz="6600">
              <a:solidFill>
                <a:srgbClr val="C00000"/>
              </a:solidFill>
            </a:endParaRPr>
          </a:p>
          <a:p>
            <a:r>
              <a:rPr lang="ar-IQ" dirty="0"/>
              <a:t> </a:t>
            </a:r>
            <a:endParaRPr lang="en-US" dirty="0"/>
          </a:p>
        </p:txBody>
      </p:sp>
    </p:spTree>
    <p:extLst>
      <p:ext uri="{BB962C8B-B14F-4D97-AF65-F5344CB8AC3E}">
        <p14:creationId xmlns:p14="http://schemas.microsoft.com/office/powerpoint/2010/main" val="3600325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20472" cy="6740307"/>
          </a:xfrm>
          <a:prstGeom prst="rect">
            <a:avLst/>
          </a:prstGeom>
        </p:spPr>
        <p:txBody>
          <a:bodyPr wrap="square">
            <a:spAutoFit/>
          </a:bodyPr>
          <a:lstStyle/>
          <a:p>
            <a:pPr algn="ctr"/>
            <a:r>
              <a:rPr lang="en-US" sz="3600" b="1" dirty="0"/>
              <a:t>    </a:t>
            </a:r>
            <a:r>
              <a:rPr lang="ar-SA" sz="3600" b="1" dirty="0"/>
              <a:t>بسم الله الرحمن الرحيم</a:t>
            </a:r>
            <a:endParaRPr lang="ar-IQ" sz="3600" b="1" dirty="0"/>
          </a:p>
          <a:p>
            <a:pPr algn="ctr"/>
            <a:r>
              <a:rPr lang="ar-IQ" sz="3600" b="1" dirty="0"/>
              <a:t>المحاضرة رقم/4</a:t>
            </a:r>
          </a:p>
          <a:p>
            <a:pPr algn="ctr"/>
            <a:r>
              <a:rPr lang="en-US" sz="3600" b="1" dirty="0"/>
              <a:t>THE LECTURE IS NUMBER FOUR</a:t>
            </a:r>
            <a:endParaRPr lang="en-US" sz="3600" dirty="0"/>
          </a:p>
          <a:p>
            <a:pPr algn="ctr"/>
            <a:r>
              <a:rPr lang="ar-SA" sz="3600" b="1" dirty="0"/>
              <a:t>الادارة والاشراف التربوي</a:t>
            </a:r>
            <a:endParaRPr lang="en-US" sz="3600" b="1" dirty="0"/>
          </a:p>
          <a:p>
            <a:r>
              <a:rPr lang="ar-SA" sz="3600" dirty="0"/>
              <a:t> </a:t>
            </a:r>
            <a:endParaRPr lang="en-US" sz="3600" dirty="0"/>
          </a:p>
          <a:p>
            <a:r>
              <a:rPr lang="ar-SA" sz="3600" dirty="0"/>
              <a:t>   2</a:t>
            </a:r>
            <a:r>
              <a:rPr lang="fa-IR" sz="3600" dirty="0"/>
              <a:t>- </a:t>
            </a:r>
            <a:r>
              <a:rPr lang="ar-SA" sz="3600" b="1" dirty="0"/>
              <a:t>نظرية الإدارة كعملية اجتماعية:-</a:t>
            </a:r>
            <a:r>
              <a:rPr lang="ar-SA" sz="3600" dirty="0"/>
              <a:t>  </a:t>
            </a:r>
            <a:endParaRPr lang="en-US" sz="3600" dirty="0"/>
          </a:p>
          <a:p>
            <a:r>
              <a:rPr lang="ar-SA" sz="3600" dirty="0"/>
              <a:t>تعد نظرية الإدارة كعملية اجتماعية من احدث النظريات شهرة ف ي مجال الإدارة التربوية. وصاحب هذه النظرية (</a:t>
            </a:r>
            <a:r>
              <a:rPr lang="ar-SA" sz="3600" dirty="0" err="1"/>
              <a:t>جتيزلز</a:t>
            </a:r>
            <a:r>
              <a:rPr lang="ar-SA" sz="3600" dirty="0"/>
              <a:t> </a:t>
            </a:r>
            <a:r>
              <a:rPr lang="en-US" sz="3600" dirty="0"/>
              <a:t>GETZELS</a:t>
            </a:r>
            <a:r>
              <a:rPr lang="ar-SA" sz="3600" dirty="0"/>
              <a:t>) الذي نظر إلى الإدارة على أنها تسلسل هرمي للعلاقات بين الرؤساء والمرؤوسين ضمن إطار اجتماعي. وهذا التسلسل هو من الناحية الوظيفية توزيع الأدوار والإمكانيات</a:t>
            </a:r>
            <a:endParaRPr lang="en-US" sz="3600" dirty="0"/>
          </a:p>
        </p:txBody>
      </p:sp>
    </p:spTree>
    <p:extLst>
      <p:ext uri="{BB962C8B-B14F-4D97-AF65-F5344CB8AC3E}">
        <p14:creationId xmlns:p14="http://schemas.microsoft.com/office/powerpoint/2010/main" val="2172848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244"/>
            <a:ext cx="9144000" cy="6186309"/>
          </a:xfrm>
          <a:prstGeom prst="rect">
            <a:avLst/>
          </a:prstGeom>
        </p:spPr>
        <p:txBody>
          <a:bodyPr wrap="square">
            <a:spAutoFit/>
          </a:bodyPr>
          <a:lstStyle/>
          <a:p>
            <a:r>
              <a:rPr lang="ar-SA" sz="3600" b="1" dirty="0"/>
              <a:t>وتكاملها لتحقيق أهداف النظام الاجتماعي الذي يتكون من جانبين يمكن تصورهما وكأنهما مستقلين عن بعضهما و ان كان في الواقع متداخلين .يتعلق الجانب الأول بالمؤسسة وما تقوم به من أدوار، وما يتوقع منها، بما يحقق الأهداف الرئيسية للنظام الاجتماعي .ويتعلق الجانب الثاني بالأفراد العاملين وشخصياتهم واحتياجاتهم المكونة للنظام .وبعد السلوك الاجتماعي وظيفة هذين الجانبين. تمثل المؤسسات والأدوار والتوقعات البعد التنظيمي أو المعياري (</a:t>
            </a:r>
            <a:r>
              <a:rPr lang="en-US" sz="3600" b="1" dirty="0"/>
              <a:t>Nomothetic</a:t>
            </a:r>
            <a:r>
              <a:rPr lang="ar-SA" sz="3600" b="1" dirty="0"/>
              <a:t>) ويمثل الأفراد والشخصيات والحاجات البعد الشخصي (</a:t>
            </a:r>
            <a:r>
              <a:rPr lang="en-US" sz="3600" b="1" dirty="0"/>
              <a:t>Idiographic</a:t>
            </a:r>
            <a:r>
              <a:rPr lang="ar-SA" sz="3600" b="1" dirty="0"/>
              <a:t>) للنشاط في النظام الاجتماعي .</a:t>
            </a:r>
            <a:endParaRPr lang="en-US" sz="3600" b="1" dirty="0"/>
          </a:p>
        </p:txBody>
      </p:sp>
    </p:spTree>
    <p:extLst>
      <p:ext uri="{BB962C8B-B14F-4D97-AF65-F5344CB8AC3E}">
        <p14:creationId xmlns:p14="http://schemas.microsoft.com/office/powerpoint/2010/main" val="2886750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3486"/>
            <a:ext cx="9144000" cy="4524315"/>
          </a:xfrm>
          <a:prstGeom prst="rect">
            <a:avLst/>
          </a:prstGeom>
        </p:spPr>
        <p:txBody>
          <a:bodyPr wrap="square">
            <a:spAutoFit/>
          </a:bodyPr>
          <a:lstStyle/>
          <a:p>
            <a:r>
              <a:rPr lang="ar-SA" sz="3600" b="1" dirty="0"/>
              <a:t>وتعني المؤسسة - من وجهة نظر (</a:t>
            </a:r>
            <a:r>
              <a:rPr lang="ar-SA" sz="3600" b="1" dirty="0" err="1"/>
              <a:t>جيتزلز</a:t>
            </a:r>
            <a:r>
              <a:rPr lang="ar-SA" sz="3600" b="1" dirty="0"/>
              <a:t>) أية هيئة تقوم بالوظائف الثابتة للنظام الاجتماعي ككل. أما الأدوار فيرى إنها تمثل الجوانب الديناميكية للوظائف للمؤسسة، في حين تتمدد الأدوار من خلال توقعات الدور .وتتمثل هذه التوقعات الالتزامات والمسؤوليات المتعارف عليها والتي تقع على من يقوم بأشغال هذا الدور .و الأدوار تكون تكاملية، إلا أن الأفراد يختلفون فيما بينهم . ولتحقيق الفهم الكامل للدور ينبغي تضمين كلا الجانبين التنظيمي والشخصي.</a:t>
            </a:r>
            <a:endParaRPr lang="en-US" sz="3600" b="1" dirty="0"/>
          </a:p>
        </p:txBody>
      </p:sp>
    </p:spTree>
    <p:extLst>
      <p:ext uri="{BB962C8B-B14F-4D97-AF65-F5344CB8AC3E}">
        <p14:creationId xmlns:p14="http://schemas.microsoft.com/office/powerpoint/2010/main" val="4148334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3353"/>
            <a:ext cx="9112542" cy="4401205"/>
          </a:xfrm>
          <a:prstGeom prst="rect">
            <a:avLst/>
          </a:prstGeom>
        </p:spPr>
        <p:txBody>
          <a:bodyPr wrap="square">
            <a:spAutoFit/>
          </a:bodyPr>
          <a:lstStyle/>
          <a:p>
            <a:r>
              <a:rPr lang="ar-SA" sz="4000" b="1" dirty="0"/>
              <a:t>وأما الشخصية فقد عرفها </a:t>
            </a:r>
            <a:r>
              <a:rPr lang="ar-SA" sz="4000" b="1" dirty="0" err="1"/>
              <a:t>جيتزلز</a:t>
            </a:r>
            <a:r>
              <a:rPr lang="ar-SA" sz="4000" b="1" dirty="0"/>
              <a:t>) بأنها ((تنظيم ديناميكي للحاجات في داخل الفرد يجعله يميل إلى الاستجابة إلى الأشياء بطريقة خاصة) ويستدل من هذا التعريف إن استجابة الفرد ما هي إلا نوع من السلوك الاجتماعي الذي يتطلب القيام بمواجهة بيئة معينة تكون لها توقعات خاصة لسلوكه بطريقة لا تتعارض مع حاجاته الشخصية. </a:t>
            </a:r>
            <a:endParaRPr lang="en-US" sz="4000" b="1" dirty="0"/>
          </a:p>
        </p:txBody>
      </p:sp>
    </p:spTree>
    <p:extLst>
      <p:ext uri="{BB962C8B-B14F-4D97-AF65-F5344CB8AC3E}">
        <p14:creationId xmlns:p14="http://schemas.microsoft.com/office/powerpoint/2010/main" val="3625471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30334"/>
            <a:ext cx="9036496" cy="584775"/>
          </a:xfrm>
          <a:prstGeom prst="rect">
            <a:avLst/>
          </a:prstGeom>
        </p:spPr>
        <p:txBody>
          <a:bodyPr wrap="square">
            <a:spAutoFit/>
          </a:bodyPr>
          <a:lstStyle/>
          <a:p>
            <a:r>
              <a:rPr lang="en-US" sz="3200" b="1" dirty="0"/>
              <a:t> </a:t>
            </a:r>
            <a:endParaRPr lang="ar-IQ" sz="3200" b="1" dirty="0"/>
          </a:p>
        </p:txBody>
      </p:sp>
      <p:sp>
        <p:nvSpPr>
          <p:cNvPr id="3" name="مستطيل 2"/>
          <p:cNvSpPr/>
          <p:nvPr/>
        </p:nvSpPr>
        <p:spPr>
          <a:xfrm>
            <a:off x="0" y="47226"/>
            <a:ext cx="9125279" cy="5293757"/>
          </a:xfrm>
          <a:prstGeom prst="rect">
            <a:avLst/>
          </a:prstGeom>
        </p:spPr>
        <p:txBody>
          <a:bodyPr wrap="square">
            <a:spAutoFit/>
          </a:bodyPr>
          <a:lstStyle/>
          <a:p>
            <a:r>
              <a:rPr lang="ar-SA" dirty="0"/>
              <a:t> </a:t>
            </a:r>
            <a:endParaRPr lang="en-US" dirty="0"/>
          </a:p>
          <a:p>
            <a:r>
              <a:rPr lang="ar-IQ" sz="3200" b="1" dirty="0"/>
              <a:t>3- نظرية الإدارة التربوية كوظائف و مكونات .</a:t>
            </a:r>
            <a:endParaRPr lang="en-US" sz="3200" b="1" dirty="0"/>
          </a:p>
          <a:p>
            <a:r>
              <a:rPr lang="ar-IQ" sz="3200" b="1" dirty="0"/>
              <a:t>يعد (سيزر </a:t>
            </a:r>
            <a:r>
              <a:rPr lang="en-US" sz="3200" b="1" dirty="0"/>
              <a:t> (Sears</a:t>
            </a:r>
            <a:r>
              <a:rPr lang="ar-IQ" sz="3200" b="1" dirty="0"/>
              <a:t>أحد المناظرين الذين درسوا الإدارة التربوية دراسة</a:t>
            </a:r>
            <a:endParaRPr lang="en-US" sz="3200" b="1" dirty="0"/>
          </a:p>
          <a:p>
            <a:r>
              <a:rPr lang="ar-IQ" sz="3200" b="1" dirty="0"/>
              <a:t>متعمقة , وحلل في كتابة (( طبيعة العملية الإدارية </a:t>
            </a:r>
            <a:r>
              <a:rPr lang="en-US" sz="3200" b="1" dirty="0"/>
              <a:t>The Nature </a:t>
            </a:r>
            <a:r>
              <a:rPr lang="en-US" sz="3200" b="1" dirty="0" err="1"/>
              <a:t>Administrativ</a:t>
            </a:r>
            <a:r>
              <a:rPr lang="en-US" sz="3200" b="1" dirty="0"/>
              <a:t> process</a:t>
            </a:r>
            <a:r>
              <a:rPr lang="ar-IQ" sz="3200" b="1" dirty="0"/>
              <a:t>)) الوظائف الأساسية المكونة للعملية الإدارية. لقد بين بنى سيزر نظريته هذه على اعتبار أن أساس وظيفة الإدارة مستمد من طبيعة الخدمات التي تقدمها . فطبيعة الإدارة مستمد من: (أ)طبيعة التعلم للفرد . (ب) طبيعة الثقافة القائمة من حكومة وقانون ونظام و أعراف وتقاليد وقيم . (ج) قدرة رجل الإدارة .</a:t>
            </a:r>
            <a:endParaRPr lang="en-US" sz="3200" b="1" dirty="0"/>
          </a:p>
        </p:txBody>
      </p:sp>
    </p:spTree>
    <p:extLst>
      <p:ext uri="{BB962C8B-B14F-4D97-AF65-F5344CB8AC3E}">
        <p14:creationId xmlns:p14="http://schemas.microsoft.com/office/powerpoint/2010/main" val="482596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260648"/>
            <a:ext cx="8784976" cy="4524315"/>
          </a:xfrm>
          <a:prstGeom prst="rect">
            <a:avLst/>
          </a:prstGeom>
        </p:spPr>
        <p:txBody>
          <a:bodyPr wrap="square">
            <a:spAutoFit/>
          </a:bodyPr>
          <a:lstStyle/>
          <a:p>
            <a:r>
              <a:rPr lang="ar-IQ" sz="3600" b="1" dirty="0"/>
              <a:t>أن فهم الإدارة من وجهة نظر سيزر يتطلب دراسة الخدمات التي تقوم بها , وليس لمجرد مجموعة القوانين الكامنة فيها , وحاول التوفيق بين ما تعلمه من العاملين في مجال الإدارة أمثال (قيصر </a:t>
            </a:r>
            <a:r>
              <a:rPr lang="en-US" sz="3600" b="1" dirty="0"/>
              <a:t>Taylor</a:t>
            </a:r>
            <a:r>
              <a:rPr lang="ar-IQ" sz="3600" b="1" dirty="0"/>
              <a:t>) و (</a:t>
            </a:r>
            <a:r>
              <a:rPr lang="ar-IQ" sz="3600" b="1" dirty="0" err="1"/>
              <a:t>فاويل</a:t>
            </a:r>
            <a:r>
              <a:rPr lang="ar-IQ" sz="3600" b="1" dirty="0"/>
              <a:t> </a:t>
            </a:r>
            <a:r>
              <a:rPr lang="en-US" sz="3600" b="1" dirty="0" err="1"/>
              <a:t>Fayol</a:t>
            </a:r>
            <a:r>
              <a:rPr lang="ar-IQ" sz="3600" b="1" dirty="0"/>
              <a:t>) و (جوليك </a:t>
            </a:r>
            <a:r>
              <a:rPr lang="en-US" sz="3600" b="1" dirty="0" err="1"/>
              <a:t>Gulick</a:t>
            </a:r>
            <a:r>
              <a:rPr lang="ar-IQ" sz="3600" b="1" dirty="0"/>
              <a:t>) و (أرويك </a:t>
            </a:r>
            <a:r>
              <a:rPr lang="en-US" sz="3600" b="1" dirty="0" err="1"/>
              <a:t>Urwick</a:t>
            </a:r>
            <a:r>
              <a:rPr lang="ar-IQ" sz="3600" b="1" dirty="0"/>
              <a:t>) وبين معرفه في مجال التربية , ومحاوله تطبيق مبادئ الإدارة في الميادين الأخرى على الإدارة التربوية . واستخدام تصنيف (</a:t>
            </a:r>
            <a:r>
              <a:rPr lang="ar-IQ" sz="3600" b="1" dirty="0" err="1"/>
              <a:t>فاويل</a:t>
            </a:r>
            <a:r>
              <a:rPr lang="ar-IQ" sz="3600" b="1" dirty="0"/>
              <a:t>) في تحليله للعملية الإدارية وهي العناصر الأساسية الآتية :</a:t>
            </a:r>
            <a:endParaRPr lang="en-US" sz="3600" b="1" dirty="0"/>
          </a:p>
        </p:txBody>
      </p:sp>
    </p:spTree>
    <p:extLst>
      <p:ext uri="{BB962C8B-B14F-4D97-AF65-F5344CB8AC3E}">
        <p14:creationId xmlns:p14="http://schemas.microsoft.com/office/powerpoint/2010/main" val="678690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16632"/>
            <a:ext cx="8892480" cy="6740307"/>
          </a:xfrm>
          <a:prstGeom prst="rect">
            <a:avLst/>
          </a:prstGeom>
        </p:spPr>
        <p:txBody>
          <a:bodyPr wrap="square">
            <a:spAutoFit/>
          </a:bodyPr>
          <a:lstStyle/>
          <a:p>
            <a:r>
              <a:rPr lang="ar-IQ" sz="1600" dirty="0"/>
              <a:t> </a:t>
            </a:r>
            <a:endParaRPr lang="en-US" sz="1600" dirty="0"/>
          </a:p>
          <a:p>
            <a:pPr lvl="0"/>
            <a:r>
              <a:rPr lang="ar-IQ" sz="3200" b="1" dirty="0"/>
              <a:t>-1التخطيط : الذي قصد به التهيؤ و الاستعداد </a:t>
            </a:r>
            <a:r>
              <a:rPr lang="ar-IQ" sz="3200" b="1" dirty="0" err="1"/>
              <a:t>لأتحاذ</a:t>
            </a:r>
            <a:r>
              <a:rPr lang="ar-IQ" sz="3200" b="1" dirty="0"/>
              <a:t> القرار .</a:t>
            </a:r>
          </a:p>
          <a:p>
            <a:pPr lvl="0"/>
            <a:endParaRPr lang="en-US" sz="3200" b="1" dirty="0"/>
          </a:p>
          <a:p>
            <a:pPr lvl="0"/>
            <a:r>
              <a:rPr lang="ar-IQ" sz="3200" b="1" dirty="0"/>
              <a:t>-2التنظيم : الذي يعني عملية وضع القوانين موضع التنفيذ .</a:t>
            </a:r>
          </a:p>
          <a:p>
            <a:pPr lvl="0"/>
            <a:endParaRPr lang="en-US" sz="3200" b="1" dirty="0"/>
          </a:p>
          <a:p>
            <a:pPr lvl="0"/>
            <a:r>
              <a:rPr lang="ar-IQ" sz="3200" b="1" dirty="0"/>
              <a:t>-3التوجيه : الذي يعني توجيه السلطة والمعرفة لتحقيق أهداف العملية التربوية .</a:t>
            </a:r>
          </a:p>
          <a:p>
            <a:pPr lvl="0"/>
            <a:endParaRPr lang="en-US" sz="3200" b="1" dirty="0"/>
          </a:p>
          <a:p>
            <a:pPr lvl="0"/>
            <a:r>
              <a:rPr lang="ar-IQ" sz="3200" b="1" dirty="0"/>
              <a:t>-4التنسيق : الذي يهدف تحقيق التجانس والوحدة بين العمليات المختلفة كتلك التي تتعلق بالمناهج الدراسية والكتب المدرسية والطلبة .</a:t>
            </a:r>
          </a:p>
          <a:p>
            <a:pPr lvl="0"/>
            <a:endParaRPr lang="en-US" sz="3200" b="1" dirty="0"/>
          </a:p>
          <a:p>
            <a:pPr lvl="0"/>
            <a:r>
              <a:rPr lang="ar-IQ" sz="3200" b="1" dirty="0"/>
              <a:t>-5الرقابة : التي تعني التحكم بالقوى المختلفة والسيطرة من أجل تحقيق الأهداف (1) و(2) و(3)</a:t>
            </a:r>
            <a:endParaRPr lang="en-US" sz="3200" b="1" dirty="0">
              <a:effectLst/>
            </a:endParaRPr>
          </a:p>
        </p:txBody>
      </p:sp>
    </p:spTree>
    <p:extLst>
      <p:ext uri="{BB962C8B-B14F-4D97-AF65-F5344CB8AC3E}">
        <p14:creationId xmlns:p14="http://schemas.microsoft.com/office/powerpoint/2010/main" val="29105173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TotalTime>
  <Words>918</Words>
  <Application>Microsoft Office PowerPoint</Application>
  <PresentationFormat>عرض على الشاشة (4:3)</PresentationFormat>
  <Paragraphs>62</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تدفق</vt:lpstr>
      <vt:lpstr>الادارة والاشراف التربوي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الادارة والاشراف التربوي </dc:title>
  <dc:creator>hp 8540p e1</dc:creator>
  <cp:lastModifiedBy>مستخدم غير معروف</cp:lastModifiedBy>
  <cp:revision>27</cp:revision>
  <dcterms:created xsi:type="dcterms:W3CDTF">2020-01-11T07:12:13Z</dcterms:created>
  <dcterms:modified xsi:type="dcterms:W3CDTF">2021-06-27T13:42:55Z</dcterms:modified>
</cp:coreProperties>
</file>