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7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276" r:id="rId21"/>
    <p:sldId id="275"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65441" autoAdjust="0"/>
    <p:restoredTop sz="86323" autoAdjust="0"/>
  </p:normalViewPr>
  <p:slideViewPr>
    <p:cSldViewPr>
      <p:cViewPr varScale="1">
        <p:scale>
          <a:sx n="74" d="100"/>
          <a:sy n="74" d="100"/>
        </p:scale>
        <p:origin x="-14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tableStyles" Target="tableStyles.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viewProps" Target="view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presProps" Target="presProp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t>18/11/1442</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t>18/11/1442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t>18/11/1442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18/11/1442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t>18/11/1442</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 /><Relationship Id="rId2" Type="http://schemas.openxmlformats.org/officeDocument/2006/relationships/image" Target="../media/image2.gif" /><Relationship Id="rId1" Type="http://schemas.openxmlformats.org/officeDocument/2006/relationships/slideLayout" Target="../slideLayouts/slideLayout1.xml" /><Relationship Id="rId4" Type="http://schemas.openxmlformats.org/officeDocument/2006/relationships/image" Target="../media/image4.gif"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3" Type="http://schemas.openxmlformats.org/officeDocument/2006/relationships/image" Target="../media/image4.gif" /><Relationship Id="rId2" Type="http://schemas.openxmlformats.org/officeDocument/2006/relationships/image" Target="../media/image2.gif" /><Relationship Id="rId1" Type="http://schemas.openxmlformats.org/officeDocument/2006/relationships/slideLayout" Target="../slideLayouts/slideLayout1.xml" /><Relationship Id="rId4" Type="http://schemas.openxmlformats.org/officeDocument/2006/relationships/image" Target="../media/image5.png"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1.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79712" y="2924944"/>
            <a:ext cx="3168352" cy="648072"/>
          </a:xfrm>
        </p:spPr>
        <p:txBody>
          <a:bodyPr>
            <a:normAutofit/>
          </a:bodyPr>
          <a:lstStyle/>
          <a:p>
            <a:r>
              <a:rPr lang="ar-IQ" sz="3600" dirty="0">
                <a:solidFill>
                  <a:schemeClr val="bg1"/>
                </a:solidFill>
              </a:rPr>
              <a:t>الادارة والاشراف التربوي </a:t>
            </a:r>
          </a:p>
        </p:txBody>
      </p:sp>
      <p:sp>
        <p:nvSpPr>
          <p:cNvPr id="6" name="Rectangle 12"/>
          <p:cNvSpPr>
            <a:spLocks noGrp="1" noChangeArrowheads="1"/>
          </p:cNvSpPr>
          <p:nvPr>
            <p:ph type="subTitle" idx="1"/>
          </p:nvPr>
        </p:nvSpPr>
        <p:spPr bwMode="auto">
          <a:xfrm>
            <a:off x="827584" y="3861048"/>
            <a:ext cx="5040560" cy="1752600"/>
          </a:xfrm>
          <a:prstGeom prst="rect">
            <a:avLst/>
          </a:prstGeom>
          <a:solidFill>
            <a:schemeClr val="accent1"/>
          </a:solidFill>
          <a:ln w="9525">
            <a:solidFill>
              <a:schemeClr val="tx1"/>
            </a:solidFill>
            <a:miter lim="800000"/>
            <a:headEnd/>
            <a:tailEnd/>
          </a:ln>
        </p:spPr>
        <p:txBody>
          <a:bodyPr wrap="none" anchor="ctr">
            <a:noAutofit/>
          </a:bodyPr>
          <a:lstStyle>
            <a:lvl1pPr algn="l" eaLnBrk="0" hangingPunct="0">
              <a:spcBef>
                <a:spcPct val="20000"/>
              </a:spcBef>
              <a:buChar char="•"/>
              <a:defRPr sz="3200">
                <a:solidFill>
                  <a:schemeClr val="tx1"/>
                </a:solidFill>
                <a:latin typeface="Verdana" pitchFamily="34" charset="0"/>
                <a:cs typeface="Arial" pitchFamily="34" charset="0"/>
              </a:defRPr>
            </a:lvl1pPr>
            <a:lvl2pPr marL="742950" indent="-285750" algn="l" eaLnBrk="0" hangingPunct="0">
              <a:spcBef>
                <a:spcPct val="20000"/>
              </a:spcBef>
              <a:buChar char="–"/>
              <a:defRPr sz="2800">
                <a:solidFill>
                  <a:schemeClr val="tx1"/>
                </a:solidFill>
                <a:latin typeface="Verdana" pitchFamily="34" charset="0"/>
                <a:cs typeface="Arial" pitchFamily="34" charset="0"/>
              </a:defRPr>
            </a:lvl2pPr>
            <a:lvl3pPr marL="1143000" indent="-228600" algn="l" eaLnBrk="0" hangingPunct="0">
              <a:spcBef>
                <a:spcPct val="20000"/>
              </a:spcBef>
              <a:buChar char="•"/>
              <a:defRPr sz="2400">
                <a:solidFill>
                  <a:schemeClr val="tx1"/>
                </a:solidFill>
                <a:latin typeface="Verdana" pitchFamily="34" charset="0"/>
                <a:cs typeface="Arial" pitchFamily="34" charset="0"/>
              </a:defRPr>
            </a:lvl3pPr>
            <a:lvl4pPr marL="1600200" indent="-228600" algn="l" eaLnBrk="0" hangingPunct="0">
              <a:spcBef>
                <a:spcPct val="20000"/>
              </a:spcBef>
              <a:buChar char="–"/>
              <a:defRPr sz="2000">
                <a:solidFill>
                  <a:schemeClr val="tx1"/>
                </a:solidFill>
                <a:latin typeface="Verdana" pitchFamily="34" charset="0"/>
                <a:cs typeface="Arial" pitchFamily="34" charset="0"/>
              </a:defRPr>
            </a:lvl4pPr>
            <a:lvl5pPr marL="2057400" indent="-228600" algn="l" eaLnBrk="0" hangingPunct="0">
              <a:spcBef>
                <a:spcPct val="20000"/>
              </a:spcBef>
              <a:buChar char="»"/>
              <a:defRPr sz="2000">
                <a:solidFill>
                  <a:schemeClr val="tx1"/>
                </a:solidFill>
                <a:latin typeface="Verdana" pitchFamily="34" charset="0"/>
                <a:cs typeface="Arial" pitchFamily="34" charset="0"/>
              </a:defRPr>
            </a:lvl5pPr>
            <a:lvl6pPr marL="25146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algn="ctr" eaLnBrk="1" hangingPunct="1">
              <a:spcBef>
                <a:spcPct val="0"/>
              </a:spcBef>
              <a:buFontTx/>
              <a:buNone/>
            </a:pPr>
            <a:r>
              <a:rPr lang="ar-IQ" altLang="ar-IQ">
                <a:solidFill>
                  <a:srgbClr val="C00000"/>
                </a:solidFill>
              </a:rPr>
              <a:t>أ.م دنيا جليل </a:t>
            </a:r>
          </a:p>
          <a:p>
            <a:pPr algn="ctr" eaLnBrk="1" hangingPunct="1">
              <a:spcBef>
                <a:spcPct val="0"/>
              </a:spcBef>
              <a:buFontTx/>
              <a:buNone/>
            </a:pPr>
            <a:endParaRPr lang="en-US" altLang="ar-IQ" dirty="0">
              <a:solidFill>
                <a:srgbClr val="C00000"/>
              </a:solidFill>
            </a:endParaRPr>
          </a:p>
        </p:txBody>
      </p:sp>
      <p:pic>
        <p:nvPicPr>
          <p:cNvPr id="5" name="Picture 15" descr="صور (195)"/>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877272"/>
            <a:ext cx="2743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descr="C:\Users\dell\Desktop\لوكو التربية الاساسية الجديد.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88640"/>
            <a:ext cx="2448272" cy="2259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descr="صور (173)"/>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5672484"/>
            <a:ext cx="23622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7151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70" decel="100000"/>
                                        <p:tgtEl>
                                          <p:spTgt spid="6"/>
                                        </p:tgtEl>
                                      </p:cBhvr>
                                    </p:animEffect>
                                    <p:animScale>
                                      <p:cBhvr>
                                        <p:cTn id="8" dur="770" decel="100000"/>
                                        <p:tgtEl>
                                          <p:spTgt spid="6"/>
                                        </p:tgtEl>
                                      </p:cBhvr>
                                      <p:from x="10000" y="10000"/>
                                      <p:to x="200000" y="450000"/>
                                    </p:animScale>
                                    <p:animScale>
                                      <p:cBhvr>
                                        <p:cTn id="9" dur="1230" accel="100000" fill="hold">
                                          <p:stCondLst>
                                            <p:cond delay="770"/>
                                          </p:stCondLst>
                                        </p:cTn>
                                        <p:tgtEl>
                                          <p:spTgt spid="6"/>
                                        </p:tgtEl>
                                      </p:cBhvr>
                                      <p:from x="200000" y="450000"/>
                                      <p:to x="100000" y="100000"/>
                                    </p:animScale>
                                    <p:set>
                                      <p:cBhvr>
                                        <p:cTn id="10" dur="770" fill="hold"/>
                                        <p:tgtEl>
                                          <p:spTgt spid="6"/>
                                        </p:tgtEl>
                                        <p:attrNameLst>
                                          <p:attrName>ppt_x</p:attrName>
                                        </p:attrNameLst>
                                      </p:cBhvr>
                                      <p:to>
                                        <p:strVal val="(0.5)"/>
                                      </p:to>
                                    </p:set>
                                    <p:anim from="(0.5)" to="(#ppt_x)" calcmode="lin" valueType="num">
                                      <p:cBhvr>
                                        <p:cTn id="11" dur="1230" accel="100000" fill="hold">
                                          <p:stCondLst>
                                            <p:cond delay="770"/>
                                          </p:stCondLst>
                                        </p:cTn>
                                        <p:tgtEl>
                                          <p:spTgt spid="6"/>
                                        </p:tgtEl>
                                        <p:attrNameLst>
                                          <p:attrName>ppt_x</p:attrName>
                                        </p:attrNameLst>
                                      </p:cBhvr>
                                    </p:anim>
                                    <p:set>
                                      <p:cBhvr>
                                        <p:cTn id="12" dur="770" fill="hold"/>
                                        <p:tgtEl>
                                          <p:spTgt spid="6"/>
                                        </p:tgtEl>
                                        <p:attrNameLst>
                                          <p:attrName>ppt_y</p:attrName>
                                        </p:attrNameLst>
                                      </p:cBhvr>
                                      <p:to>
                                        <p:strVal val="(#ppt_y+0.4)"/>
                                      </p:to>
                                    </p:set>
                                    <p:anim from="(#ppt_y+0.4)" to="(#ppt_y)" calcmode="lin" valueType="num">
                                      <p:cBhvr>
                                        <p:cTn id="13" dur="1230" accel="100000" fill="hold">
                                          <p:stCondLst>
                                            <p:cond delay="770"/>
                                          </p:stCondLst>
                                        </p:cTn>
                                        <p:tgtEl>
                                          <p:spTgt spid="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6001643"/>
          </a:xfrm>
          <a:prstGeom prst="rect">
            <a:avLst/>
          </a:prstGeom>
        </p:spPr>
        <p:txBody>
          <a:bodyPr wrap="square">
            <a:spAutoFit/>
          </a:bodyPr>
          <a:lstStyle/>
          <a:p>
            <a:r>
              <a:rPr lang="ar-IQ" sz="3200" b="1" dirty="0"/>
              <a:t>وعرفها : ((باس </a:t>
            </a:r>
            <a:r>
              <a:rPr lang="en-US" sz="3200" b="1" dirty="0"/>
              <a:t>Bass</a:t>
            </a:r>
            <a:r>
              <a:rPr lang="ar-IQ" sz="3200" b="1" dirty="0"/>
              <a:t>)) بأنها: العملية التي يتم من خلالها إثارة اهتمام الآخرين وإطلاق طاقاتهم وتوجيهها في الاتجاه المرغوب . وعرفت القيادة التربوية تعريفات عديدة . فقد عرفها : (زهران) بأنها : ((دور اجتماعي تربوي يقوم به المربي أثناء تفاعل مع جماعة من الطلاب . ويتسم هذا المربي يكون له القدرة والقدرة على التأثر في الطلاب وتوجيه سلوكهم في سبيل تحقيق الأهداف التربوية.</a:t>
            </a:r>
            <a:endParaRPr lang="en-US" sz="3200" b="1" dirty="0"/>
          </a:p>
          <a:p>
            <a:r>
              <a:rPr lang="ar-IQ" sz="3200" b="1" dirty="0"/>
              <a:t>وعرفها (دمعه) بأنها : (كل نشاط اجتماعي هادف يدرك فيه القائد انه عضو في جماعة يرعى مصالحها, ويهتم بأمورها, ويقدر إفرادها, ويسعى إلى تحقيق مصالحها, عن طريق التفكير والتعاون المشترك في رسم الخطط وتوزيع المسؤوليات حسب الكفايات والاستعدادات البشرية والإمكانية المادية المتاحة.</a:t>
            </a:r>
            <a:endParaRPr lang="en-US" sz="3200" b="1" dirty="0"/>
          </a:p>
        </p:txBody>
      </p:sp>
    </p:spTree>
    <p:extLst>
      <p:ext uri="{BB962C8B-B14F-4D97-AF65-F5344CB8AC3E}">
        <p14:creationId xmlns:p14="http://schemas.microsoft.com/office/powerpoint/2010/main" val="4216850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646331"/>
          </a:xfrm>
          <a:prstGeom prst="rect">
            <a:avLst/>
          </a:prstGeom>
        </p:spPr>
        <p:txBody>
          <a:bodyPr wrap="square">
            <a:spAutoFit/>
          </a:bodyPr>
          <a:lstStyle/>
          <a:p>
            <a:r>
              <a:rPr lang="ar-SA" sz="3600" dirty="0"/>
              <a:t> </a:t>
            </a:r>
            <a:endParaRPr lang="en-US" sz="3600" dirty="0"/>
          </a:p>
        </p:txBody>
      </p:sp>
      <p:sp>
        <p:nvSpPr>
          <p:cNvPr id="3" name="مستطيل 2"/>
          <p:cNvSpPr/>
          <p:nvPr/>
        </p:nvSpPr>
        <p:spPr>
          <a:xfrm>
            <a:off x="107504" y="108250"/>
            <a:ext cx="8904823" cy="5632311"/>
          </a:xfrm>
          <a:prstGeom prst="rect">
            <a:avLst/>
          </a:prstGeom>
        </p:spPr>
        <p:txBody>
          <a:bodyPr wrap="square">
            <a:spAutoFit/>
          </a:bodyPr>
          <a:lstStyle/>
          <a:p>
            <a:r>
              <a:rPr lang="ar-IQ" sz="3600" b="1" dirty="0"/>
              <a:t>ويمكن تعريف القيادة التربوية : النشاط أو السلوك الذي يمارسه التربوي للتأثير في جميع العاملين يعني توجيه سلوكهم, وتنظيم جهودهم, وتحسين مستوى أدائهم من أجل الارتقاء بالعملية التربوية من حيث الكم والكيف والعمل على تحقيق أهدافها .</a:t>
            </a:r>
            <a:endParaRPr lang="en-US" sz="3600" b="1" dirty="0"/>
          </a:p>
          <a:p>
            <a:r>
              <a:rPr lang="ar-IQ" sz="3600" b="1" dirty="0"/>
              <a:t>وتجدر الإشارة إلى أن العملية القيادية في أي عمل مجال تمارس تدور حول ثلاثة محاور أساسية هي :</a:t>
            </a:r>
            <a:endParaRPr lang="en-US" sz="3600" b="1" dirty="0"/>
          </a:p>
          <a:p>
            <a:r>
              <a:rPr lang="ar-IQ" sz="3600" b="1" dirty="0"/>
              <a:t>1- شخصية القائد.</a:t>
            </a:r>
            <a:endParaRPr lang="en-US" sz="3600" b="1" dirty="0"/>
          </a:p>
          <a:p>
            <a:r>
              <a:rPr lang="ar-IQ" sz="3600" b="1" dirty="0"/>
              <a:t>2- طبيعة العمل المطلوب انجازه في ضوء موقف معين.</a:t>
            </a:r>
            <a:endParaRPr lang="en-US" sz="3600" b="1" dirty="0"/>
          </a:p>
          <a:p>
            <a:r>
              <a:rPr lang="ar-IQ" sz="3600" b="1" dirty="0"/>
              <a:t>3- نوعية المرؤوسين وكفاءتهم.</a:t>
            </a:r>
            <a:endParaRPr lang="en-US" sz="3600" b="1" dirty="0"/>
          </a:p>
        </p:txBody>
      </p:sp>
    </p:spTree>
    <p:extLst>
      <p:ext uri="{BB962C8B-B14F-4D97-AF65-F5344CB8AC3E}">
        <p14:creationId xmlns:p14="http://schemas.microsoft.com/office/powerpoint/2010/main" val="1991133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9113060" cy="5693866"/>
          </a:xfrm>
          <a:prstGeom prst="rect">
            <a:avLst/>
          </a:prstGeom>
        </p:spPr>
        <p:txBody>
          <a:bodyPr wrap="square">
            <a:spAutoFit/>
          </a:bodyPr>
          <a:lstStyle/>
          <a:p>
            <a:r>
              <a:rPr lang="ar-IQ" sz="2800" b="1" dirty="0"/>
              <a:t>أن هناك اختلافا واضحا بين القائد الإداري والمدير يتجلى فيما يأتي :</a:t>
            </a:r>
            <a:endParaRPr lang="en-US" sz="2800" b="1" dirty="0"/>
          </a:p>
          <a:p>
            <a:r>
              <a:rPr lang="ar-IQ" sz="2800" b="1" dirty="0"/>
              <a:t>1- يعين المدير وفقا لقرار رسمي تمنحه السلطة التي تؤهله لإدارة أعضاء الجماعة, في حين لا يشترط أن يعين القائد بقرار رسمي بل نتيجة لقبول أعضاء الجماعة به أما اقتناعا منهم بشخصيته أو انتخابهم له ديمقراطيا أو لحاجتهم له نتيجة لمعرفته أو للخبرة التي يمتلكها ذلك القائد .</a:t>
            </a:r>
            <a:endParaRPr lang="en-US" sz="2800" b="1" dirty="0"/>
          </a:p>
          <a:p>
            <a:r>
              <a:rPr lang="ar-IQ" sz="2800" b="1" dirty="0"/>
              <a:t>2- يهتم المدير عادة بالجوانب التنفيذية لتحقيق الأهداف التي تضعها السلطة, فحين لا يقتصر اهتمام القائد بالجوانب التنفيذية فقط, وذلك المشاركة في تحديد الأهداف والتخطيط لها .</a:t>
            </a:r>
            <a:endParaRPr lang="en-US" sz="2800" b="1" dirty="0"/>
          </a:p>
          <a:p>
            <a:r>
              <a:rPr lang="ar-IQ" sz="2800" b="1" dirty="0"/>
              <a:t>3- يعني المدير بالمشكلات الآنية الحاضرة, في حين أن القائد يعني ويهتم بالتغير والتطور أي انه ينظر إلى المستقبل ويعمل على تحسينه .</a:t>
            </a:r>
            <a:endParaRPr lang="en-US" sz="2800" b="1" dirty="0"/>
          </a:p>
          <a:p>
            <a:r>
              <a:rPr lang="ar-IQ" sz="2800" b="1" dirty="0"/>
              <a:t>4- يستمد المدير سلطته من مركزه الوظيفي أي من صفته الرسمية, بينما يستمد القائد سلطته من مكانته بين مرؤوسيه وعليه فليس كل أداري قائدا بينما يمكن القول أن كل قائد أداري .</a:t>
            </a:r>
            <a:endParaRPr lang="en-US" sz="2800" b="1" dirty="0"/>
          </a:p>
        </p:txBody>
      </p:sp>
    </p:spTree>
    <p:extLst>
      <p:ext uri="{BB962C8B-B14F-4D97-AF65-F5344CB8AC3E}">
        <p14:creationId xmlns:p14="http://schemas.microsoft.com/office/powerpoint/2010/main" val="916213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6494085"/>
          </a:xfrm>
          <a:prstGeom prst="rect">
            <a:avLst/>
          </a:prstGeom>
        </p:spPr>
        <p:txBody>
          <a:bodyPr wrap="square">
            <a:spAutoFit/>
          </a:bodyPr>
          <a:lstStyle/>
          <a:p>
            <a:r>
              <a:rPr lang="ar-IQ" sz="3200" b="1" u="sng" dirty="0"/>
              <a:t>نظريات القيادة الإدارية :</a:t>
            </a:r>
            <a:endParaRPr lang="en-US" sz="3200" b="1" dirty="0"/>
          </a:p>
          <a:p>
            <a:r>
              <a:rPr lang="ar-IQ" sz="3200" b="1" dirty="0"/>
              <a:t>تشير أدبيات الإدارة والقيادة إلى العديد من النظريات التي حاولت تفسير ظاهرة القيادة الإدارية وتحديد ما إذا كانت القيادة ((فنا)) أم ((علما)) أم ((مزيجا)) منها وما إذا كانت المهارات التي </a:t>
            </a:r>
            <a:r>
              <a:rPr lang="ar-IQ" sz="3200" b="1" dirty="0" err="1"/>
              <a:t>تتطلبها</a:t>
            </a:r>
            <a:r>
              <a:rPr lang="ar-IQ" sz="3200" b="1" dirty="0"/>
              <a:t> القيادة الإدارية موروثة أم مكتسبة . وفيما يلي عرض لأهم النظريات :</a:t>
            </a:r>
            <a:endParaRPr lang="en-US" sz="3200" b="1" dirty="0"/>
          </a:p>
          <a:p>
            <a:r>
              <a:rPr lang="ar-IQ" sz="3200" b="1" dirty="0"/>
              <a:t>1- نظرية الرجل العظيم :</a:t>
            </a:r>
            <a:endParaRPr lang="en-US" sz="3200" b="1" dirty="0"/>
          </a:p>
          <a:p>
            <a:r>
              <a:rPr lang="ar-IQ" sz="3200" b="1" dirty="0"/>
              <a:t>ترى هذه النظرية بأن التغيرات الجوهرية التي طرأت في حياة المجتمعات أنما تحققت عن طريق إفراد ولدوا بمواهب ومؤهلات فذة غير عادية. وأن هذه المواهب القدرات لا تتكرر في أناس كثيرين على مر التاريخ ونستكشف من ذلك أن هذه النظرية تفترض بأن الصفات الفذة التي يمتاز بها الفرد ليصبح قائد هي صفات موروثة ومكتسبة .  </a:t>
            </a:r>
            <a:endParaRPr lang="en-US" sz="3200" b="1" dirty="0"/>
          </a:p>
        </p:txBody>
      </p:sp>
    </p:spTree>
    <p:extLst>
      <p:ext uri="{BB962C8B-B14F-4D97-AF65-F5344CB8AC3E}">
        <p14:creationId xmlns:p14="http://schemas.microsoft.com/office/powerpoint/2010/main" val="3129086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88640"/>
            <a:ext cx="9013094" cy="4524315"/>
          </a:xfrm>
          <a:prstGeom prst="rect">
            <a:avLst/>
          </a:prstGeom>
        </p:spPr>
        <p:txBody>
          <a:bodyPr wrap="square">
            <a:spAutoFit/>
          </a:bodyPr>
          <a:lstStyle/>
          <a:p>
            <a:r>
              <a:rPr lang="ar-IQ" sz="3600" b="1" dirty="0"/>
              <a:t>أن النقد الذي يمكن أن يواجه لهذه النظرية , هي كونها لم تحدد لنا صفات الرجل العظيم وأن حددتها فأنها تختلف من مجتمع إلى أخر .كما إننا نلاحظ في بعض الحالات أن الرجال الأفذاذ الذين نجحوا في قيادة جماعاتهم في بعض الحالات لم ينجح هؤلاء القادة في قيادة جماعات أخرى غير جماعاتهم الأصلية . من هذا يمكن أن نستنتج أن القيادة ليست صنعة مطلقة يتصف بها الإفراد دون الآخرين وأن هناك عوامل أخرى توثر في نجاح القائد أو عجزه . </a:t>
            </a:r>
          </a:p>
        </p:txBody>
      </p:sp>
    </p:spTree>
    <p:extLst>
      <p:ext uri="{BB962C8B-B14F-4D97-AF65-F5344CB8AC3E}">
        <p14:creationId xmlns:p14="http://schemas.microsoft.com/office/powerpoint/2010/main" val="1336289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6278642"/>
          </a:xfrm>
          <a:prstGeom prst="rect">
            <a:avLst/>
          </a:prstGeom>
        </p:spPr>
        <p:txBody>
          <a:bodyPr wrap="square">
            <a:spAutoFit/>
          </a:bodyPr>
          <a:lstStyle/>
          <a:p>
            <a:r>
              <a:rPr lang="ar-IQ" dirty="0"/>
              <a:t> </a:t>
            </a:r>
            <a:endParaRPr lang="en-US" dirty="0"/>
          </a:p>
          <a:p>
            <a:r>
              <a:rPr lang="ar-IQ" sz="3200" b="1" dirty="0"/>
              <a:t>2. </a:t>
            </a:r>
            <a:r>
              <a:rPr lang="ar-IQ" sz="3200" b="1" u="sng" dirty="0"/>
              <a:t>نظرية السمات :</a:t>
            </a:r>
            <a:endParaRPr lang="en-US" sz="3200" b="1" dirty="0"/>
          </a:p>
          <a:p>
            <a:r>
              <a:rPr lang="ar-IQ" sz="3200" b="1" dirty="0"/>
              <a:t>تنظر هذه النظرية الى القيادة على انها فن له علاقة وثيقة بسمات و قابليات شخصية خاصة يمتاز بها القائد عن غيره من الافراد و هذه السمات موروثة لا يمكن تعلمها أو تعليمها </a:t>
            </a:r>
            <a:r>
              <a:rPr lang="ar-IQ" sz="3200" b="1" dirty="0" err="1"/>
              <a:t>للاشخاص</a:t>
            </a:r>
            <a:r>
              <a:rPr lang="ar-IQ" sz="3200" b="1" dirty="0"/>
              <a:t> ليصحوا أي أن القادة يولدون و لا يصنعون ثم طورت هذه النظرية </a:t>
            </a:r>
            <a:r>
              <a:rPr lang="ar-IQ" sz="3200" b="1" dirty="0" err="1"/>
              <a:t>فاصبحت</a:t>
            </a:r>
            <a:r>
              <a:rPr lang="ar-IQ" sz="3200" b="1" dirty="0"/>
              <a:t> أن القائد يشبه الناس العاديين من حيث السمات الا أن نسبة توافرها فيه اكثر منهم لذا يصبح متميزا بينهم و قد وضعت قوائم عديدة لسمات القائد.</a:t>
            </a:r>
            <a:endParaRPr lang="en-US" sz="3200" b="1" dirty="0"/>
          </a:p>
          <a:p>
            <a:r>
              <a:rPr lang="ar-IQ" sz="3200" b="1" dirty="0"/>
              <a:t>اذ يرى بعض الباحثين أن القائد يتصف بالدافع القوي لتحمل المسؤولية و انجاز المهمة و النشاط و المثابرة في متابعة الاهداف و المخاطرة و الاقدام في حل المشاكل و المبادأة في المواقف الاجتماعية و الثقة بالنفس و الاحساس بوحدة الافراد ...الخ</a:t>
            </a:r>
          </a:p>
        </p:txBody>
      </p:sp>
    </p:spTree>
    <p:extLst>
      <p:ext uri="{BB962C8B-B14F-4D97-AF65-F5344CB8AC3E}">
        <p14:creationId xmlns:p14="http://schemas.microsoft.com/office/powerpoint/2010/main" val="2451128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4761"/>
            <a:ext cx="8892480" cy="6186309"/>
          </a:xfrm>
          <a:prstGeom prst="rect">
            <a:avLst/>
          </a:prstGeom>
        </p:spPr>
        <p:txBody>
          <a:bodyPr wrap="square">
            <a:spAutoFit/>
          </a:bodyPr>
          <a:lstStyle/>
          <a:p>
            <a:r>
              <a:rPr lang="ar-IQ" sz="3600" b="1" dirty="0"/>
              <a:t>في حين يشير اخرون الى الصفات الاتية:</a:t>
            </a:r>
            <a:endParaRPr lang="en-US" sz="3600" b="1" dirty="0"/>
          </a:p>
          <a:p>
            <a:pPr lvl="0"/>
            <a:r>
              <a:rPr lang="ar-IQ" sz="3600" b="1" dirty="0"/>
              <a:t>1-الذكاء.    2-المبادأة.    3-القدرة </a:t>
            </a:r>
            <a:r>
              <a:rPr lang="ar-IQ" sz="3600" b="1" dirty="0" err="1"/>
              <a:t>الاشرافية</a:t>
            </a:r>
            <a:r>
              <a:rPr lang="ar-IQ" sz="3600" b="1" dirty="0"/>
              <a:t>. </a:t>
            </a:r>
            <a:endParaRPr lang="en-US" sz="3600" b="1" dirty="0"/>
          </a:p>
          <a:p>
            <a:pPr lvl="0"/>
            <a:r>
              <a:rPr lang="ar-IQ" sz="3600" b="1" dirty="0"/>
              <a:t>4-الثقة بالنفس.   5--المستوى الاجتماعي الاقتصادي.</a:t>
            </a:r>
            <a:endParaRPr lang="en-US" sz="3600" b="1" dirty="0"/>
          </a:p>
          <a:p>
            <a:pPr lvl="0"/>
            <a:r>
              <a:rPr lang="ar-IQ" sz="3600" b="1" dirty="0"/>
              <a:t>6-العوامل الفيزيولوجية(الطول، الوزن، القوة).</a:t>
            </a:r>
            <a:endParaRPr lang="en-US" sz="3600" b="1" dirty="0"/>
          </a:p>
          <a:p>
            <a:pPr lvl="0"/>
            <a:r>
              <a:rPr lang="ar-IQ" sz="3600" b="1" dirty="0"/>
              <a:t>7-الشعبية.   8-الطموح.   9-السيطرة.    10-الاندفاع.</a:t>
            </a:r>
            <a:endParaRPr lang="en-US" sz="3600" b="1" dirty="0"/>
          </a:p>
          <a:p>
            <a:r>
              <a:rPr lang="ar-IQ" sz="3600" b="1" dirty="0"/>
              <a:t>وقد وجه لهذه النظرية العديد من الانتقادات من بينها ، عدم وجود اتفاق بين المنادين فيها على عدد السمات الواجب توافرها في الشخص و نوعها ليكون قائدا.</a:t>
            </a:r>
            <a:endParaRPr lang="en-US" sz="3600" b="1" dirty="0"/>
          </a:p>
          <a:p>
            <a:r>
              <a:rPr lang="ar-IQ" sz="3600" b="1" dirty="0"/>
              <a:t>فضلا عن أن هناك الكثير من الافراد الذين يتمتعون بالصفات التي حددتها هذه النظرية أو بعض الا انهم ليسوا قيادين مؤثرين او اكفاء.</a:t>
            </a:r>
            <a:endParaRPr lang="en-US" sz="3600" b="1" dirty="0"/>
          </a:p>
        </p:txBody>
      </p:sp>
    </p:spTree>
    <p:extLst>
      <p:ext uri="{BB962C8B-B14F-4D97-AF65-F5344CB8AC3E}">
        <p14:creationId xmlns:p14="http://schemas.microsoft.com/office/powerpoint/2010/main" val="3965898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16632"/>
            <a:ext cx="8999984" cy="6124754"/>
          </a:xfrm>
          <a:prstGeom prst="rect">
            <a:avLst/>
          </a:prstGeom>
        </p:spPr>
        <p:txBody>
          <a:bodyPr wrap="square">
            <a:spAutoFit/>
          </a:bodyPr>
          <a:lstStyle/>
          <a:p>
            <a:r>
              <a:rPr lang="ar-IQ" sz="2800" b="1" u="sng" dirty="0"/>
              <a:t>3- النظرية </a:t>
            </a:r>
            <a:r>
              <a:rPr lang="ar-IQ" sz="2800" b="1" u="sng" dirty="0" err="1"/>
              <a:t>الموقفية</a:t>
            </a:r>
            <a:r>
              <a:rPr lang="ar-IQ" sz="2800" b="1" u="sng" dirty="0"/>
              <a:t>:</a:t>
            </a:r>
            <a:r>
              <a:rPr lang="ar-IQ" sz="2800" b="1" dirty="0"/>
              <a:t> </a:t>
            </a:r>
            <a:endParaRPr lang="en-US" sz="2800" b="1" dirty="0"/>
          </a:p>
          <a:p>
            <a:r>
              <a:rPr lang="ar-IQ" sz="2800" b="1" dirty="0"/>
              <a:t>تقوم هذه النظرية على افتراض اساسي مؤداه أن اي قائد لا يمكن ان يظهر كقائد الا اذا تهيأت له البيئة المحيطة به ظروف مواتيه </a:t>
            </a:r>
            <a:r>
              <a:rPr lang="ar-IQ" sz="2800" b="1" dirty="0" err="1"/>
              <a:t>لأستخدام</a:t>
            </a:r>
            <a:r>
              <a:rPr lang="ar-IQ" sz="2800" b="1" dirty="0"/>
              <a:t> مهاراته و تحقيق تطلعاته ، بمعنى اخر ان ظهور القائد لا يتوقف على السمات الشخصية التي يمتلكها بل على عوامل و ظروف تتعلق بالموقف الذي يكون فيه ، و على هذا يمكن القول أن لكل موقف قيادي سمات معينة على ضوئها يتم </a:t>
            </a:r>
            <a:r>
              <a:rPr lang="ar-IQ" sz="2800" b="1" dirty="0" err="1"/>
              <a:t>أختيار</a:t>
            </a:r>
            <a:r>
              <a:rPr lang="ar-IQ" sz="2800" b="1" dirty="0"/>
              <a:t> القائد المناسب و ان القائد الذي يصلح لأن يشغل منصب قيادي في موقف معين قد لا يصلح لشغل منصب  اخر في موقف مغاير.</a:t>
            </a:r>
            <a:endParaRPr lang="en-US" sz="2800" b="1" dirty="0"/>
          </a:p>
          <a:p>
            <a:r>
              <a:rPr lang="ar-IQ" sz="2800" b="1" dirty="0"/>
              <a:t>و تعطي هذه النظرية مفهوماً وظيفياً للقيادة أذ انها ترى أن السمات المطلوبة للقائد هي سمات نسبية ترتبط بالموقف القيادي المعين و ليست سمات مطلقة لذا فأن الأمر يستوجب تحليل الموقف و الوظائف للكشف عن الصفات الواجب توافرها في القادة.</a:t>
            </a:r>
            <a:endParaRPr lang="en-US" sz="2800" b="1" dirty="0"/>
          </a:p>
          <a:p>
            <a:r>
              <a:rPr lang="ar-IQ" sz="2800" b="1" dirty="0"/>
              <a:t>أما النقد الموجه للنظرية </a:t>
            </a:r>
            <a:r>
              <a:rPr lang="ar-IQ" sz="2800" b="1" dirty="0" err="1"/>
              <a:t>الموقفية</a:t>
            </a:r>
            <a:r>
              <a:rPr lang="ar-IQ" sz="2800" b="1" dirty="0"/>
              <a:t> فهو كونها تنسب مولد القائد الى الظروف البيئية وحدها و تقفل الاستعدادات الفطرية اللازمة لنجاح القائد.</a:t>
            </a:r>
            <a:endParaRPr lang="en-US" sz="2800" b="1" dirty="0"/>
          </a:p>
        </p:txBody>
      </p:sp>
    </p:spTree>
    <p:extLst>
      <p:ext uri="{BB962C8B-B14F-4D97-AF65-F5344CB8AC3E}">
        <p14:creationId xmlns:p14="http://schemas.microsoft.com/office/powerpoint/2010/main" val="4070752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260648"/>
            <a:ext cx="8676456" cy="5293757"/>
          </a:xfrm>
          <a:prstGeom prst="rect">
            <a:avLst/>
          </a:prstGeom>
        </p:spPr>
        <p:txBody>
          <a:bodyPr wrap="square">
            <a:spAutoFit/>
          </a:bodyPr>
          <a:lstStyle/>
          <a:p>
            <a:r>
              <a:rPr lang="ar-IQ" dirty="0"/>
              <a:t> </a:t>
            </a:r>
            <a:endParaRPr lang="en-US" dirty="0"/>
          </a:p>
          <a:p>
            <a:r>
              <a:rPr lang="ar-IQ" sz="3200" b="1" dirty="0"/>
              <a:t>4</a:t>
            </a:r>
            <a:r>
              <a:rPr lang="ar-IQ" sz="3200" b="1" u="sng" dirty="0"/>
              <a:t>. النظرية التفاعلية:</a:t>
            </a:r>
            <a:endParaRPr lang="en-US" sz="3200" b="1" dirty="0"/>
          </a:p>
          <a:p>
            <a:r>
              <a:rPr lang="ar-IQ" sz="3200" b="1" dirty="0"/>
              <a:t>تدعو هذه النظرية الى فكرة الامتزاج و التفاعل مع المتغيرات التي نادت بها النظريات الاخرى التي سبقتها فهي ترى أن القيادة هي علاقة مركبة بين السمات الشخصية للقائد و الظروف </a:t>
            </a:r>
            <a:r>
              <a:rPr lang="ar-IQ" sz="3200" b="1" dirty="0" err="1"/>
              <a:t>الموقفية</a:t>
            </a:r>
            <a:r>
              <a:rPr lang="ar-IQ" sz="3200" b="1" dirty="0"/>
              <a:t> و العوامل الوظيفية معاً.</a:t>
            </a:r>
            <a:endParaRPr lang="en-US" sz="3200" b="1" dirty="0"/>
          </a:p>
          <a:p>
            <a:r>
              <a:rPr lang="ar-IQ" sz="3200" b="1" dirty="0"/>
              <a:t>فسمات القائد غير كافية مالم تتفاعل مع عناصر الموقف، و الموقف لا يمكن مواجهته دون تفاعل عناصره مع صفات القائد.</a:t>
            </a:r>
            <a:endParaRPr lang="en-US" sz="3200" b="1" dirty="0"/>
          </a:p>
          <a:p>
            <a:r>
              <a:rPr lang="ar-IQ" sz="3200" b="1" dirty="0"/>
              <a:t>و ترى هذه النظرية ضرورة أن يغلب الطابع الانساني على عملية التفاعل بين القائد و الموقف و بما يحقق اهداف المنظمة و يشبع حاجات أعضائها.</a:t>
            </a:r>
            <a:endParaRPr lang="en-US" sz="3200" b="1" dirty="0"/>
          </a:p>
        </p:txBody>
      </p:sp>
    </p:spTree>
    <p:extLst>
      <p:ext uri="{BB962C8B-B14F-4D97-AF65-F5344CB8AC3E}">
        <p14:creationId xmlns:p14="http://schemas.microsoft.com/office/powerpoint/2010/main" val="3887251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07504" y="188640"/>
            <a:ext cx="8892480" cy="4524315"/>
          </a:xfrm>
          <a:prstGeom prst="rect">
            <a:avLst/>
          </a:prstGeom>
        </p:spPr>
        <p:txBody>
          <a:bodyPr wrap="square">
            <a:spAutoFit/>
          </a:bodyPr>
          <a:lstStyle/>
          <a:p>
            <a:r>
              <a:rPr lang="ar-IQ" sz="3600" b="1" dirty="0"/>
              <a:t>و بعد استعراض أهم النظريات التي تناولت موضوع القيادة تجدر الاشارة الى نقطتين اساسيتين:</a:t>
            </a:r>
            <a:endParaRPr lang="en-US" sz="3600" b="1" dirty="0"/>
          </a:p>
          <a:p>
            <a:r>
              <a:rPr lang="ar-IQ" sz="3600" b="1" dirty="0"/>
              <a:t>الاولى: يبدو أن النظرية التفاعلية اكثر قبولاً لتفسير ظاهرة القيادة الادارية.</a:t>
            </a:r>
            <a:endParaRPr lang="en-US" sz="3600" b="1" dirty="0"/>
          </a:p>
          <a:p>
            <a:r>
              <a:rPr lang="ar-IQ" sz="3600" b="1" dirty="0"/>
              <a:t>الثانية: هي ليست مجرد مجموعة من السمات و الخصائص تميز انسان ما عن غيره في موقع المسؤولية بل هي تفاعل العلوم و الفنون و السمات من كل متماسك لتشكل في مجموعها ملامح شخصية من يتبوأ موقع القيادة.</a:t>
            </a:r>
            <a:endParaRPr lang="en-US" sz="3600" b="1" dirty="0"/>
          </a:p>
        </p:txBody>
      </p:sp>
    </p:spTree>
    <p:extLst>
      <p:ext uri="{BB962C8B-B14F-4D97-AF65-F5344CB8AC3E}">
        <p14:creationId xmlns:p14="http://schemas.microsoft.com/office/powerpoint/2010/main" val="3715031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descr="صور (195)"/>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891361"/>
            <a:ext cx="2743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descr="صور (173)"/>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5672484"/>
            <a:ext cx="23622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عنوان فرعي 3"/>
          <p:cNvSpPr>
            <a:spLocks noGrp="1"/>
          </p:cNvSpPr>
          <p:nvPr>
            <p:ph type="subTitle" idx="1"/>
          </p:nvPr>
        </p:nvSpPr>
        <p:spPr/>
        <p:txBody>
          <a:bodyPr/>
          <a:lstStyle/>
          <a:p>
            <a:endParaRPr lang="ar-IQ"/>
          </a:p>
        </p:txBody>
      </p:sp>
      <p:sp>
        <p:nvSpPr>
          <p:cNvPr id="10" name="عنوان 9"/>
          <p:cNvSpPr>
            <a:spLocks noGrp="1"/>
          </p:cNvSpPr>
          <p:nvPr>
            <p:ph type="ctrTitle"/>
          </p:nvPr>
        </p:nvSpPr>
        <p:spPr/>
        <p:txBody>
          <a:bodyPr/>
          <a:lstStyle/>
          <a:p>
            <a:endParaRPr lang="ar-IQ" dirty="0"/>
          </a:p>
        </p:txBody>
      </p:sp>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46000"/>
            <a:ext cx="8208912" cy="5343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5180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533400" y="838200"/>
            <a:ext cx="8229600" cy="510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2pPr>
            <a:lvl3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3pPr>
            <a:lvl4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4pPr>
            <a:lvl5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9pPr>
          </a:lstStyle>
          <a:p>
            <a:pPr eaLnBrk="1" hangingPunct="1">
              <a:defRPr/>
            </a:pPr>
            <a:r>
              <a:rPr lang="ar-LB" sz="15000" kern="0" dirty="0">
                <a:solidFill>
                  <a:srgbClr val="FF3399"/>
                </a:solidFill>
              </a:rPr>
              <a:t>ت</a:t>
            </a:r>
            <a:r>
              <a:rPr lang="ar-LB" sz="15000" kern="0" dirty="0">
                <a:solidFill>
                  <a:srgbClr val="CC00FF"/>
                </a:solidFill>
              </a:rPr>
              <a:t>عّ</a:t>
            </a:r>
            <a:r>
              <a:rPr lang="ar-LB" sz="15000" kern="0" dirty="0">
                <a:solidFill>
                  <a:srgbClr val="FF3399"/>
                </a:solidFill>
              </a:rPr>
              <a:t>ل</a:t>
            </a:r>
            <a:r>
              <a:rPr lang="ar-LB" sz="15000" kern="0" dirty="0">
                <a:solidFill>
                  <a:srgbClr val="CC00FF"/>
                </a:solidFill>
              </a:rPr>
              <a:t>م</a:t>
            </a:r>
            <a:r>
              <a:rPr lang="ar-LB" sz="15000" kern="0" dirty="0">
                <a:solidFill>
                  <a:schemeClr val="tx1"/>
                </a:solidFill>
              </a:rPr>
              <a:t> </a:t>
            </a:r>
            <a:r>
              <a:rPr lang="ar-LB" sz="15000" kern="0" dirty="0">
                <a:solidFill>
                  <a:srgbClr val="FF3399"/>
                </a:solidFill>
              </a:rPr>
              <a:t>أ</a:t>
            </a:r>
            <a:r>
              <a:rPr lang="ar-LB" sz="15000" kern="0" dirty="0">
                <a:solidFill>
                  <a:srgbClr val="CC00FF"/>
                </a:solidFill>
              </a:rPr>
              <a:t>ك</a:t>
            </a:r>
            <a:r>
              <a:rPr lang="ar-LB" sz="15000" kern="0" dirty="0">
                <a:solidFill>
                  <a:srgbClr val="FF3399"/>
                </a:solidFill>
              </a:rPr>
              <a:t>ث</a:t>
            </a:r>
            <a:r>
              <a:rPr lang="ar-LB" sz="15000" kern="0" dirty="0">
                <a:solidFill>
                  <a:srgbClr val="CC00FF"/>
                </a:solidFill>
              </a:rPr>
              <a:t>ر</a:t>
            </a:r>
            <a:r>
              <a:rPr lang="ar-LB" sz="15000" kern="0" dirty="0">
                <a:solidFill>
                  <a:schemeClr val="tx1"/>
                </a:solidFill>
              </a:rPr>
              <a:t> </a:t>
            </a:r>
            <a:br>
              <a:rPr lang="ar-LB" sz="15000" kern="0" dirty="0">
                <a:solidFill>
                  <a:schemeClr val="tx1"/>
                </a:solidFill>
              </a:rPr>
            </a:br>
            <a:r>
              <a:rPr lang="ar-LB" sz="15000" kern="0" dirty="0">
                <a:solidFill>
                  <a:srgbClr val="CC00FF"/>
                </a:solidFill>
              </a:rPr>
              <a:t>ب</a:t>
            </a:r>
            <a:r>
              <a:rPr lang="ar-LB" sz="15000" kern="0" dirty="0">
                <a:solidFill>
                  <a:srgbClr val="FF3399"/>
                </a:solidFill>
              </a:rPr>
              <a:t>و</a:t>
            </a:r>
            <a:r>
              <a:rPr lang="ar-LB" sz="15000" kern="0" dirty="0">
                <a:solidFill>
                  <a:srgbClr val="CC00FF"/>
                </a:solidFill>
              </a:rPr>
              <a:t>ق</a:t>
            </a:r>
            <a:r>
              <a:rPr lang="ar-LB" sz="15000" kern="0" dirty="0">
                <a:solidFill>
                  <a:srgbClr val="FF3399"/>
                </a:solidFill>
              </a:rPr>
              <a:t>ت</a:t>
            </a:r>
            <a:r>
              <a:rPr lang="ar-LB" sz="15000" kern="0" dirty="0">
                <a:solidFill>
                  <a:schemeClr val="tx1"/>
                </a:solidFill>
              </a:rPr>
              <a:t> </a:t>
            </a:r>
            <a:r>
              <a:rPr lang="ar-LB" sz="15000" kern="0" dirty="0">
                <a:solidFill>
                  <a:srgbClr val="CC00FF"/>
                </a:solidFill>
              </a:rPr>
              <a:t>أ</a:t>
            </a:r>
            <a:r>
              <a:rPr lang="ar-LB" sz="15000" kern="0" dirty="0">
                <a:solidFill>
                  <a:srgbClr val="FF3399"/>
                </a:solidFill>
              </a:rPr>
              <a:t>ق</a:t>
            </a:r>
            <a:r>
              <a:rPr lang="ar-LB" sz="15000" kern="0" dirty="0">
                <a:solidFill>
                  <a:srgbClr val="CC00FF"/>
                </a:solidFill>
              </a:rPr>
              <a:t>ص</a:t>
            </a:r>
            <a:r>
              <a:rPr lang="ar-LB" sz="15000" kern="0" dirty="0">
                <a:solidFill>
                  <a:srgbClr val="FF3399"/>
                </a:solidFill>
              </a:rPr>
              <a:t>ر</a:t>
            </a:r>
            <a:r>
              <a:rPr lang="ar-LB" sz="4800" kern="0" dirty="0">
                <a:solidFill>
                  <a:srgbClr val="FF3399"/>
                </a:solidFill>
              </a:rPr>
              <a:t> </a:t>
            </a:r>
            <a:br>
              <a:rPr lang="ar-LB" sz="4800" kern="0" dirty="0">
                <a:solidFill>
                  <a:schemeClr val="tx1"/>
                </a:solidFill>
              </a:rPr>
            </a:br>
            <a:endParaRPr lang="en-US" sz="4000" kern="0" dirty="0"/>
          </a:p>
        </p:txBody>
      </p:sp>
      <p:sp>
        <p:nvSpPr>
          <p:cNvPr id="3" name="Rectangle 2"/>
          <p:cNvSpPr txBox="1">
            <a:spLocks noChangeArrowheads="1"/>
          </p:cNvSpPr>
          <p:nvPr/>
        </p:nvSpPr>
        <p:spPr bwMode="auto">
          <a:xfrm>
            <a:off x="685800" y="990600"/>
            <a:ext cx="8229600" cy="510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2pPr>
            <a:lvl3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3pPr>
            <a:lvl4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4pPr>
            <a:lvl5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9pPr>
          </a:lstStyle>
          <a:p>
            <a:pPr eaLnBrk="1" hangingPunct="1">
              <a:defRPr/>
            </a:pPr>
            <a:r>
              <a:rPr lang="ar-LB" sz="15000" kern="0" dirty="0">
                <a:solidFill>
                  <a:srgbClr val="FF3399"/>
                </a:solidFill>
              </a:rPr>
              <a:t>ت</a:t>
            </a:r>
            <a:r>
              <a:rPr lang="ar-LB" sz="15000" kern="0" dirty="0">
                <a:solidFill>
                  <a:srgbClr val="CC00FF"/>
                </a:solidFill>
              </a:rPr>
              <a:t>عّ</a:t>
            </a:r>
            <a:r>
              <a:rPr lang="ar-LB" sz="15000" kern="0" dirty="0">
                <a:solidFill>
                  <a:srgbClr val="FF3399"/>
                </a:solidFill>
              </a:rPr>
              <a:t>ل</a:t>
            </a:r>
            <a:r>
              <a:rPr lang="ar-LB" sz="15000" kern="0" dirty="0">
                <a:solidFill>
                  <a:srgbClr val="CC00FF"/>
                </a:solidFill>
              </a:rPr>
              <a:t>م</a:t>
            </a:r>
            <a:r>
              <a:rPr lang="ar-LB" sz="15000" kern="0" dirty="0">
                <a:solidFill>
                  <a:schemeClr val="tx1"/>
                </a:solidFill>
              </a:rPr>
              <a:t> </a:t>
            </a:r>
            <a:r>
              <a:rPr lang="ar-LB" sz="15000" kern="0" dirty="0">
                <a:solidFill>
                  <a:srgbClr val="FF3399"/>
                </a:solidFill>
              </a:rPr>
              <a:t>أ</a:t>
            </a:r>
            <a:r>
              <a:rPr lang="ar-LB" sz="15000" kern="0" dirty="0">
                <a:solidFill>
                  <a:srgbClr val="CC00FF"/>
                </a:solidFill>
              </a:rPr>
              <a:t>ك</a:t>
            </a:r>
            <a:r>
              <a:rPr lang="ar-LB" sz="15000" kern="0" dirty="0">
                <a:solidFill>
                  <a:srgbClr val="FF3399"/>
                </a:solidFill>
              </a:rPr>
              <a:t>ث</a:t>
            </a:r>
            <a:r>
              <a:rPr lang="ar-LB" sz="15000" kern="0" dirty="0">
                <a:solidFill>
                  <a:srgbClr val="CC00FF"/>
                </a:solidFill>
              </a:rPr>
              <a:t>ر</a:t>
            </a:r>
            <a:r>
              <a:rPr lang="ar-LB" sz="15000" kern="0" dirty="0">
                <a:solidFill>
                  <a:schemeClr val="tx1"/>
                </a:solidFill>
              </a:rPr>
              <a:t> </a:t>
            </a:r>
            <a:br>
              <a:rPr lang="ar-LB" sz="15000" kern="0" dirty="0">
                <a:solidFill>
                  <a:schemeClr val="tx1"/>
                </a:solidFill>
              </a:rPr>
            </a:br>
            <a:r>
              <a:rPr lang="ar-LB" sz="15000" kern="0" dirty="0">
                <a:solidFill>
                  <a:srgbClr val="CC00FF"/>
                </a:solidFill>
              </a:rPr>
              <a:t>ب</a:t>
            </a:r>
            <a:r>
              <a:rPr lang="ar-LB" sz="15000" kern="0" dirty="0">
                <a:solidFill>
                  <a:srgbClr val="FF3399"/>
                </a:solidFill>
              </a:rPr>
              <a:t>و</a:t>
            </a:r>
            <a:r>
              <a:rPr lang="ar-LB" sz="15000" kern="0" dirty="0">
                <a:solidFill>
                  <a:srgbClr val="CC00FF"/>
                </a:solidFill>
              </a:rPr>
              <a:t>ق</a:t>
            </a:r>
            <a:r>
              <a:rPr lang="ar-LB" sz="15000" kern="0" dirty="0">
                <a:solidFill>
                  <a:srgbClr val="FF3399"/>
                </a:solidFill>
              </a:rPr>
              <a:t>ت</a:t>
            </a:r>
            <a:r>
              <a:rPr lang="ar-LB" sz="15000" kern="0" dirty="0">
                <a:solidFill>
                  <a:schemeClr val="tx1"/>
                </a:solidFill>
              </a:rPr>
              <a:t> </a:t>
            </a:r>
            <a:r>
              <a:rPr lang="ar-LB" sz="15000" kern="0" dirty="0">
                <a:solidFill>
                  <a:srgbClr val="CC00FF"/>
                </a:solidFill>
              </a:rPr>
              <a:t>أ</a:t>
            </a:r>
            <a:r>
              <a:rPr lang="ar-LB" sz="15000" kern="0" dirty="0">
                <a:solidFill>
                  <a:srgbClr val="FF3399"/>
                </a:solidFill>
              </a:rPr>
              <a:t>ق</a:t>
            </a:r>
            <a:r>
              <a:rPr lang="ar-LB" sz="15000" kern="0" dirty="0">
                <a:solidFill>
                  <a:srgbClr val="CC00FF"/>
                </a:solidFill>
              </a:rPr>
              <a:t>ص</a:t>
            </a:r>
            <a:r>
              <a:rPr lang="ar-LB" sz="15000" kern="0" dirty="0">
                <a:solidFill>
                  <a:srgbClr val="FF3399"/>
                </a:solidFill>
              </a:rPr>
              <a:t>ر</a:t>
            </a:r>
            <a:r>
              <a:rPr lang="ar-LB" sz="4800" kern="0" dirty="0">
                <a:solidFill>
                  <a:srgbClr val="FF3399"/>
                </a:solidFill>
              </a:rPr>
              <a:t> </a:t>
            </a:r>
            <a:br>
              <a:rPr lang="ar-LB" sz="4800" kern="0" dirty="0">
                <a:solidFill>
                  <a:schemeClr val="tx1"/>
                </a:solidFill>
              </a:rPr>
            </a:br>
            <a:endParaRPr lang="en-US" sz="4000" kern="0" dirty="0"/>
          </a:p>
        </p:txBody>
      </p:sp>
    </p:spTree>
    <p:extLst>
      <p:ext uri="{BB962C8B-B14F-4D97-AF65-F5344CB8AC3E}">
        <p14:creationId xmlns:p14="http://schemas.microsoft.com/office/powerpoint/2010/main" val="1868180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75" fill="hold">
                                          <p:stCondLst>
                                            <p:cond delay="0"/>
                                          </p:stCondLst>
                                        </p:cTn>
                                        <p:tgtEl>
                                          <p:spTgt spid="2"/>
                                        </p:tgtEl>
                                        <p:attrNameLst>
                                          <p:attrName>style.rotation</p:attrName>
                                        </p:attrNameLst>
                                      </p:cBhvr>
                                      <p:to>
                                        <p:strVal val="-45.0"/>
                                      </p:to>
                                    </p:set>
                                    <p:anim calcmode="lin" valueType="num">
                                      <p:cBhvr>
                                        <p:cTn id="8" dur="2275" fill="hold">
                                          <p:stCondLst>
                                            <p:cond delay="227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7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0" decel="50000" autoRev="1" fill="hold">
                                          <p:stCondLst>
                                            <p:cond delay="227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0" fill="hold">
                                          <p:stCondLst>
                                            <p:cond delay="4320"/>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lt">
                                    <p:tmPct val="50000"/>
                                  </p:iterate>
                                  <p:childTnLst>
                                    <p:set>
                                      <p:cBhvr>
                                        <p:cTn id="15" dur="1" fill="hold">
                                          <p:stCondLst>
                                            <p:cond delay="0"/>
                                          </p:stCondLst>
                                        </p:cTn>
                                        <p:tgtEl>
                                          <p:spTgt spid="3"/>
                                        </p:tgtEl>
                                        <p:attrNameLst>
                                          <p:attrName>style.visibility</p:attrName>
                                        </p:attrNameLst>
                                      </p:cBhvr>
                                      <p:to>
                                        <p:strVal val="visible"/>
                                      </p:to>
                                    </p:set>
                                    <p:set>
                                      <p:cBhvr>
                                        <p:cTn id="16" dur="2275" fill="hold">
                                          <p:stCondLst>
                                            <p:cond delay="0"/>
                                          </p:stCondLst>
                                        </p:cTn>
                                        <p:tgtEl>
                                          <p:spTgt spid="3"/>
                                        </p:tgtEl>
                                        <p:attrNameLst>
                                          <p:attrName>style.rotation</p:attrName>
                                        </p:attrNameLst>
                                      </p:cBhvr>
                                      <p:to>
                                        <p:strVal val="-45.0"/>
                                      </p:to>
                                    </p:set>
                                    <p:anim calcmode="lin" valueType="num">
                                      <p:cBhvr>
                                        <p:cTn id="17" dur="2275" fill="hold">
                                          <p:stCondLst>
                                            <p:cond delay="227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18" dur="227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9" dur="780" decel="50000" autoRev="1" fill="hold">
                                          <p:stCondLst>
                                            <p:cond delay="227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20" dur="680" fill="hold">
                                          <p:stCondLst>
                                            <p:cond delay="4320"/>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s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1"/>
            <a:ext cx="1871662" cy="1700808"/>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مستطيل 2"/>
          <p:cNvSpPr/>
          <p:nvPr/>
        </p:nvSpPr>
        <p:spPr>
          <a:xfrm>
            <a:off x="389427" y="1753243"/>
            <a:ext cx="8424936" cy="4985980"/>
          </a:xfrm>
          <a:prstGeom prst="rect">
            <a:avLst/>
          </a:prstGeom>
        </p:spPr>
        <p:txBody>
          <a:bodyPr wrap="square">
            <a:spAutoFit/>
          </a:bodyPr>
          <a:lstStyle/>
          <a:p>
            <a:r>
              <a:rPr lang="ar-IQ" dirty="0"/>
              <a:t> </a:t>
            </a:r>
            <a:endParaRPr lang="en-US" dirty="0"/>
          </a:p>
          <a:p>
            <a:r>
              <a:rPr lang="ar-IQ" dirty="0"/>
              <a:t> </a:t>
            </a:r>
            <a:endParaRPr lang="en-US" dirty="0"/>
          </a:p>
          <a:p>
            <a:pPr algn="ctr"/>
            <a:r>
              <a:rPr lang="ar-IQ" sz="6600" b="1" dirty="0"/>
              <a:t>شكراً لإصغائكم </a:t>
            </a:r>
          </a:p>
          <a:p>
            <a:pPr algn="ctr"/>
            <a:endParaRPr lang="ar-IQ" sz="6600" b="1" dirty="0"/>
          </a:p>
          <a:p>
            <a:pPr algn="ctr"/>
            <a:r>
              <a:rPr lang="ar-IQ" sz="6600" b="1" dirty="0">
                <a:solidFill>
                  <a:schemeClr val="tx2"/>
                </a:solidFill>
              </a:rPr>
              <a:t>تحياتي</a:t>
            </a:r>
          </a:p>
          <a:p>
            <a:pPr algn="ctr">
              <a:spcBef>
                <a:spcPct val="0"/>
              </a:spcBef>
            </a:pPr>
            <a:r>
              <a:rPr lang="ar-IQ" altLang="ar-IQ" sz="6600" dirty="0">
                <a:solidFill>
                  <a:srgbClr val="C00000"/>
                </a:solidFill>
              </a:rPr>
              <a:t>أ.م دنيا جليل </a:t>
            </a:r>
            <a:endParaRPr lang="en-US" altLang="ar-IQ" sz="6600">
              <a:solidFill>
                <a:srgbClr val="C00000"/>
              </a:solidFill>
            </a:endParaRPr>
          </a:p>
          <a:p>
            <a:r>
              <a:rPr lang="ar-IQ" dirty="0"/>
              <a:t> </a:t>
            </a:r>
            <a:endParaRPr lang="en-US" dirty="0"/>
          </a:p>
        </p:txBody>
      </p:sp>
    </p:spTree>
    <p:extLst>
      <p:ext uri="{BB962C8B-B14F-4D97-AF65-F5344CB8AC3E}">
        <p14:creationId xmlns:p14="http://schemas.microsoft.com/office/powerpoint/2010/main" val="3600325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20472" cy="5632311"/>
          </a:xfrm>
          <a:prstGeom prst="rect">
            <a:avLst/>
          </a:prstGeom>
        </p:spPr>
        <p:txBody>
          <a:bodyPr wrap="square">
            <a:spAutoFit/>
          </a:bodyPr>
          <a:lstStyle/>
          <a:p>
            <a:pPr algn="ctr"/>
            <a:r>
              <a:rPr lang="en-US" sz="3600" b="1" dirty="0"/>
              <a:t>    </a:t>
            </a:r>
            <a:r>
              <a:rPr lang="ar-SA" sz="3600" b="1" dirty="0"/>
              <a:t>بسم الله الرحمن الرحيم</a:t>
            </a:r>
            <a:endParaRPr lang="ar-IQ" sz="3600" b="1" dirty="0"/>
          </a:p>
          <a:p>
            <a:pPr algn="ctr"/>
            <a:r>
              <a:rPr lang="ar-IQ" sz="3600" b="1" dirty="0"/>
              <a:t>المحاضرة رقم/6</a:t>
            </a:r>
          </a:p>
          <a:p>
            <a:pPr algn="ctr"/>
            <a:r>
              <a:rPr lang="en-US" sz="3600" b="1" dirty="0"/>
              <a:t>THE LECTURE IS NUMBER SIX</a:t>
            </a:r>
            <a:endParaRPr lang="en-US" sz="3600" dirty="0"/>
          </a:p>
          <a:p>
            <a:pPr algn="ctr"/>
            <a:r>
              <a:rPr lang="ar-SA" sz="3600" b="1" dirty="0"/>
              <a:t>الادارة والاشراف التربوي</a:t>
            </a:r>
            <a:endParaRPr lang="en-US" sz="3600" b="1" dirty="0"/>
          </a:p>
          <a:p>
            <a:r>
              <a:rPr lang="ar-SA" sz="3600" dirty="0"/>
              <a:t> </a:t>
            </a:r>
            <a:endParaRPr lang="en-US" sz="3600" dirty="0"/>
          </a:p>
          <a:p>
            <a:r>
              <a:rPr lang="ar-SA" sz="3600" dirty="0"/>
              <a:t>   </a:t>
            </a:r>
            <a:r>
              <a:rPr lang="ar-IQ" sz="3600" b="1" u="sng" dirty="0"/>
              <a:t>ثالثا : </a:t>
            </a:r>
            <a:r>
              <a:rPr lang="ar-IQ" sz="3600" b="1" u="sng" dirty="0" err="1"/>
              <a:t>المنط</a:t>
            </a:r>
            <a:r>
              <a:rPr lang="ar-IQ" sz="3600" b="1" u="sng" dirty="0"/>
              <a:t> الديمقراطي (ألتشاوري) :</a:t>
            </a:r>
            <a:endParaRPr lang="en-US" sz="3600" dirty="0"/>
          </a:p>
          <a:p>
            <a:r>
              <a:rPr lang="ar-IQ" sz="3600" dirty="0"/>
              <a:t>أن المبدأ الأساس الذي تعتمده الإدارة الديمقراطية هو مبدأ المشاركة الجماعية في اتخاذ القرار وتنفيذه, انطلاقا من فكرة أساسية هي : أن تعدد العقول السوية أقدر على تقديم الأفكار الصائبة من العقل الواحد السوي .</a:t>
            </a:r>
            <a:endParaRPr lang="en-US" sz="3600" dirty="0"/>
          </a:p>
        </p:txBody>
      </p:sp>
    </p:spTree>
    <p:extLst>
      <p:ext uri="{BB962C8B-B14F-4D97-AF65-F5344CB8AC3E}">
        <p14:creationId xmlns:p14="http://schemas.microsoft.com/office/powerpoint/2010/main" val="2172848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0"/>
            <a:ext cx="9036496" cy="6740307"/>
          </a:xfrm>
          <a:prstGeom prst="rect">
            <a:avLst/>
          </a:prstGeom>
        </p:spPr>
        <p:txBody>
          <a:bodyPr wrap="square">
            <a:spAutoFit/>
          </a:bodyPr>
          <a:lstStyle/>
          <a:p>
            <a:r>
              <a:rPr lang="ar-IQ" sz="3600" b="1" dirty="0"/>
              <a:t>ويتفق هذا النمط الإداري مع ما قره الدين الإسلامي الحنيف من أحكام في طبيعة التعامل مع الناس , كما في قوله تعالى : (وأمرهم شورى بينهم )  وقوله تعالى :( وشاورهم في الأمر) .</a:t>
            </a:r>
            <a:endParaRPr lang="en-US" sz="3600" b="1" dirty="0"/>
          </a:p>
          <a:p>
            <a:r>
              <a:rPr lang="ar-IQ" sz="3600" b="1" dirty="0"/>
              <a:t>ومن المبادئ الأساسية الأخرى التي تقوم عليها الإدارة الديمقراطية ((مبدأ التفويض)) الذي يقصد به تفويض المدير بعض سلطاته إلى الآخرين بمبدأ ((اللامركزية الإدارية)) ووفقا لهذا المبدأ , لا يقوم المدير بالتدقيق والتفتيش عن جزيئات العمل , ولا يراقب العاملين , وإنما يعمل على بث روح الحماس في نفوسهم , وتشجيعهم على المبادرة وإبداء الرأي . والمدير بعمله هذا يساعد العاملين ويوجههم لتحقيق الأهداف التربوية .</a:t>
            </a:r>
            <a:endParaRPr lang="en-US" sz="3600" b="1" dirty="0"/>
          </a:p>
        </p:txBody>
      </p:sp>
    </p:spTree>
    <p:extLst>
      <p:ext uri="{BB962C8B-B14F-4D97-AF65-F5344CB8AC3E}">
        <p14:creationId xmlns:p14="http://schemas.microsoft.com/office/powerpoint/2010/main" val="2886750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16632"/>
            <a:ext cx="8820472" cy="5509200"/>
          </a:xfrm>
          <a:prstGeom prst="rect">
            <a:avLst/>
          </a:prstGeom>
        </p:spPr>
        <p:txBody>
          <a:bodyPr wrap="square">
            <a:spAutoFit/>
          </a:bodyPr>
          <a:lstStyle/>
          <a:p>
            <a:r>
              <a:rPr lang="ar-IQ" sz="3200" b="1" dirty="0"/>
              <a:t>هنا يعتبر هذا النمط من أفضل الأنماط في الإدارة التربوية والمدرسية لاعتماده على العلاقات الإنسانية باعتبار الإنسان أعلى قيمة يجب احترامها وتنميتها مما يؤدي إلى الاهتمام بالعاملين والاعتراف بدورهم ومساهمتهم بالعمل وإشراكهم عند بحث المشكلات واتخاذ القرارات , ومن خصائص هذا النمط في الإدارة المدرسية ما يأتي :</a:t>
            </a:r>
            <a:endParaRPr lang="en-US" sz="3200" b="1" dirty="0"/>
          </a:p>
          <a:p>
            <a:r>
              <a:rPr lang="ar-IQ" sz="3200" b="1" dirty="0"/>
              <a:t>1- مناقشة المدير أسلوب العمل ككل مع العاملين معه في المدرسة .</a:t>
            </a:r>
            <a:endParaRPr lang="en-US" sz="3200" b="1" dirty="0"/>
          </a:p>
          <a:p>
            <a:r>
              <a:rPr lang="ar-IQ" sz="3200" b="1" dirty="0"/>
              <a:t>2- استشارة العاملين عند توزيع المسؤوليات عليهم .</a:t>
            </a:r>
            <a:endParaRPr lang="en-US" sz="3200" b="1" dirty="0"/>
          </a:p>
          <a:p>
            <a:r>
              <a:rPr lang="ar-IQ" sz="3200" b="1" dirty="0"/>
              <a:t>3- تفويض بعض سلطات المدير إلى الأكفاء من العاملين معه .</a:t>
            </a:r>
            <a:endParaRPr lang="en-US" sz="3200" b="1" dirty="0"/>
          </a:p>
          <a:p>
            <a:r>
              <a:rPr lang="ar-IQ" sz="3200" b="1" dirty="0"/>
              <a:t>4- مشاركة بعض المعلمين ومشاورتهم عند اتخاذ القرارات .</a:t>
            </a:r>
            <a:endParaRPr lang="en-US" sz="3200" b="1" dirty="0"/>
          </a:p>
        </p:txBody>
      </p:sp>
    </p:spTree>
    <p:extLst>
      <p:ext uri="{BB962C8B-B14F-4D97-AF65-F5344CB8AC3E}">
        <p14:creationId xmlns:p14="http://schemas.microsoft.com/office/powerpoint/2010/main" val="4148334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0"/>
            <a:ext cx="8964488" cy="4524315"/>
          </a:xfrm>
          <a:prstGeom prst="rect">
            <a:avLst/>
          </a:prstGeom>
        </p:spPr>
        <p:txBody>
          <a:bodyPr wrap="square">
            <a:spAutoFit/>
          </a:bodyPr>
          <a:lstStyle/>
          <a:p>
            <a:r>
              <a:rPr lang="ar-IQ" sz="3600" b="1" dirty="0"/>
              <a:t>5- بناء العلاقات الإنسانية مع المعلمين والتلاميذ .</a:t>
            </a:r>
            <a:endParaRPr lang="en-US" sz="3600" b="1" dirty="0"/>
          </a:p>
          <a:p>
            <a:r>
              <a:rPr lang="ar-IQ" sz="3600" b="1" dirty="0"/>
              <a:t>6- تنمية مهارات المعلمين وتطوير قابلياتهم وكفاءتهم عن طريق التجريب والبحث والابتكار .</a:t>
            </a:r>
            <a:endParaRPr lang="en-US" sz="3600" b="1" dirty="0"/>
          </a:p>
          <a:p>
            <a:r>
              <a:rPr lang="ar-IQ" sz="3600" b="1" dirty="0"/>
              <a:t>7- يؤمن المدير بالعمل الجماعي التعاوني , وأن عمل المدرسة يجب أن يكون متكاملا ومنسقا .</a:t>
            </a:r>
            <a:endParaRPr lang="en-US" sz="3600" b="1" dirty="0"/>
          </a:p>
          <a:p>
            <a:r>
              <a:rPr lang="ar-IQ" sz="3600" b="1" dirty="0"/>
              <a:t>8- أنشاء برنامج للعلاقات العامة لتوضيح دور المدرسة في المجتمع و السياسة التي تتبعها والخدمات التي تقدمها للعاملين ولأبناء المجتمع .</a:t>
            </a:r>
            <a:endParaRPr lang="en-US" sz="3600" b="1" dirty="0"/>
          </a:p>
        </p:txBody>
      </p:sp>
    </p:spTree>
    <p:extLst>
      <p:ext uri="{BB962C8B-B14F-4D97-AF65-F5344CB8AC3E}">
        <p14:creationId xmlns:p14="http://schemas.microsoft.com/office/powerpoint/2010/main" val="3625471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0"/>
            <a:ext cx="8964488" cy="5078313"/>
          </a:xfrm>
          <a:prstGeom prst="rect">
            <a:avLst/>
          </a:prstGeom>
        </p:spPr>
        <p:txBody>
          <a:bodyPr wrap="square">
            <a:spAutoFit/>
          </a:bodyPr>
          <a:lstStyle/>
          <a:p>
            <a:r>
              <a:rPr lang="ar-IQ" sz="3600" b="1" u="sng" dirty="0"/>
              <a:t>ويؤدي النمط الديمقراطي في الإدارة نتائج مهمة من أهمها :</a:t>
            </a:r>
            <a:endParaRPr lang="en-US" sz="3600" b="1" dirty="0"/>
          </a:p>
          <a:p>
            <a:r>
              <a:rPr lang="ar-IQ" sz="3600" b="1" dirty="0"/>
              <a:t>1- ارتفاع الروح المعنوية لدى المعلمين والإحساس بالمسؤولية مما يدفعهم إلى أداء مهماتهم بصورة أفضل .</a:t>
            </a:r>
            <a:endParaRPr lang="en-US" sz="3600" b="1" dirty="0"/>
          </a:p>
          <a:p>
            <a:r>
              <a:rPr lang="ar-IQ" sz="3600" b="1" dirty="0"/>
              <a:t>2- يؤدي العاملون عملهم بجو من الحرية والشعور بالثقة بالنفس .</a:t>
            </a:r>
            <a:endParaRPr lang="en-US" sz="3600" b="1" dirty="0"/>
          </a:p>
          <a:p>
            <a:r>
              <a:rPr lang="ar-IQ" sz="3600" b="1" dirty="0"/>
              <a:t>3- تعاون العاملين فيما بينهم واحترام بعضهم بعض الأخر .</a:t>
            </a:r>
            <a:endParaRPr lang="en-US" sz="3600" b="1" dirty="0"/>
          </a:p>
          <a:p>
            <a:r>
              <a:rPr lang="ar-IQ" sz="3600" b="1" dirty="0"/>
              <a:t>4- يزداد تفاعل العاملين في عملهم واندماجهم فيه كما يزداد حماسهم لتنفيذ القرارات .</a:t>
            </a:r>
            <a:endParaRPr lang="en-US" sz="3600" b="1" dirty="0"/>
          </a:p>
          <a:p>
            <a:r>
              <a:rPr lang="ar-IQ" sz="3600" b="1" dirty="0"/>
              <a:t>5- تزايد الاقتراحات البناءة لتطوير العمل .</a:t>
            </a:r>
            <a:endParaRPr lang="en-US" sz="3600" b="1" dirty="0"/>
          </a:p>
        </p:txBody>
      </p:sp>
    </p:spTree>
    <p:extLst>
      <p:ext uri="{BB962C8B-B14F-4D97-AF65-F5344CB8AC3E}">
        <p14:creationId xmlns:p14="http://schemas.microsoft.com/office/powerpoint/2010/main" val="482596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5509200"/>
          </a:xfrm>
          <a:prstGeom prst="rect">
            <a:avLst/>
          </a:prstGeom>
        </p:spPr>
        <p:txBody>
          <a:bodyPr wrap="square">
            <a:spAutoFit/>
          </a:bodyPr>
          <a:lstStyle/>
          <a:p>
            <a:r>
              <a:rPr lang="ar-IQ" sz="3200" b="1" u="sng" dirty="0"/>
              <a:t>القيادة مفهومها وتطويرها :</a:t>
            </a:r>
            <a:endParaRPr lang="en-US" sz="3200" b="1" dirty="0"/>
          </a:p>
          <a:p>
            <a:r>
              <a:rPr lang="ar-IQ" sz="3200" b="1" dirty="0"/>
              <a:t>لقد ذهب العديد من الإداريين والباحثين إلى اعتبار القيادة جوهر العملية الإدارية, تتبع أهميتها من أهمية الدور الذي تؤديه في المؤسسة الإدارية, وماله من تأثير في جميع جوانب العملية الإدارية, ويتوقف نجاح الإدارة في تحقيق أهدافها على قدرات القائد وخصائصه وإمكاناته في توجيه العمل ورعاية العاملين, فالقائد كما يراه الباحثون , هو ذلك الشخص الذي يتمكن من تقديم العون المساعدة للعاملين معه, وبكلمه أخرى, أن القائد أو القيادة تعني وجود علاقة مباشرة بين شخص بوجه (هو القائد) وآخرين (هم المرؤوسين) يقبلون بشكل طوعي التوجيه من أجل بلوغ </a:t>
            </a:r>
            <a:r>
              <a:rPr lang="ar-IQ" sz="3200" b="1" dirty="0" err="1"/>
              <a:t>إغراض</a:t>
            </a:r>
            <a:r>
              <a:rPr lang="ar-IQ" sz="3200" b="1" dirty="0"/>
              <a:t> معينة.</a:t>
            </a:r>
            <a:endParaRPr lang="en-US" sz="3200" b="1" dirty="0"/>
          </a:p>
        </p:txBody>
      </p:sp>
    </p:spTree>
    <p:extLst>
      <p:ext uri="{BB962C8B-B14F-4D97-AF65-F5344CB8AC3E}">
        <p14:creationId xmlns:p14="http://schemas.microsoft.com/office/powerpoint/2010/main" val="678690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41198"/>
            <a:ext cx="9036496" cy="6740307"/>
          </a:xfrm>
          <a:prstGeom prst="rect">
            <a:avLst/>
          </a:prstGeom>
        </p:spPr>
        <p:txBody>
          <a:bodyPr wrap="square">
            <a:spAutoFit/>
          </a:bodyPr>
          <a:lstStyle/>
          <a:p>
            <a:r>
              <a:rPr lang="ar-IQ" sz="3600" b="1" dirty="0"/>
              <a:t>    أن موضوع القيادة لم يصبح مجال دراسة علمية إلا في القرن العشرين, عندما حظي هذا الموضوع باهتمام الباحثين وقيامهم بإجراء العديد من الأبحاث والدراسات في ميدان الإدارة بشكل عام وميدان القيادة بشكل خاص لترابط الميدانين ترابطا وثيقا. ونظرا لأهمية القيادة , وما تتضمنه من عمليات معقدة ومتشابكة, فسنقوم بعرض بعض التعريفات الخاصة بمفهوم القيادة.</a:t>
            </a:r>
            <a:endParaRPr lang="en-US" sz="3600" b="1" dirty="0"/>
          </a:p>
          <a:p>
            <a:r>
              <a:rPr lang="ar-IQ" sz="3600" b="1" dirty="0"/>
              <a:t>يمكن تعريف ((القيادة)) بأنهم أولئك الإفراد الذين حصلوا على ولاء الآخرين الذين يرغبون في أتباعهم, أما ((القيادة)) فقد عرفها </a:t>
            </a:r>
            <a:r>
              <a:rPr lang="en-US" sz="3600" b="1" dirty="0"/>
              <a:t>))</a:t>
            </a:r>
            <a:r>
              <a:rPr lang="ar-IQ" sz="3600" b="1" dirty="0"/>
              <a:t>ستوجل </a:t>
            </a:r>
            <a:r>
              <a:rPr lang="en-US" sz="3600" b="1" dirty="0" err="1"/>
              <a:t>Stogdill</a:t>
            </a:r>
            <a:r>
              <a:rPr lang="ar-IQ" sz="3600" b="1" dirty="0"/>
              <a:t>)) بأنها ((عملية التأثر في نشاطات جماعية منظمة عند قيامها بمهمة وضع الهدف وتحقيقه )) . </a:t>
            </a:r>
          </a:p>
        </p:txBody>
      </p:sp>
    </p:spTree>
    <p:extLst>
      <p:ext uri="{BB962C8B-B14F-4D97-AF65-F5344CB8AC3E}">
        <p14:creationId xmlns:p14="http://schemas.microsoft.com/office/powerpoint/2010/main" val="29105173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TotalTime>
  <Words>1527</Words>
  <Application>Microsoft Office PowerPoint</Application>
  <PresentationFormat>عرض على الشاشة (4:3)</PresentationFormat>
  <Paragraphs>80</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تدفق</vt:lpstr>
      <vt:lpstr>الادارة والاشراف التربوي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الادارة والاشراف التربوي </dc:title>
  <dc:creator>hp 8540p e1</dc:creator>
  <cp:lastModifiedBy>مستخدم غير معروف</cp:lastModifiedBy>
  <cp:revision>28</cp:revision>
  <dcterms:created xsi:type="dcterms:W3CDTF">2020-01-11T07:12:13Z</dcterms:created>
  <dcterms:modified xsi:type="dcterms:W3CDTF">2021-06-27T13:42:34Z</dcterms:modified>
</cp:coreProperties>
</file>