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35474BB-4F39-4569-8559-899DB04B00C6}" type="datetimeFigureOut">
              <a:rPr lang="ar-IQ" smtClean="0"/>
              <a:t>20/06/1442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9E9F1E2-6C8F-473F-ABA0-4586AEB328A8}" type="slidenum">
              <a:rPr lang="ar-IQ" smtClean="0"/>
              <a:t>‹#›</a:t>
            </a:fld>
            <a:endParaRPr lang="ar-IQ"/>
          </a:p>
        </p:txBody>
      </p:sp>
    </p:spTree>
    <p:extLst>
      <p:ext uri="{BB962C8B-B14F-4D97-AF65-F5344CB8AC3E}">
        <p14:creationId xmlns:p14="http://schemas.microsoft.com/office/powerpoint/2010/main" val="415274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35474BB-4F39-4569-8559-899DB04B00C6}" type="datetimeFigureOut">
              <a:rPr lang="ar-IQ" smtClean="0"/>
              <a:t>20/06/1442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9E9F1E2-6C8F-473F-ABA0-4586AEB328A8}" type="slidenum">
              <a:rPr lang="ar-IQ" smtClean="0"/>
              <a:t>‹#›</a:t>
            </a:fld>
            <a:endParaRPr lang="ar-IQ"/>
          </a:p>
        </p:txBody>
      </p:sp>
    </p:spTree>
    <p:extLst>
      <p:ext uri="{BB962C8B-B14F-4D97-AF65-F5344CB8AC3E}">
        <p14:creationId xmlns:p14="http://schemas.microsoft.com/office/powerpoint/2010/main" val="2726783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35474BB-4F39-4569-8559-899DB04B00C6}" type="datetimeFigureOut">
              <a:rPr lang="ar-IQ" smtClean="0"/>
              <a:t>20/06/1442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9E9F1E2-6C8F-473F-ABA0-4586AEB328A8}" type="slidenum">
              <a:rPr lang="ar-IQ" smtClean="0"/>
              <a:t>‹#›</a:t>
            </a:fld>
            <a:endParaRPr lang="ar-IQ"/>
          </a:p>
        </p:txBody>
      </p:sp>
    </p:spTree>
    <p:extLst>
      <p:ext uri="{BB962C8B-B14F-4D97-AF65-F5344CB8AC3E}">
        <p14:creationId xmlns:p14="http://schemas.microsoft.com/office/powerpoint/2010/main" val="257775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35474BB-4F39-4569-8559-899DB04B00C6}" type="datetimeFigureOut">
              <a:rPr lang="ar-IQ" smtClean="0"/>
              <a:t>20/06/1442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9E9F1E2-6C8F-473F-ABA0-4586AEB328A8}" type="slidenum">
              <a:rPr lang="ar-IQ" smtClean="0"/>
              <a:t>‹#›</a:t>
            </a:fld>
            <a:endParaRPr lang="ar-IQ"/>
          </a:p>
        </p:txBody>
      </p:sp>
    </p:spTree>
    <p:extLst>
      <p:ext uri="{BB962C8B-B14F-4D97-AF65-F5344CB8AC3E}">
        <p14:creationId xmlns:p14="http://schemas.microsoft.com/office/powerpoint/2010/main" val="4158041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35474BB-4F39-4569-8559-899DB04B00C6}" type="datetimeFigureOut">
              <a:rPr lang="ar-IQ" smtClean="0"/>
              <a:t>20/06/1442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9E9F1E2-6C8F-473F-ABA0-4586AEB328A8}" type="slidenum">
              <a:rPr lang="ar-IQ" smtClean="0"/>
              <a:t>‹#›</a:t>
            </a:fld>
            <a:endParaRPr lang="ar-IQ"/>
          </a:p>
        </p:txBody>
      </p:sp>
    </p:spTree>
    <p:extLst>
      <p:ext uri="{BB962C8B-B14F-4D97-AF65-F5344CB8AC3E}">
        <p14:creationId xmlns:p14="http://schemas.microsoft.com/office/powerpoint/2010/main" val="216174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35474BB-4F39-4569-8559-899DB04B00C6}" type="datetimeFigureOut">
              <a:rPr lang="ar-IQ" smtClean="0"/>
              <a:t>20/06/1442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9E9F1E2-6C8F-473F-ABA0-4586AEB328A8}" type="slidenum">
              <a:rPr lang="ar-IQ" smtClean="0"/>
              <a:t>‹#›</a:t>
            </a:fld>
            <a:endParaRPr lang="ar-IQ"/>
          </a:p>
        </p:txBody>
      </p:sp>
    </p:spTree>
    <p:extLst>
      <p:ext uri="{BB962C8B-B14F-4D97-AF65-F5344CB8AC3E}">
        <p14:creationId xmlns:p14="http://schemas.microsoft.com/office/powerpoint/2010/main" val="402123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35474BB-4F39-4569-8559-899DB04B00C6}" type="datetimeFigureOut">
              <a:rPr lang="ar-IQ" smtClean="0"/>
              <a:t>20/06/1442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9E9F1E2-6C8F-473F-ABA0-4586AEB328A8}" type="slidenum">
              <a:rPr lang="ar-IQ" smtClean="0"/>
              <a:t>‹#›</a:t>
            </a:fld>
            <a:endParaRPr lang="ar-IQ"/>
          </a:p>
        </p:txBody>
      </p:sp>
    </p:spTree>
    <p:extLst>
      <p:ext uri="{BB962C8B-B14F-4D97-AF65-F5344CB8AC3E}">
        <p14:creationId xmlns:p14="http://schemas.microsoft.com/office/powerpoint/2010/main" val="146234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35474BB-4F39-4569-8559-899DB04B00C6}" type="datetimeFigureOut">
              <a:rPr lang="ar-IQ" smtClean="0"/>
              <a:t>20/06/1442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9E9F1E2-6C8F-473F-ABA0-4586AEB328A8}" type="slidenum">
              <a:rPr lang="ar-IQ" smtClean="0"/>
              <a:t>‹#›</a:t>
            </a:fld>
            <a:endParaRPr lang="ar-IQ"/>
          </a:p>
        </p:txBody>
      </p:sp>
    </p:spTree>
    <p:extLst>
      <p:ext uri="{BB962C8B-B14F-4D97-AF65-F5344CB8AC3E}">
        <p14:creationId xmlns:p14="http://schemas.microsoft.com/office/powerpoint/2010/main" val="4017221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35474BB-4F39-4569-8559-899DB04B00C6}" type="datetimeFigureOut">
              <a:rPr lang="ar-IQ" smtClean="0"/>
              <a:t>20/06/1442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9E9F1E2-6C8F-473F-ABA0-4586AEB328A8}" type="slidenum">
              <a:rPr lang="ar-IQ" smtClean="0"/>
              <a:t>‹#›</a:t>
            </a:fld>
            <a:endParaRPr lang="ar-IQ"/>
          </a:p>
        </p:txBody>
      </p:sp>
    </p:spTree>
    <p:extLst>
      <p:ext uri="{BB962C8B-B14F-4D97-AF65-F5344CB8AC3E}">
        <p14:creationId xmlns:p14="http://schemas.microsoft.com/office/powerpoint/2010/main" val="93190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5474BB-4F39-4569-8559-899DB04B00C6}" type="datetimeFigureOut">
              <a:rPr lang="ar-IQ" smtClean="0"/>
              <a:t>20/06/1442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9E9F1E2-6C8F-473F-ABA0-4586AEB328A8}" type="slidenum">
              <a:rPr lang="ar-IQ" smtClean="0"/>
              <a:t>‹#›</a:t>
            </a:fld>
            <a:endParaRPr lang="ar-IQ"/>
          </a:p>
        </p:txBody>
      </p:sp>
    </p:spTree>
    <p:extLst>
      <p:ext uri="{BB962C8B-B14F-4D97-AF65-F5344CB8AC3E}">
        <p14:creationId xmlns:p14="http://schemas.microsoft.com/office/powerpoint/2010/main" val="119564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5474BB-4F39-4569-8559-899DB04B00C6}" type="datetimeFigureOut">
              <a:rPr lang="ar-IQ" smtClean="0"/>
              <a:t>20/06/1442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9E9F1E2-6C8F-473F-ABA0-4586AEB328A8}" type="slidenum">
              <a:rPr lang="ar-IQ" smtClean="0"/>
              <a:t>‹#›</a:t>
            </a:fld>
            <a:endParaRPr lang="ar-IQ"/>
          </a:p>
        </p:txBody>
      </p:sp>
    </p:spTree>
    <p:extLst>
      <p:ext uri="{BB962C8B-B14F-4D97-AF65-F5344CB8AC3E}">
        <p14:creationId xmlns:p14="http://schemas.microsoft.com/office/powerpoint/2010/main" val="3491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35474BB-4F39-4569-8559-899DB04B00C6}" type="datetimeFigureOut">
              <a:rPr lang="ar-IQ" smtClean="0"/>
              <a:t>20/06/1442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9E9F1E2-6C8F-473F-ABA0-4586AEB328A8}" type="slidenum">
              <a:rPr lang="ar-IQ" smtClean="0"/>
              <a:t>‹#›</a:t>
            </a:fld>
            <a:endParaRPr lang="ar-IQ"/>
          </a:p>
        </p:txBody>
      </p:sp>
    </p:spTree>
    <p:extLst>
      <p:ext uri="{BB962C8B-B14F-4D97-AF65-F5344CB8AC3E}">
        <p14:creationId xmlns:p14="http://schemas.microsoft.com/office/powerpoint/2010/main" val="3861285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r"/>
            <a:r>
              <a:rPr lang="ar-IQ" dirty="0" smtClean="0"/>
              <a:t>جامعة ديالى/  كلية التربية الاساسية</a:t>
            </a:r>
            <a:br>
              <a:rPr lang="ar-IQ" dirty="0" smtClean="0"/>
            </a:br>
            <a:r>
              <a:rPr lang="ar-IQ" dirty="0" smtClean="0"/>
              <a:t>قسم الرياضيات</a:t>
            </a:r>
            <a:br>
              <a:rPr lang="ar-IQ" dirty="0" smtClean="0"/>
            </a:br>
            <a:r>
              <a:rPr lang="ar-IQ" dirty="0" smtClean="0"/>
              <a:t>المادة / علم نفس التربوي</a:t>
            </a:r>
            <a:br>
              <a:rPr lang="ar-IQ" dirty="0" smtClean="0"/>
            </a:br>
            <a:endParaRPr lang="ar-IQ" dirty="0"/>
          </a:p>
        </p:txBody>
      </p:sp>
      <p:sp>
        <p:nvSpPr>
          <p:cNvPr id="3" name="عنوان فرعي 2"/>
          <p:cNvSpPr>
            <a:spLocks noGrp="1"/>
          </p:cNvSpPr>
          <p:nvPr>
            <p:ph type="subTitle" idx="1"/>
          </p:nvPr>
        </p:nvSpPr>
        <p:spPr/>
        <p:txBody>
          <a:bodyPr>
            <a:normAutofit/>
          </a:bodyPr>
          <a:lstStyle/>
          <a:p>
            <a:r>
              <a:rPr lang="ar-IQ" dirty="0" smtClean="0"/>
              <a:t>التعلم (مفهومه وشروطه ونظرياته)</a:t>
            </a:r>
          </a:p>
          <a:p>
            <a:endParaRPr lang="ar-IQ" dirty="0"/>
          </a:p>
        </p:txBody>
      </p:sp>
    </p:spTree>
    <p:extLst>
      <p:ext uri="{BB962C8B-B14F-4D97-AF65-F5344CB8AC3E}">
        <p14:creationId xmlns:p14="http://schemas.microsoft.com/office/powerpoint/2010/main" val="1049791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التعلم وشروطه</a:t>
            </a:r>
            <a:endParaRPr lang="ar-IQ" dirty="0"/>
          </a:p>
        </p:txBody>
      </p:sp>
      <p:sp>
        <p:nvSpPr>
          <p:cNvPr id="3" name="عنصر نائب للمحتوى 2"/>
          <p:cNvSpPr>
            <a:spLocks noGrp="1"/>
          </p:cNvSpPr>
          <p:nvPr>
            <p:ph idx="1"/>
          </p:nvPr>
        </p:nvSpPr>
        <p:spPr>
          <a:effectLst>
            <a:glow rad="63500">
              <a:schemeClr val="accent1">
                <a:satMod val="175000"/>
                <a:alpha val="40000"/>
              </a:schemeClr>
            </a:glow>
          </a:effectLst>
        </p:spPr>
        <p:txBody>
          <a:bodyPr>
            <a:normAutofit lnSpcReduction="10000"/>
          </a:bodyPr>
          <a:lstStyle/>
          <a:p>
            <a:pPr marL="0" indent="0">
              <a:buNone/>
            </a:pPr>
            <a:r>
              <a:rPr lang="ar-IQ" sz="2400" dirty="0" smtClean="0"/>
              <a:t>التعلم : هو تغير في السلوك ناتج عن خبرة او نشاط.</a:t>
            </a:r>
          </a:p>
          <a:p>
            <a:pPr marL="0" indent="0">
              <a:buNone/>
            </a:pPr>
            <a:r>
              <a:rPr lang="ar-IQ" sz="2400" dirty="0" smtClean="0"/>
              <a:t>فهو لا يقتصر على التعلم المدرسي المقصود ، او التعلم الذي يحتاج الى دراسة ومجهود وتدريب، او على تحصيل المعلومات وحدها دون غيرها . بل يتضمن كل ما يكتسبه الفرد من معارف زمعان وافكار واتجاهات وعواطف وميول وقدرات وعادات ومهارات حركية وغير حركية، سواء تم هذا الاكتساب بطريقة مقصودة او غير مقصودة .</a:t>
            </a:r>
          </a:p>
          <a:p>
            <a:pPr marL="0" indent="0">
              <a:buNone/>
            </a:pPr>
            <a:r>
              <a:rPr lang="ar-IQ" sz="2400" dirty="0" smtClean="0"/>
              <a:t>شروط التعلم :</a:t>
            </a:r>
          </a:p>
          <a:p>
            <a:pPr marL="0" indent="0">
              <a:buNone/>
            </a:pPr>
            <a:r>
              <a:rPr lang="ar-IQ" sz="2400" dirty="0" smtClean="0"/>
              <a:t>لا يحدث التعلم الا بتوفر ثلاثة شروط:</a:t>
            </a:r>
          </a:p>
          <a:p>
            <a:r>
              <a:rPr lang="ar-IQ" sz="2400" dirty="0" smtClean="0"/>
              <a:t>وجود مشكلة او عقبة تعترض الفرد وتحول بينه وبين الهدف الذي يروم تحقيقه .</a:t>
            </a:r>
          </a:p>
          <a:p>
            <a:r>
              <a:rPr lang="ar-IQ" sz="2400" dirty="0" smtClean="0"/>
              <a:t>وجود دافع يحرك الفرد على التعلم.</a:t>
            </a:r>
          </a:p>
          <a:p>
            <a:r>
              <a:rPr lang="ar-IQ" sz="2400" dirty="0" smtClean="0"/>
              <a:t>بلوغ الفرد مستوى من النضج الطبيعي يتيح له التعلم ، اي ان النشاط المطلوب من الفرد القيام به لحل المشكلة يجب ان يكون ضمن امكانياته</a:t>
            </a:r>
            <a:endParaRPr lang="ar-IQ" sz="2400" dirty="0"/>
          </a:p>
        </p:txBody>
      </p:sp>
    </p:spTree>
    <p:extLst>
      <p:ext uri="{BB962C8B-B14F-4D97-AF65-F5344CB8AC3E}">
        <p14:creationId xmlns:p14="http://schemas.microsoft.com/office/powerpoint/2010/main" val="852606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نظريات التعلم</a:t>
            </a:r>
            <a:endParaRPr lang="ar-IQ" dirty="0"/>
          </a:p>
        </p:txBody>
      </p:sp>
      <p:sp>
        <p:nvSpPr>
          <p:cNvPr id="3" name="عنصر نائب للمحتوى 2"/>
          <p:cNvSpPr>
            <a:spLocks noGrp="1"/>
          </p:cNvSpPr>
          <p:nvPr>
            <p:ph idx="1"/>
          </p:nvPr>
        </p:nvSpPr>
        <p:spPr/>
        <p:txBody>
          <a:bodyPr>
            <a:normAutofit/>
          </a:bodyPr>
          <a:lstStyle/>
          <a:p>
            <a:r>
              <a:rPr lang="ar-IQ" sz="2400" dirty="0" smtClean="0"/>
              <a:t>نظريات التعلم </a:t>
            </a:r>
          </a:p>
          <a:p>
            <a:pPr marL="0" indent="0">
              <a:buNone/>
            </a:pPr>
            <a:r>
              <a:rPr lang="ar-IQ" sz="2400" dirty="0" err="1" smtClean="0"/>
              <a:t>ختلف</a:t>
            </a:r>
            <a:r>
              <a:rPr lang="ar-IQ" sz="2400" dirty="0" smtClean="0"/>
              <a:t> علماء النفس في تفسير عملية التعلم مما ادى الى ظهور نظريات مختلفة لتفسير التعلم. ويمكن تصنيف هذه النظريات الى صنفين هما: </a:t>
            </a:r>
          </a:p>
          <a:p>
            <a:r>
              <a:rPr lang="ar-IQ" sz="2400" dirty="0" smtClean="0"/>
              <a:t>اولاً: النظرية الترابطية : وتسمى بنظريات المثير والاستجابة ، وهي ترى ان عملية التعلم تتلخص في ايجاد روابط بين مثيرات  حسية واستجابات حركية او غدية او تقوية هذه الروابط. </a:t>
            </a:r>
          </a:p>
          <a:p>
            <a:r>
              <a:rPr lang="ar-IQ" sz="2400" dirty="0" smtClean="0"/>
              <a:t>ثانياً: النظريات المعرفية والادراكية:</a:t>
            </a:r>
          </a:p>
          <a:p>
            <a:pPr marL="0" indent="0">
              <a:buNone/>
            </a:pPr>
            <a:r>
              <a:rPr lang="ar-IQ" sz="2400" dirty="0" smtClean="0"/>
              <a:t>ومن هذه نظرية </a:t>
            </a:r>
            <a:r>
              <a:rPr lang="ar-IQ" sz="2400" dirty="0" err="1" smtClean="0"/>
              <a:t>الجشتلت</a:t>
            </a:r>
            <a:r>
              <a:rPr lang="ar-IQ" sz="2400" dirty="0" smtClean="0"/>
              <a:t> التي ترى ان عملية التعلم عملية فهم وتنظيم واستبصار قبل كل </a:t>
            </a:r>
            <a:r>
              <a:rPr lang="ar-IQ" sz="2400" dirty="0" err="1" smtClean="0"/>
              <a:t>شئ</a:t>
            </a:r>
            <a:r>
              <a:rPr lang="ar-IQ" sz="2400" dirty="0" smtClean="0"/>
              <a:t>.</a:t>
            </a:r>
          </a:p>
          <a:p>
            <a:pPr marL="0" indent="0">
              <a:buNone/>
            </a:pPr>
            <a:r>
              <a:rPr lang="ar-IQ" sz="2400" dirty="0" smtClean="0"/>
              <a:t>ونجد الاشارة الى ان كل نظرية من نظريات التعلم تضع عددا من المبادئ والمفروض والمسلمات المتناسقة فيما بينها، يمكن بواسطتها تفسير عملية التعلم . </a:t>
            </a:r>
          </a:p>
          <a:p>
            <a:endParaRPr lang="ar-IQ" sz="2400" dirty="0"/>
          </a:p>
        </p:txBody>
      </p:sp>
    </p:spTree>
    <p:extLst>
      <p:ext uri="{BB962C8B-B14F-4D97-AF65-F5344CB8AC3E}">
        <p14:creationId xmlns:p14="http://schemas.microsoft.com/office/powerpoint/2010/main" val="3433434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التعلم الشرطي</a:t>
            </a:r>
            <a:endParaRPr lang="ar-IQ" dirty="0"/>
          </a:p>
        </p:txBody>
      </p:sp>
      <p:sp>
        <p:nvSpPr>
          <p:cNvPr id="3" name="عنصر نائب للمحتوى 2"/>
          <p:cNvSpPr>
            <a:spLocks noGrp="1"/>
          </p:cNvSpPr>
          <p:nvPr>
            <p:ph idx="1"/>
          </p:nvPr>
        </p:nvSpPr>
        <p:spPr/>
        <p:txBody>
          <a:bodyPr>
            <a:normAutofit/>
          </a:bodyPr>
          <a:lstStyle/>
          <a:p>
            <a:pPr marL="0" indent="0">
              <a:buNone/>
            </a:pPr>
            <a:r>
              <a:rPr lang="ar-IQ" sz="2400" dirty="0" smtClean="0"/>
              <a:t>نظرية التعلم الشرطي : </a:t>
            </a:r>
          </a:p>
          <a:p>
            <a:pPr marL="0" indent="0">
              <a:buNone/>
            </a:pPr>
            <a:r>
              <a:rPr lang="ar-IQ" sz="2400" dirty="0" smtClean="0"/>
              <a:t>اخذ العالم الروسي </a:t>
            </a:r>
            <a:r>
              <a:rPr lang="ar-IQ" sz="2400" dirty="0" err="1" smtClean="0"/>
              <a:t>بافلوف</a:t>
            </a:r>
            <a:r>
              <a:rPr lang="ar-IQ" sz="2400" dirty="0" smtClean="0"/>
              <a:t> يجري تجاربه على الكلاب الموجودة في معمله واستنتج نظريته ، ومضمونها (انه يمكن اشراط مثير غير طبيعي باستجابة طبيعية عن طريق اقتران ظهور المثير الغير طبيعي بظهور المثير الطبيعي).</a:t>
            </a:r>
          </a:p>
          <a:p>
            <a:pPr marL="0" indent="0">
              <a:buNone/>
            </a:pPr>
            <a:r>
              <a:rPr lang="ar-IQ" sz="2400" dirty="0" smtClean="0"/>
              <a:t>ويحصل هذا التعلم عندما يتعرض الكلب الى سماع صوت جرس او رؤية ضوء مصباح والذي يعقبه مباشرة قدوم الطعام. وبتكرار العملية عدة مرات ، نلاحظ سيلان لعاب الكلب بمجرد سماع الكلب صوت الجرس او اضاءة المصباح.</a:t>
            </a:r>
          </a:p>
          <a:p>
            <a:pPr marL="0" indent="0">
              <a:buNone/>
            </a:pPr>
            <a:r>
              <a:rPr lang="ar-IQ" sz="2400" dirty="0" smtClean="0"/>
              <a:t>واطلق </a:t>
            </a:r>
            <a:r>
              <a:rPr lang="ar-IQ" sz="2400" dirty="0" err="1" smtClean="0"/>
              <a:t>بافلوف</a:t>
            </a:r>
            <a:r>
              <a:rPr lang="ar-IQ" sz="2400" dirty="0" smtClean="0"/>
              <a:t> على الطعام بالمثير الطبيعي او (غير الشرطي)، اما صوت ضوء المصباح فسمي بالمثير غير الطبيعي او (المثير الشرطي). اما الاستجابة المرتبطة بالمثير الشرطي وهي سيلان اللعاب فتسمى بالاستجابة الشرطية او (الفعل المنعكس الشرطي). ومن شروط هذا التعلم: </a:t>
            </a:r>
          </a:p>
          <a:p>
            <a:pPr marL="0" indent="0">
              <a:buNone/>
            </a:pPr>
            <a:endParaRPr lang="ar-IQ" sz="2400" dirty="0" smtClean="0"/>
          </a:p>
          <a:p>
            <a:pPr marL="0" indent="0">
              <a:buNone/>
            </a:pPr>
            <a:endParaRPr lang="ar-IQ" sz="2400" dirty="0"/>
          </a:p>
        </p:txBody>
      </p:sp>
    </p:spTree>
    <p:extLst>
      <p:ext uri="{BB962C8B-B14F-4D97-AF65-F5344CB8AC3E}">
        <p14:creationId xmlns:p14="http://schemas.microsoft.com/office/powerpoint/2010/main" val="141004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شروط التعلم</a:t>
            </a:r>
            <a:endParaRPr lang="ar-IQ"/>
          </a:p>
        </p:txBody>
      </p:sp>
      <p:sp>
        <p:nvSpPr>
          <p:cNvPr id="3" name="عنصر نائب للمحتوى 2"/>
          <p:cNvSpPr>
            <a:spLocks noGrp="1"/>
          </p:cNvSpPr>
          <p:nvPr>
            <p:ph idx="1"/>
          </p:nvPr>
        </p:nvSpPr>
        <p:spPr/>
        <p:txBody>
          <a:bodyPr>
            <a:normAutofit/>
          </a:bodyPr>
          <a:lstStyle/>
          <a:p>
            <a:pPr marL="0" indent="0">
              <a:buNone/>
            </a:pPr>
            <a:r>
              <a:rPr lang="ar-IQ" sz="2400" dirty="0" smtClean="0"/>
              <a:t>1.الاقتران الزمني بين المثير الشرطي والمثير الطبيعي.</a:t>
            </a:r>
          </a:p>
          <a:p>
            <a:pPr marL="0" indent="0">
              <a:buNone/>
            </a:pPr>
            <a:r>
              <a:rPr lang="ar-IQ" sz="2400" dirty="0" smtClean="0"/>
              <a:t>2.ان يتكرر هذا الاقتران عدة مرات.</a:t>
            </a:r>
          </a:p>
          <a:p>
            <a:pPr marL="0" indent="0">
              <a:buNone/>
            </a:pPr>
            <a:r>
              <a:rPr lang="ar-IQ" sz="2400" dirty="0" smtClean="0"/>
              <a:t>3.ان يكون الحيوان جائعاً </a:t>
            </a:r>
            <a:r>
              <a:rPr lang="ar-IQ" sz="2400" dirty="0" err="1" smtClean="0"/>
              <a:t>ومتقضا</a:t>
            </a:r>
            <a:r>
              <a:rPr lang="ar-IQ" sz="2400" dirty="0" smtClean="0"/>
              <a:t> وبصحة جيدة.</a:t>
            </a:r>
          </a:p>
          <a:p>
            <a:pPr marL="0" indent="0">
              <a:buNone/>
            </a:pPr>
            <a:r>
              <a:rPr lang="ar-IQ" sz="2400" dirty="0" smtClean="0"/>
              <a:t>4.لا يوجد مشتتات لانتباه الحيوان.</a:t>
            </a:r>
          </a:p>
          <a:p>
            <a:pPr marL="0" indent="0">
              <a:buNone/>
            </a:pPr>
            <a:r>
              <a:rPr lang="ar-IQ" sz="2400" dirty="0" smtClean="0"/>
              <a:t>وفسر </a:t>
            </a:r>
            <a:r>
              <a:rPr lang="ar-IQ" sz="2400" dirty="0" err="1" smtClean="0"/>
              <a:t>بافلوف</a:t>
            </a:r>
            <a:r>
              <a:rPr lang="ar-IQ" sz="2400" dirty="0" smtClean="0"/>
              <a:t> هذا التعلم بتكرار رابطة في القشرة الدماغية بين المثير الجديد والاستجابة وتصبح هذه الرابطة جزءا من سلوك المتعلم . ولم تقف تجارب </a:t>
            </a:r>
            <a:r>
              <a:rPr lang="ar-IQ" sz="2400" dirty="0" err="1" smtClean="0"/>
              <a:t>بافلوف</a:t>
            </a:r>
            <a:r>
              <a:rPr lang="ar-IQ" sz="2400" dirty="0" smtClean="0"/>
              <a:t> عند اكتساب الافعال المنعكسة الشرطية اللعابية، بل تجاوزتها الى الافعال المنعكسة الحركية </a:t>
            </a:r>
            <a:r>
              <a:rPr lang="ar-IQ" sz="2400" dirty="0" err="1" smtClean="0"/>
              <a:t>والافعالية</a:t>
            </a:r>
            <a:r>
              <a:rPr lang="ar-IQ" sz="2400" dirty="0" smtClean="0"/>
              <a:t> عند  الكلاب وغيرها من الحيوانات، بل حتى عند الانسان ايضا.</a:t>
            </a:r>
          </a:p>
          <a:p>
            <a:pPr marL="0" indent="0">
              <a:buNone/>
            </a:pPr>
            <a:endParaRPr lang="ar-IQ" sz="2400" dirty="0" smtClean="0"/>
          </a:p>
          <a:p>
            <a:pPr marL="0" indent="0">
              <a:buNone/>
            </a:pPr>
            <a:endParaRPr lang="ar-IQ" sz="2400" dirty="0"/>
          </a:p>
        </p:txBody>
      </p:sp>
    </p:spTree>
    <p:extLst>
      <p:ext uri="{BB962C8B-B14F-4D97-AF65-F5344CB8AC3E}">
        <p14:creationId xmlns:p14="http://schemas.microsoft.com/office/powerpoint/2010/main" val="34702855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453</Words>
  <Application>Microsoft Office PowerPoint</Application>
  <PresentationFormat>عرض على الشاشة (3:4)‏</PresentationFormat>
  <Paragraphs>28</Paragraphs>
  <Slides>5</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5</vt:i4>
      </vt:variant>
    </vt:vector>
  </HeadingPairs>
  <TitlesOfParts>
    <vt:vector size="9" baseType="lpstr">
      <vt:lpstr>Arial</vt:lpstr>
      <vt:lpstr>Calibri</vt:lpstr>
      <vt:lpstr>Times New Roman</vt:lpstr>
      <vt:lpstr>نسق Office</vt:lpstr>
      <vt:lpstr>جامعة ديالى/  كلية التربية الاساسية قسم الرياضيات المادة / علم نفس التربوي </vt:lpstr>
      <vt:lpstr>التعلم وشروطه</vt:lpstr>
      <vt:lpstr>نظريات التعلم</vt:lpstr>
      <vt:lpstr>نظرية التعلم الشرطي</vt:lpstr>
      <vt:lpstr>شروط التعلم</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2O18</cp:lastModifiedBy>
  <cp:revision>6</cp:revision>
  <dcterms:created xsi:type="dcterms:W3CDTF">2021-01-26T17:56:00Z</dcterms:created>
  <dcterms:modified xsi:type="dcterms:W3CDTF">2021-02-02T12:44:07Z</dcterms:modified>
</cp:coreProperties>
</file>