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7" r:id="rId2"/>
    <p:sldId id="261" r:id="rId3"/>
    <p:sldId id="264" r:id="rId4"/>
    <p:sldId id="265" r:id="rId5"/>
    <p:sldId id="266" r:id="rId6"/>
    <p:sldId id="268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DEE0-291C-4A2E-8DAA-5B7B308D2CFA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5CCC-FD48-4A1A-938A-2E77A6A793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6305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DEE0-291C-4A2E-8DAA-5B7B308D2CFA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5CCC-FD48-4A1A-938A-2E77A6A793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360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DEE0-291C-4A2E-8DAA-5B7B308D2CFA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5CCC-FD48-4A1A-938A-2E77A6A793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050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DEE0-291C-4A2E-8DAA-5B7B308D2CFA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5CCC-FD48-4A1A-938A-2E77A6A793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81772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DEE0-291C-4A2E-8DAA-5B7B308D2CFA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5CCC-FD48-4A1A-938A-2E77A6A793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5055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DEE0-291C-4A2E-8DAA-5B7B308D2CFA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5CCC-FD48-4A1A-938A-2E77A6A793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0843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DEE0-291C-4A2E-8DAA-5B7B308D2CFA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5CCC-FD48-4A1A-938A-2E77A6A793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52082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DEE0-291C-4A2E-8DAA-5B7B308D2CFA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5CCC-FD48-4A1A-938A-2E77A6A793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991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DEE0-291C-4A2E-8DAA-5B7B308D2CFA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5CCC-FD48-4A1A-938A-2E77A6A793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708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DEE0-291C-4A2E-8DAA-5B7B308D2CFA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5CCC-FD48-4A1A-938A-2E77A6A793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7750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DEE0-291C-4A2E-8DAA-5B7B308D2CFA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5CCC-FD48-4A1A-938A-2E77A6A793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66156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4DEE0-291C-4A2E-8DAA-5B7B308D2CFA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15CCC-FD48-4A1A-938A-2E77A6A793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10043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294160" y="1484784"/>
            <a:ext cx="67687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ar-IQ" sz="3200" dirty="0" smtClean="0">
                <a:solidFill>
                  <a:prstClr val="black"/>
                </a:solidFill>
                <a:latin typeface="Times New Roman+FPEF"/>
                <a:cs typeface="Times New Roman"/>
              </a:rPr>
              <a:t> </a:t>
            </a:r>
            <a:endParaRPr lang="ar-IQ" dirty="0"/>
          </a:p>
        </p:txBody>
      </p:sp>
      <p:sp>
        <p:nvSpPr>
          <p:cNvPr id="2" name="مستطيل 1"/>
          <p:cNvSpPr/>
          <p:nvPr/>
        </p:nvSpPr>
        <p:spPr>
          <a:xfrm>
            <a:off x="1691680" y="1413064"/>
            <a:ext cx="57606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ar-IQ" sz="3200" dirty="0">
                <a:solidFill>
                  <a:prstClr val="black"/>
                </a:solidFill>
                <a:cs typeface="Times New Roman"/>
              </a:rPr>
              <a:t>التحليل العقدي </a:t>
            </a:r>
          </a:p>
          <a:p>
            <a:pPr lvl="0" algn="ctr"/>
            <a:r>
              <a:rPr lang="ar-IQ" sz="3200" dirty="0">
                <a:solidFill>
                  <a:prstClr val="black"/>
                </a:solidFill>
                <a:cs typeface="Times New Roman"/>
              </a:rPr>
              <a:t>المحاضرة </a:t>
            </a:r>
            <a:r>
              <a:rPr lang="ar-IQ" sz="3200" dirty="0" smtClean="0">
                <a:solidFill>
                  <a:prstClr val="black"/>
                </a:solidFill>
                <a:cs typeface="Times New Roman"/>
              </a:rPr>
              <a:t>الاولى</a:t>
            </a:r>
            <a:endParaRPr lang="ar-IQ" sz="3200" dirty="0">
              <a:solidFill>
                <a:prstClr val="black"/>
              </a:solidFill>
              <a:cs typeface="Times New Roman"/>
            </a:endParaRPr>
          </a:p>
          <a:p>
            <a:pPr lvl="0" algn="ctr"/>
            <a:r>
              <a:rPr lang="ar-IQ" sz="3200" dirty="0" smtClean="0">
                <a:solidFill>
                  <a:prstClr val="black"/>
                </a:solidFill>
                <a:cs typeface="Times New Roman"/>
              </a:rPr>
              <a:t>العدد المركب (العدد العقدي) </a:t>
            </a:r>
            <a:endParaRPr lang="ar-IQ" sz="3200" dirty="0">
              <a:solidFill>
                <a:prstClr val="black"/>
              </a:solidFill>
              <a:cs typeface="Times New Roman"/>
            </a:endParaRPr>
          </a:p>
          <a:p>
            <a:pPr lvl="0" algn="ctr"/>
            <a:r>
              <a:rPr lang="ar-IQ" sz="3200" dirty="0">
                <a:solidFill>
                  <a:prstClr val="black"/>
                </a:solidFill>
                <a:cs typeface="Times New Roman"/>
              </a:rPr>
              <a:t>لطلبة كلية التربية الاساسية/قسم الرياضيات / المرحلة الرابعة</a:t>
            </a:r>
          </a:p>
          <a:p>
            <a:pPr lvl="0" algn="ctr"/>
            <a:r>
              <a:rPr lang="ar-IQ" sz="3200" dirty="0">
                <a:solidFill>
                  <a:prstClr val="black"/>
                </a:solidFill>
                <a:cs typeface="Times New Roman"/>
              </a:rPr>
              <a:t>أعداد</a:t>
            </a:r>
          </a:p>
          <a:p>
            <a:pPr lvl="0" algn="ctr"/>
            <a:r>
              <a:rPr lang="ar-IQ" sz="3200" dirty="0">
                <a:solidFill>
                  <a:prstClr val="black"/>
                </a:solidFill>
                <a:cs typeface="Times New Roman"/>
              </a:rPr>
              <a:t>م.م. أنفال حسن ذياب   </a:t>
            </a:r>
          </a:p>
        </p:txBody>
      </p:sp>
    </p:spTree>
    <p:extLst>
      <p:ext uri="{BB962C8B-B14F-4D97-AF65-F5344CB8AC3E}">
        <p14:creationId xmlns:p14="http://schemas.microsoft.com/office/powerpoint/2010/main" val="3886127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959269" y="980728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ar-IQ" sz="3200" dirty="0">
              <a:cs typeface="+mj-cs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539553" y="620688"/>
            <a:ext cx="813690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IQ" sz="3200" dirty="0" smtClean="0">
                <a:solidFill>
                  <a:prstClr val="black"/>
                </a:solidFill>
                <a:latin typeface="Times New Roman+FPEF"/>
                <a:cs typeface="Times New Roman"/>
              </a:rPr>
              <a:t>                                 الفصل الاول </a:t>
            </a:r>
          </a:p>
          <a:p>
            <a:pPr lvl="0"/>
            <a:r>
              <a:rPr lang="ar-IQ" sz="3200" dirty="0" smtClean="0">
                <a:solidFill>
                  <a:prstClr val="black"/>
                </a:solidFill>
                <a:latin typeface="Times New Roman+FPEF"/>
                <a:cs typeface="Times New Roman"/>
              </a:rPr>
              <a:t>                    الاعداد المركبة (الاعداد العقدية) </a:t>
            </a:r>
          </a:p>
          <a:p>
            <a:pPr lvl="0"/>
            <a:r>
              <a:rPr lang="ar-IQ" sz="3200" dirty="0" smtClean="0">
                <a:solidFill>
                  <a:prstClr val="black"/>
                </a:solidFill>
                <a:latin typeface="Times New Roman+FPEF"/>
                <a:cs typeface="Times New Roman"/>
              </a:rPr>
              <a:t>یعرف </a:t>
            </a:r>
            <a:r>
              <a:rPr lang="ar-IQ" sz="3200" dirty="0">
                <a:solidFill>
                  <a:prstClr val="black"/>
                </a:solidFill>
                <a:latin typeface="Times New Roman+FPEF"/>
                <a:cs typeface="Times New Roman"/>
              </a:rPr>
              <a:t>العدد </a:t>
            </a:r>
            <a:r>
              <a:rPr lang="ar-IQ" sz="3200" dirty="0" smtClean="0">
                <a:solidFill>
                  <a:prstClr val="black"/>
                </a:solidFill>
                <a:latin typeface="Times New Roman+FPEF"/>
                <a:cs typeface="Times New Roman"/>
              </a:rPr>
              <a:t>المعقد</a:t>
            </a:r>
            <a:r>
              <a:rPr lang="en-US" sz="3200" dirty="0">
                <a:solidFill>
                  <a:prstClr val="black"/>
                </a:solidFill>
                <a:latin typeface="Times New Roman+FPEF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Times New Roman+FPEF"/>
              </a:rPr>
              <a:t>Z</a:t>
            </a:r>
            <a:r>
              <a:rPr lang="en-US" sz="3200" dirty="0" smtClean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3200" b="0" i="0" u="none" strike="noStrike" baseline="0" dirty="0" smtClean="0">
                <a:latin typeface="Times New Roman+FPEF"/>
              </a:rPr>
              <a:t>بأنه</a:t>
            </a:r>
            <a:r>
              <a:rPr lang="ar-IQ" sz="3200" b="0" i="0" u="none" strike="noStrike" dirty="0" smtClean="0">
                <a:latin typeface="Times New Roman+FPEF"/>
              </a:rPr>
              <a:t> ز</a:t>
            </a:r>
            <a:r>
              <a:rPr lang="ar-IQ" sz="3200" b="0" i="0" u="none" strike="noStrike" baseline="0" dirty="0" smtClean="0">
                <a:latin typeface="Times New Roman+FPEF"/>
              </a:rPr>
              <a:t>وج مرتب </a:t>
            </a:r>
            <a:r>
              <a:rPr lang="en-US" sz="3200" b="1" i="0" u="none" strike="noStrike" baseline="0" dirty="0" smtClean="0">
                <a:latin typeface="Times New Roman Bold+FPEF"/>
              </a:rPr>
              <a:t>Z = ( x , y )</a:t>
            </a:r>
            <a:r>
              <a:rPr lang="ar-IQ" sz="3200" b="0" i="0" u="none" strike="noStrike" baseline="0" dirty="0" smtClean="0">
                <a:latin typeface="Times New Roman+FPEF"/>
              </a:rPr>
              <a:t> حيث</a:t>
            </a:r>
            <a:r>
              <a:rPr lang="ar-IQ" sz="3200" b="0" i="0" u="none" strike="noStrike" dirty="0" smtClean="0">
                <a:latin typeface="Times New Roman+FPEF"/>
              </a:rPr>
              <a:t> ان </a:t>
            </a:r>
            <a:r>
              <a:rPr lang="en-US" sz="3200" b="1" dirty="0">
                <a:solidFill>
                  <a:prstClr val="black"/>
                </a:solidFill>
                <a:latin typeface="Times New Roman Bold+FPEF"/>
              </a:rPr>
              <a:t>x , </a:t>
            </a:r>
            <a:r>
              <a:rPr lang="en-US" sz="3200" b="1" dirty="0" smtClean="0">
                <a:solidFill>
                  <a:prstClr val="black"/>
                </a:solidFill>
                <a:latin typeface="Times New Roman Bold+FPEF"/>
              </a:rPr>
              <a:t>y</a:t>
            </a:r>
            <a:r>
              <a:rPr lang="ar-IQ" sz="3200" b="0" i="0" u="none" strike="noStrike" dirty="0" smtClean="0">
                <a:latin typeface="Times New Roman+FPEF"/>
              </a:rPr>
              <a:t>عد</a:t>
            </a:r>
            <a:r>
              <a:rPr lang="ar-IQ" sz="3200" b="0" i="0" u="none" strike="noStrike" baseline="0" dirty="0" smtClean="0">
                <a:latin typeface="Times New Roman+FPEF"/>
              </a:rPr>
              <a:t>دان حقیقیان والخاضعان لعملیتي الجمع والضرب وكما یلي –</a:t>
            </a:r>
          </a:p>
          <a:p>
            <a:pPr lvl="0"/>
            <a:r>
              <a:rPr lang="ar-IQ" sz="3200" dirty="0" smtClean="0">
                <a:solidFill>
                  <a:prstClr val="black"/>
                </a:solidFill>
                <a:latin typeface="Times New Roman+FPEF"/>
              </a:rPr>
              <a:t>اذا كان ( </a:t>
            </a:r>
            <a:r>
              <a:rPr lang="ar-IQ" sz="1400" dirty="0" smtClean="0">
                <a:solidFill>
                  <a:prstClr val="black"/>
                </a:solidFill>
                <a:latin typeface="Times New Roman+FPEF"/>
              </a:rPr>
              <a:t>1 </a:t>
            </a:r>
            <a:r>
              <a:rPr lang="en-US" sz="3200" b="0" i="0" u="none" strike="noStrike" baseline="0" dirty="0" smtClean="0">
                <a:latin typeface="Times New Roman+FPEF"/>
              </a:rPr>
              <a:t>Z</a:t>
            </a:r>
            <a:r>
              <a:rPr lang="en-US" sz="1400" b="0" i="0" u="none" strike="noStrike" baseline="0" dirty="0" smtClean="0">
                <a:latin typeface="Times New Roman+FPEF"/>
              </a:rPr>
              <a:t>2 </a:t>
            </a:r>
            <a:r>
              <a:rPr lang="en-US" sz="3200" b="0" i="0" u="none" strike="noStrike" baseline="0" dirty="0" smtClean="0">
                <a:latin typeface="Times New Roman+FPEF"/>
              </a:rPr>
              <a:t>= ( x</a:t>
            </a:r>
            <a:r>
              <a:rPr lang="en-US" sz="1400" b="0" i="0" u="none" strike="noStrike" baseline="0" dirty="0" smtClean="0">
                <a:latin typeface="Times New Roman+FPEF"/>
              </a:rPr>
              <a:t>2 </a:t>
            </a:r>
            <a:r>
              <a:rPr lang="en-US" sz="3200" b="0" i="0" u="none" strike="noStrike" baseline="0" dirty="0" smtClean="0">
                <a:latin typeface="Times New Roman+FPEF"/>
              </a:rPr>
              <a:t>, y</a:t>
            </a:r>
            <a:r>
              <a:rPr lang="en-US" sz="1400" b="0" i="0" u="none" strike="noStrike" baseline="0" dirty="0" smtClean="0">
                <a:latin typeface="Times New Roman+FPEF"/>
              </a:rPr>
              <a:t>2 </a:t>
            </a:r>
            <a:r>
              <a:rPr lang="en-US" sz="3200" b="0" i="0" u="none" strike="noStrike" baseline="0" dirty="0" smtClean="0">
                <a:latin typeface="Times New Roman+FPEF"/>
              </a:rPr>
              <a:t>) , Z</a:t>
            </a:r>
            <a:r>
              <a:rPr lang="en-US" sz="1400" b="0" i="0" u="none" strike="noStrike" baseline="0" dirty="0" smtClean="0">
                <a:latin typeface="Times New Roman+FPEF"/>
              </a:rPr>
              <a:t>1 </a:t>
            </a:r>
            <a:r>
              <a:rPr lang="en-US" sz="3200" b="0" i="0" u="none" strike="noStrike" baseline="0" dirty="0" smtClean="0">
                <a:latin typeface="Times New Roman+FPEF"/>
              </a:rPr>
              <a:t>= ( x</a:t>
            </a:r>
            <a:r>
              <a:rPr lang="en-US" sz="1400" b="0" i="0" u="none" strike="noStrike" baseline="0" dirty="0" smtClean="0">
                <a:latin typeface="Times New Roman+FPEF"/>
              </a:rPr>
              <a:t>1 </a:t>
            </a:r>
            <a:r>
              <a:rPr lang="en-US" sz="3200" b="0" i="0" u="none" strike="noStrike" baseline="0" dirty="0" smtClean="0">
                <a:latin typeface="Times New Roman+FPEF"/>
              </a:rPr>
              <a:t>, y</a:t>
            </a:r>
            <a:endParaRPr lang="ar-IQ" sz="1400" b="0" i="0" u="none" strike="noStrike" baseline="0" dirty="0" smtClean="0">
              <a:latin typeface="Times New Roman+FPEF"/>
            </a:endParaRPr>
          </a:p>
          <a:p>
            <a:pPr algn="l"/>
            <a:r>
              <a:rPr lang="es-ES" sz="3200" b="0" i="0" u="none" strike="noStrike" baseline="0" dirty="0" smtClean="0">
                <a:latin typeface="Times New Roman+FPEF"/>
              </a:rPr>
              <a:t>Z</a:t>
            </a:r>
            <a:r>
              <a:rPr lang="es-ES" sz="1400" b="0" i="0" u="none" strike="noStrike" baseline="0" dirty="0" smtClean="0">
                <a:latin typeface="Times New Roman+FPEF"/>
              </a:rPr>
              <a:t>1 </a:t>
            </a:r>
            <a:r>
              <a:rPr lang="es-ES" sz="3200" b="0" i="0" u="none" strike="noStrike" baseline="0" dirty="0" smtClean="0">
                <a:latin typeface="Times New Roman+FPEF"/>
              </a:rPr>
              <a:t>+ Z</a:t>
            </a:r>
            <a:r>
              <a:rPr lang="es-ES" sz="1400" b="0" i="0" u="none" strike="noStrike" baseline="0" dirty="0" smtClean="0">
                <a:latin typeface="Times New Roman+FPEF"/>
              </a:rPr>
              <a:t>2 </a:t>
            </a:r>
            <a:r>
              <a:rPr lang="es-ES" sz="3200" b="0" i="0" u="none" strike="noStrike" baseline="0" dirty="0" smtClean="0">
                <a:latin typeface="Times New Roman+FPEF"/>
              </a:rPr>
              <a:t>= ( x</a:t>
            </a:r>
            <a:r>
              <a:rPr lang="es-ES" sz="1400" b="0" i="0" u="none" strike="noStrike" baseline="0" dirty="0" smtClean="0">
                <a:latin typeface="Times New Roman+FPEF"/>
              </a:rPr>
              <a:t>1 </a:t>
            </a:r>
            <a:r>
              <a:rPr lang="es-ES" sz="3200" b="0" i="0" u="none" strike="noStrike" baseline="0" dirty="0" smtClean="0">
                <a:latin typeface="Times New Roman+FPEF"/>
              </a:rPr>
              <a:t>, y</a:t>
            </a:r>
            <a:r>
              <a:rPr lang="es-ES" sz="1400" b="0" i="0" u="none" strike="noStrike" baseline="0" dirty="0" smtClean="0">
                <a:latin typeface="Times New Roman+FPEF"/>
              </a:rPr>
              <a:t>1 </a:t>
            </a:r>
            <a:r>
              <a:rPr lang="es-ES" sz="3200" b="0" i="0" u="none" strike="noStrike" baseline="0" dirty="0" smtClean="0">
                <a:latin typeface="Times New Roman+FPEF"/>
              </a:rPr>
              <a:t>) + ( x</a:t>
            </a:r>
            <a:r>
              <a:rPr lang="es-ES" sz="1400" b="0" i="0" u="none" strike="noStrike" baseline="0" dirty="0" smtClean="0">
                <a:latin typeface="Times New Roman+FPEF"/>
              </a:rPr>
              <a:t>2 </a:t>
            </a:r>
            <a:r>
              <a:rPr lang="es-ES" sz="3200" b="0" i="0" u="none" strike="noStrike" baseline="0" dirty="0" smtClean="0">
                <a:latin typeface="Times New Roman+FPEF"/>
              </a:rPr>
              <a:t>, y</a:t>
            </a:r>
            <a:r>
              <a:rPr lang="es-ES" sz="1400" b="0" i="0" u="none" strike="noStrike" baseline="0" dirty="0" smtClean="0">
                <a:latin typeface="Times New Roman+FPEF"/>
              </a:rPr>
              <a:t>2 </a:t>
            </a:r>
            <a:r>
              <a:rPr lang="es-ES" sz="3200" b="0" i="0" u="none" strike="noStrike" baseline="0" dirty="0" smtClean="0">
                <a:latin typeface="Times New Roman+FPEF"/>
              </a:rPr>
              <a:t>) = ( x</a:t>
            </a:r>
            <a:r>
              <a:rPr lang="es-ES" sz="1400" b="0" i="0" u="none" strike="noStrike" baseline="0" dirty="0" smtClean="0">
                <a:latin typeface="Times New Roman+FPEF"/>
              </a:rPr>
              <a:t>1 </a:t>
            </a:r>
            <a:r>
              <a:rPr lang="es-ES" sz="3200" b="0" i="0" u="none" strike="noStrike" baseline="0" dirty="0" smtClean="0">
                <a:latin typeface="Times New Roman+FPEF"/>
              </a:rPr>
              <a:t>+ x</a:t>
            </a:r>
            <a:r>
              <a:rPr lang="es-ES" sz="1400" b="0" i="0" u="none" strike="noStrike" baseline="0" dirty="0" smtClean="0">
                <a:latin typeface="Times New Roman+FPEF"/>
              </a:rPr>
              <a:t>2 </a:t>
            </a:r>
            <a:r>
              <a:rPr lang="es-ES" sz="3200" b="0" i="0" u="none" strike="noStrike" baseline="0" dirty="0" smtClean="0">
                <a:latin typeface="Times New Roman+FPEF"/>
              </a:rPr>
              <a:t>, y</a:t>
            </a:r>
            <a:r>
              <a:rPr lang="es-ES" sz="1400" b="0" i="0" u="none" strike="noStrike" baseline="0" dirty="0" smtClean="0">
                <a:latin typeface="Times New Roman+FPEF"/>
              </a:rPr>
              <a:t>1 </a:t>
            </a:r>
            <a:r>
              <a:rPr lang="es-ES" sz="3200" b="0" i="0" u="none" strike="noStrike" baseline="0" dirty="0" smtClean="0">
                <a:latin typeface="Times New Roman+FPEF"/>
              </a:rPr>
              <a:t>+ y</a:t>
            </a:r>
            <a:r>
              <a:rPr lang="es-ES" sz="1400" b="0" i="0" u="none" strike="noStrike" baseline="0" dirty="0" smtClean="0">
                <a:latin typeface="Times New Roman+FPEF"/>
              </a:rPr>
              <a:t>2 </a:t>
            </a:r>
            <a:r>
              <a:rPr lang="es-ES" sz="3200" b="0" i="0" u="none" strike="noStrike" baseline="0" dirty="0" smtClean="0">
                <a:latin typeface="Times New Roman+FPEF"/>
              </a:rPr>
              <a:t>)</a:t>
            </a:r>
          </a:p>
          <a:p>
            <a:pPr algn="l"/>
            <a:r>
              <a:rPr lang="es-ES" sz="3200" b="0" i="0" u="none" strike="noStrike" baseline="0" dirty="0" smtClean="0">
                <a:latin typeface="Times New Roman+FPEF"/>
              </a:rPr>
              <a:t>Z</a:t>
            </a:r>
            <a:r>
              <a:rPr lang="es-ES" sz="1400" b="0" i="0" u="none" strike="noStrike" baseline="0" dirty="0" smtClean="0">
                <a:latin typeface="Times New Roman+FPEF"/>
              </a:rPr>
              <a:t>1 </a:t>
            </a:r>
            <a:r>
              <a:rPr lang="es-ES" sz="3200" b="0" i="0" u="none" strike="noStrike" baseline="0" dirty="0" smtClean="0">
                <a:latin typeface="Times New Roman+FPEF"/>
              </a:rPr>
              <a:t>. Z</a:t>
            </a:r>
            <a:r>
              <a:rPr lang="es-ES" sz="1400" b="0" i="0" u="none" strike="noStrike" baseline="0" dirty="0" smtClean="0">
                <a:latin typeface="Times New Roman+FPEF"/>
              </a:rPr>
              <a:t>2 </a:t>
            </a:r>
            <a:r>
              <a:rPr lang="es-ES" sz="3200" b="0" i="0" u="none" strike="noStrike" baseline="0" dirty="0" smtClean="0">
                <a:latin typeface="Times New Roman+FPEF"/>
              </a:rPr>
              <a:t>= ( x</a:t>
            </a:r>
            <a:r>
              <a:rPr lang="es-ES" sz="1400" b="0" i="0" u="none" strike="noStrike" baseline="0" dirty="0" smtClean="0">
                <a:latin typeface="Times New Roman+FPEF"/>
              </a:rPr>
              <a:t>1 </a:t>
            </a:r>
            <a:r>
              <a:rPr lang="es-ES" sz="3200" b="0" i="0" u="none" strike="noStrike" baseline="0" dirty="0" smtClean="0">
                <a:latin typeface="Times New Roman+FPEF"/>
              </a:rPr>
              <a:t>, y</a:t>
            </a:r>
            <a:r>
              <a:rPr lang="es-ES" sz="1400" b="0" i="0" u="none" strike="noStrike" baseline="0" dirty="0" smtClean="0">
                <a:latin typeface="Times New Roman+FPEF"/>
              </a:rPr>
              <a:t>1 </a:t>
            </a:r>
            <a:r>
              <a:rPr lang="es-ES" sz="3200" b="0" i="0" u="none" strike="noStrike" baseline="0" dirty="0" smtClean="0">
                <a:latin typeface="Times New Roman+FPEF"/>
              </a:rPr>
              <a:t>) . ( x</a:t>
            </a:r>
            <a:r>
              <a:rPr lang="es-ES" sz="1400" b="0" i="0" u="none" strike="noStrike" baseline="0" dirty="0" smtClean="0">
                <a:latin typeface="Times New Roman+FPEF"/>
              </a:rPr>
              <a:t>2 </a:t>
            </a:r>
            <a:r>
              <a:rPr lang="es-ES" sz="3200" b="0" i="0" u="none" strike="noStrike" baseline="0" dirty="0" smtClean="0">
                <a:latin typeface="Times New Roman+FPEF"/>
              </a:rPr>
              <a:t>, y</a:t>
            </a:r>
            <a:r>
              <a:rPr lang="es-ES" sz="1400" b="0" i="0" u="none" strike="noStrike" baseline="0" dirty="0" smtClean="0">
                <a:latin typeface="Times New Roman+FPEF"/>
              </a:rPr>
              <a:t>2 </a:t>
            </a:r>
            <a:r>
              <a:rPr lang="es-ES" sz="3200" b="0" i="0" u="none" strike="noStrike" baseline="0" dirty="0" smtClean="0">
                <a:latin typeface="Times New Roman+FPEF"/>
              </a:rPr>
              <a:t>) = ( x</a:t>
            </a:r>
            <a:r>
              <a:rPr lang="es-ES" sz="1400" b="0" i="0" u="none" strike="noStrike" baseline="0" dirty="0" smtClean="0">
                <a:latin typeface="Times New Roman+FPEF"/>
              </a:rPr>
              <a:t>1 </a:t>
            </a:r>
            <a:r>
              <a:rPr lang="es-ES" sz="3200" b="0" i="0" u="none" strike="noStrike" baseline="0" dirty="0" smtClean="0">
                <a:latin typeface="Times New Roman+FPEF"/>
              </a:rPr>
              <a:t>x</a:t>
            </a:r>
            <a:r>
              <a:rPr lang="es-ES" sz="1400" b="0" i="0" u="none" strike="noStrike" baseline="0" dirty="0" smtClean="0">
                <a:latin typeface="Times New Roman+FPEF"/>
              </a:rPr>
              <a:t>2 </a:t>
            </a:r>
            <a:r>
              <a:rPr lang="es-ES" sz="3200" b="0" i="0" u="none" strike="noStrike" baseline="0" dirty="0" smtClean="0">
                <a:latin typeface="Times New Roman+FPEF"/>
              </a:rPr>
              <a:t>– y</a:t>
            </a:r>
            <a:r>
              <a:rPr lang="es-ES" sz="1400" b="0" i="0" u="none" strike="noStrike" baseline="0" dirty="0" smtClean="0">
                <a:latin typeface="Times New Roman+FPEF"/>
              </a:rPr>
              <a:t>1 </a:t>
            </a:r>
            <a:r>
              <a:rPr lang="es-ES" sz="3200" b="0" i="0" u="none" strike="noStrike" baseline="0" dirty="0" smtClean="0">
                <a:latin typeface="Times New Roman+FPEF"/>
              </a:rPr>
              <a:t>y</a:t>
            </a:r>
            <a:r>
              <a:rPr lang="es-ES" sz="1400" b="0" i="0" u="none" strike="noStrike" baseline="0" dirty="0" smtClean="0">
                <a:latin typeface="Times New Roman+FPEF"/>
              </a:rPr>
              <a:t>2 </a:t>
            </a:r>
            <a:r>
              <a:rPr lang="es-ES" sz="3200" b="0" i="0" u="none" strike="noStrike" baseline="0" dirty="0" smtClean="0">
                <a:latin typeface="Times New Roman+FPEF"/>
              </a:rPr>
              <a:t>, x</a:t>
            </a:r>
            <a:r>
              <a:rPr lang="es-ES" sz="1400" b="0" i="0" u="none" strike="noStrike" baseline="0" dirty="0" smtClean="0">
                <a:latin typeface="Times New Roman+FPEF"/>
              </a:rPr>
              <a:t>1 </a:t>
            </a:r>
            <a:r>
              <a:rPr lang="es-ES" sz="3200" b="0" i="0" u="none" strike="noStrike" baseline="0" dirty="0" smtClean="0">
                <a:latin typeface="Times New Roman+FPEF"/>
              </a:rPr>
              <a:t>y</a:t>
            </a:r>
            <a:r>
              <a:rPr lang="es-ES" sz="1400" b="0" i="0" u="none" strike="noStrike" baseline="0" dirty="0" smtClean="0">
                <a:latin typeface="Times New Roman+FPEF"/>
              </a:rPr>
              <a:t>2 </a:t>
            </a:r>
            <a:r>
              <a:rPr lang="es-ES" sz="3200" b="0" i="0" u="none" strike="noStrike" baseline="0" dirty="0" smtClean="0">
                <a:latin typeface="Times New Roman+FPEF"/>
              </a:rPr>
              <a:t>+ </a:t>
            </a:r>
            <a:endParaRPr lang="ar-IQ" sz="3200" b="0" i="0" u="none" strike="noStrike" baseline="0" dirty="0" smtClean="0">
              <a:latin typeface="Times New Roman+FPEF"/>
            </a:endParaRPr>
          </a:p>
          <a:p>
            <a:r>
              <a:rPr lang="es-ES" sz="3200" b="0" i="0" u="none" strike="noStrike" baseline="0" dirty="0" smtClean="0">
                <a:latin typeface="Times New Roman+FPEF"/>
              </a:rPr>
              <a:t>y</a:t>
            </a:r>
            <a:r>
              <a:rPr lang="es-ES" sz="1400" b="0" i="0" u="none" strike="noStrike" baseline="0" dirty="0" smtClean="0">
                <a:latin typeface="Times New Roman+FPEF"/>
              </a:rPr>
              <a:t>1 </a:t>
            </a:r>
            <a:r>
              <a:rPr lang="es-ES" sz="3200" b="0" i="0" u="none" strike="noStrike" baseline="0" dirty="0" smtClean="0">
                <a:latin typeface="Times New Roman+FPEF"/>
              </a:rPr>
              <a:t>x</a:t>
            </a:r>
            <a:r>
              <a:rPr lang="es-ES" sz="1400" b="0" i="0" u="none" strike="noStrike" baseline="0" dirty="0" smtClean="0">
                <a:latin typeface="Times New Roman+FPEF"/>
              </a:rPr>
              <a:t>2</a:t>
            </a:r>
            <a:r>
              <a:rPr lang="es-ES" sz="3200" b="0" i="0" u="none" strike="noStrike" baseline="0" dirty="0" smtClean="0">
                <a:latin typeface="Times New Roman+FPEF"/>
              </a:rPr>
              <a:t>)</a:t>
            </a:r>
            <a:r>
              <a:rPr lang="ar-IQ" sz="3200" b="0" i="0" u="none" strike="noStrike" baseline="0" dirty="0" smtClean="0">
                <a:latin typeface="Times New Roman+FPEF"/>
              </a:rPr>
              <a:t> </a:t>
            </a:r>
          </a:p>
          <a:p>
            <a:pPr lvl="0"/>
            <a:r>
              <a:rPr lang="ar-IQ" sz="3200" dirty="0" smtClean="0">
                <a:solidFill>
                  <a:prstClr val="black"/>
                </a:solidFill>
                <a:latin typeface="Times New Roman+FPEF"/>
              </a:rPr>
              <a:t>الأزواج </a:t>
            </a:r>
            <a:r>
              <a:rPr lang="ar-IQ" sz="3200" dirty="0">
                <a:solidFill>
                  <a:prstClr val="black"/>
                </a:solidFill>
                <a:latin typeface="Times New Roman+FPEF"/>
              </a:rPr>
              <a:t>المرتبة </a:t>
            </a:r>
            <a:r>
              <a:rPr lang="ar-IQ" sz="3200" dirty="0" smtClean="0">
                <a:solidFill>
                  <a:prstClr val="black"/>
                </a:solidFill>
                <a:latin typeface="Times New Roman+FPEF"/>
              </a:rPr>
              <a:t>بالصیغة</a:t>
            </a:r>
            <a:r>
              <a:rPr lang="en-US" sz="3200" dirty="0" smtClean="0">
                <a:solidFill>
                  <a:prstClr val="black"/>
                </a:solidFill>
                <a:latin typeface="Times New Roman+FPEF"/>
              </a:rPr>
              <a:t>(</a:t>
            </a:r>
            <a:r>
              <a:rPr lang="en-US" sz="3200" b="0" i="0" u="none" strike="noStrike" baseline="0" dirty="0" smtClean="0">
                <a:latin typeface="Times New Roman+FPEF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Times New Roman+FPEF"/>
              </a:rPr>
              <a:t>0, y )</a:t>
            </a:r>
            <a:r>
              <a:rPr lang="ar-IQ" sz="3200" dirty="0" smtClean="0">
                <a:solidFill>
                  <a:prstClr val="black"/>
                </a:solidFill>
                <a:latin typeface="Times New Roman+FPEF"/>
              </a:rPr>
              <a:t>ت</a:t>
            </a:r>
            <a:r>
              <a:rPr lang="ar-IQ" sz="3200" b="0" i="0" u="none" strike="noStrike" baseline="0" dirty="0" smtClean="0">
                <a:latin typeface="Times New Roman+FPEF"/>
              </a:rPr>
              <a:t>سمى بالأعداد الخیالیة الصرفة </a:t>
            </a:r>
            <a:r>
              <a:rPr lang="en-US" sz="3200" dirty="0" smtClean="0">
                <a:solidFill>
                  <a:prstClr val="black"/>
                </a:solidFill>
                <a:latin typeface="Times New Roman+FPEF"/>
              </a:rPr>
              <a:t>Pure Imaginary</a:t>
            </a:r>
            <a:r>
              <a:rPr lang="en-US" sz="3200" b="0" i="0" u="none" strike="noStrike" baseline="0" dirty="0" smtClean="0">
                <a:latin typeface="Times New Roman+FPEF"/>
              </a:rPr>
              <a:t> numbers</a:t>
            </a:r>
            <a:endParaRPr lang="ar-IQ" sz="3200" dirty="0">
              <a:latin typeface="Times New Roman+FPEF"/>
            </a:endParaRPr>
          </a:p>
        </p:txBody>
      </p:sp>
    </p:spTree>
    <p:extLst>
      <p:ext uri="{BB962C8B-B14F-4D97-AF65-F5344CB8AC3E}">
        <p14:creationId xmlns:p14="http://schemas.microsoft.com/office/powerpoint/2010/main" val="144991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عنوان 1"/>
              <p:cNvSpPr>
                <a:spLocks noGrp="1"/>
              </p:cNvSpPr>
              <p:nvPr>
                <p:ph type="ctrTitle"/>
              </p:nvPr>
            </p:nvSpPr>
            <p:spPr>
              <a:xfrm>
                <a:off x="395536" y="0"/>
                <a:ext cx="8060432" cy="3672408"/>
              </a:xfrm>
            </p:spPr>
            <p:txBody>
              <a:bodyPr>
                <a:noAutofit/>
              </a:bodyPr>
              <a:lstStyle/>
              <a:p>
                <a:pPr algn="r"/>
                <a:r>
                  <a:rPr lang="ar-IQ" sz="3200" b="0" i="0" u="none" strike="noStrike" baseline="0" dirty="0" smtClean="0">
                    <a:latin typeface="Times New Roman+FPEF"/>
                  </a:rPr>
                  <a:t>والأزواج المرتبة بالصیغة (</a:t>
                </a:r>
                <a:r>
                  <a:rPr lang="en-US" sz="3200" b="0" i="0" u="none" strike="noStrike" baseline="0" dirty="0" smtClean="0">
                    <a:latin typeface="Times New Roman+FPEF"/>
                  </a:rPr>
                  <a:t> (X,0</a:t>
                </a:r>
                <a:r>
                  <a:rPr lang="ar-IQ" sz="3200" b="0" i="0" u="none" strike="noStrike" baseline="0" dirty="0" smtClean="0">
                    <a:latin typeface="Times New Roman+FPEF"/>
                  </a:rPr>
                  <a:t> تسمى بالأعداد الحقیقیة ویرمز لمجموعة الأعداد المعقدة </a:t>
                </a:r>
                <a14:m>
                  <m:oMath xmlns:m="http://schemas.openxmlformats.org/officeDocument/2006/math">
                    <m:r>
                      <a:rPr lang="ar-IQ" sz="3200" b="0" i="1" u="none" strike="noStrike" baseline="0" smtClean="0">
                        <a:latin typeface="Cambria Math"/>
                        <a:ea typeface="Cambria Math"/>
                      </a:rPr>
                      <m:t>∁</m:t>
                    </m:r>
                  </m:oMath>
                </a14:m>
                <a:r>
                  <a:rPr lang="ar-IQ" sz="3200" dirty="0" smtClean="0"/>
                  <a:t>.</a:t>
                </a:r>
                <a:br>
                  <a:rPr lang="ar-IQ" sz="3200" dirty="0" smtClean="0"/>
                </a:br>
                <a:r>
                  <a:rPr lang="ar-IQ" sz="3200" dirty="0" smtClean="0">
                    <a:solidFill>
                      <a:prstClr val="black"/>
                    </a:solidFill>
                    <a:latin typeface="Times New Roman+FPEF"/>
                  </a:rPr>
                  <a:t>ویسمى 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</a:rPr>
                  <a:t>x </a:t>
                </a:r>
                <a:r>
                  <a:rPr lang="ar-IQ" sz="3200" dirty="0" smtClean="0">
                    <a:solidFill>
                      <a:prstClr val="black"/>
                    </a:solidFill>
                    <a:latin typeface="Times New Roman+FPEF"/>
                  </a:rPr>
                  <a:t>بالجزء </a:t>
                </a:r>
                <a:r>
                  <a:rPr lang="ar-IQ" sz="3200" dirty="0">
                    <a:solidFill>
                      <a:prstClr val="black"/>
                    </a:solidFill>
                    <a:latin typeface="Times New Roman+FPEF"/>
                  </a:rPr>
                  <a:t>الحقیقي للعدد </a:t>
                </a:r>
                <a:r>
                  <a:rPr lang="ar-IQ" sz="3200" dirty="0" smtClean="0">
                    <a:solidFill>
                      <a:prstClr val="black"/>
                    </a:solidFill>
                    <a:latin typeface="Times New Roman+FPEF"/>
                  </a:rPr>
                  <a:t>المعقد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</a:rPr>
                  <a:t>Z = ( x , y )</a:t>
                </a:r>
                <a:r>
                  <a:rPr lang="en-US" sz="3200" b="0" i="0" u="none" strike="noStrike" baseline="0" dirty="0" smtClean="0">
                    <a:latin typeface="Times New Roman+FPEF"/>
                  </a:rPr>
                  <a:t> </a:t>
                </a:r>
                <a:r>
                  <a:rPr lang="ar-IQ" sz="3200" b="0" i="0" u="none" strike="noStrike" baseline="0" dirty="0" smtClean="0">
                    <a:latin typeface="Times New Roman+FPEF"/>
                  </a:rPr>
                  <a:t>ویرمز له</a:t>
                </a:r>
                <a:r>
                  <a:rPr lang="ar-IQ" sz="3200" dirty="0">
                    <a:latin typeface="Times New Roman+FPEF"/>
                  </a:rPr>
                  <a:t/>
                </a:r>
                <a:br>
                  <a:rPr lang="ar-IQ" sz="3200" dirty="0">
                    <a:latin typeface="Times New Roman+FPEF"/>
                  </a:rPr>
                </a:br>
                <a:endParaRPr lang="ar-IQ" sz="3200" dirty="0"/>
              </a:p>
            </p:txBody>
          </p:sp>
        </mc:Choice>
        <mc:Fallback xmlns="">
          <p:sp>
            <p:nvSpPr>
              <p:cNvPr id="2" name="عنوان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95536" y="0"/>
                <a:ext cx="8060432" cy="3672408"/>
              </a:xfrm>
              <a:blipFill rotWithShape="1">
                <a:blip r:embed="rId2"/>
                <a:stretch>
                  <a:fillRect l="-303" r="-189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مستطيل 3"/>
          <p:cNvSpPr/>
          <p:nvPr/>
        </p:nvSpPr>
        <p:spPr>
          <a:xfrm>
            <a:off x="5497738" y="2060848"/>
            <a:ext cx="16417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+FPEF"/>
                <a:ea typeface="+mj-ea"/>
                <a:cs typeface="+mj-cs"/>
              </a:rPr>
              <a:t>.Re </a:t>
            </a:r>
            <a:r>
              <a:rPr lang="en-US" sz="3200" dirty="0">
                <a:solidFill>
                  <a:prstClr val="black"/>
                </a:solidFill>
                <a:latin typeface="Times New Roman+FPEF"/>
                <a:ea typeface="+mj-ea"/>
                <a:cs typeface="+mj-cs"/>
              </a:rPr>
              <a:t>( z </a:t>
            </a:r>
            <a:r>
              <a:rPr lang="en-US" sz="3200" dirty="0" smtClean="0">
                <a:solidFill>
                  <a:prstClr val="black"/>
                </a:solidFill>
                <a:latin typeface="Times New Roman+FPEF"/>
                <a:ea typeface="+mj-ea"/>
                <a:cs typeface="+mj-cs"/>
              </a:rPr>
              <a:t>)</a:t>
            </a:r>
            <a:endParaRPr lang="ar-IQ" sz="3200" dirty="0"/>
          </a:p>
        </p:txBody>
      </p:sp>
      <p:sp>
        <p:nvSpPr>
          <p:cNvPr id="6" name="مستطيل 5"/>
          <p:cNvSpPr/>
          <p:nvPr/>
        </p:nvSpPr>
        <p:spPr>
          <a:xfrm>
            <a:off x="395536" y="2645623"/>
            <a:ext cx="81369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IQ" sz="3200" dirty="0" smtClean="0">
                <a:solidFill>
                  <a:prstClr val="black"/>
                </a:solidFill>
                <a:latin typeface="Times New Roman+FPEF"/>
                <a:ea typeface="+mj-ea"/>
                <a:cs typeface="Times New Roman"/>
              </a:rPr>
              <a:t>ویسمى </a:t>
            </a:r>
            <a:r>
              <a:rPr lang="en-US" sz="3200" dirty="0" smtClean="0">
                <a:solidFill>
                  <a:prstClr val="black"/>
                </a:solidFill>
                <a:latin typeface="Times New Roman+FPEF"/>
                <a:ea typeface="+mj-ea"/>
                <a:cs typeface="+mj-cs"/>
              </a:rPr>
              <a:t>x </a:t>
            </a:r>
            <a:r>
              <a:rPr lang="ar-IQ" sz="3200" dirty="0" smtClean="0">
                <a:solidFill>
                  <a:prstClr val="black"/>
                </a:solidFill>
                <a:latin typeface="Times New Roman+FPEF"/>
                <a:ea typeface="+mj-ea"/>
                <a:cs typeface="Times New Roman"/>
              </a:rPr>
              <a:t>بالجزء الحقیقي للعدد المعقد</a:t>
            </a:r>
            <a:r>
              <a:rPr lang="en-US" sz="3200" dirty="0" smtClean="0">
                <a:solidFill>
                  <a:prstClr val="black"/>
                </a:solidFill>
                <a:latin typeface="Times New Roman+FPEF"/>
                <a:ea typeface="+mj-ea"/>
                <a:cs typeface="+mj-cs"/>
              </a:rPr>
              <a:t>Z = ( x , y ) </a:t>
            </a:r>
            <a:r>
              <a:rPr lang="ar-IQ" sz="3200" dirty="0" smtClean="0">
                <a:solidFill>
                  <a:prstClr val="black"/>
                </a:solidFill>
                <a:latin typeface="Times New Roman+FPEF"/>
                <a:ea typeface="+mj-ea"/>
                <a:cs typeface="Times New Roman"/>
              </a:rPr>
              <a:t>ویرمز له </a:t>
            </a:r>
            <a:r>
              <a:rPr lang="en-US" sz="3200" dirty="0" smtClean="0">
                <a:solidFill>
                  <a:prstClr val="black"/>
                </a:solidFill>
                <a:latin typeface="Times New Roman+FPEF"/>
                <a:ea typeface="+mj-ea"/>
                <a:cs typeface="Times New Roman"/>
              </a:rPr>
              <a:t>.</a:t>
            </a:r>
            <a:r>
              <a:rPr lang="en-US" sz="3200" dirty="0" smtClean="0">
                <a:solidFill>
                  <a:prstClr val="black"/>
                </a:solidFill>
                <a:latin typeface="Times New Roman+FPEF"/>
              </a:rPr>
              <a:t>Re </a:t>
            </a:r>
            <a:r>
              <a:rPr lang="en-US" sz="3200" dirty="0">
                <a:solidFill>
                  <a:prstClr val="black"/>
                </a:solidFill>
                <a:latin typeface="Times New Roman+FPEF"/>
              </a:rPr>
              <a:t>( z </a:t>
            </a:r>
            <a:r>
              <a:rPr lang="en-US" sz="3200" dirty="0" smtClean="0">
                <a:solidFill>
                  <a:prstClr val="black"/>
                </a:solidFill>
                <a:latin typeface="Times New Roman+FPEF"/>
              </a:rPr>
              <a:t>)</a:t>
            </a:r>
            <a:r>
              <a:rPr lang="ar-IQ" sz="3200" dirty="0" smtClean="0">
                <a:solidFill>
                  <a:prstClr val="black"/>
                </a:solidFill>
                <a:latin typeface="Times New Roman+FPEF"/>
              </a:rPr>
              <a:t>أي أن </a:t>
            </a:r>
            <a:r>
              <a:rPr lang="en-US" sz="3200" dirty="0" smtClean="0">
                <a:solidFill>
                  <a:prstClr val="black"/>
                </a:solidFill>
                <a:latin typeface="Times New Roman+FPEF"/>
              </a:rPr>
              <a:t>y = </a:t>
            </a:r>
            <a:r>
              <a:rPr lang="en-US" sz="3200" dirty="0" err="1" smtClean="0">
                <a:solidFill>
                  <a:prstClr val="black"/>
                </a:solidFill>
                <a:latin typeface="Times New Roman+FPEF"/>
              </a:rPr>
              <a:t>Im</a:t>
            </a:r>
            <a:r>
              <a:rPr lang="en-US" sz="3200" dirty="0" smtClean="0">
                <a:solidFill>
                  <a:prstClr val="black"/>
                </a:solidFill>
                <a:latin typeface="Times New Roman+FPEF"/>
              </a:rPr>
              <a:t> (z) &amp; x =Re(z) </a:t>
            </a:r>
          </a:p>
          <a:p>
            <a:r>
              <a:rPr lang="ar-IQ" sz="3200" b="1" dirty="0">
                <a:latin typeface="Times New Roman Bold+FPEF"/>
              </a:rPr>
              <a:t>ملاحظة </a:t>
            </a:r>
          </a:p>
          <a:p>
            <a:pPr lvl="0"/>
            <a:r>
              <a:rPr lang="ar-IQ" sz="3200" dirty="0" smtClean="0">
                <a:solidFill>
                  <a:prstClr val="black"/>
                </a:solidFill>
                <a:latin typeface="Times New Roman+FPEF"/>
              </a:rPr>
              <a:t>الزوج المرتب (</a:t>
            </a:r>
            <a:r>
              <a:rPr lang="en-US" sz="3200" dirty="0" smtClean="0">
                <a:solidFill>
                  <a:prstClr val="black"/>
                </a:solidFill>
                <a:latin typeface="Times New Roman+FPEF"/>
              </a:rPr>
              <a:t>0,0</a:t>
            </a:r>
            <a:r>
              <a:rPr lang="ar-IQ" sz="3200" dirty="0" smtClean="0">
                <a:latin typeface="Times New Roman+FPEF"/>
              </a:rPr>
              <a:t>) ھو العدد الحقیقي صفر و </a:t>
            </a:r>
            <a:r>
              <a:rPr lang="ar-IQ" sz="3200" dirty="0" smtClean="0">
                <a:solidFill>
                  <a:prstClr val="black"/>
                </a:solidFill>
                <a:latin typeface="Times New Roman+FPEF"/>
              </a:rPr>
              <a:t>یمكن </a:t>
            </a:r>
            <a:r>
              <a:rPr lang="ar-IQ" sz="3200" dirty="0">
                <a:solidFill>
                  <a:prstClr val="black"/>
                </a:solidFill>
                <a:latin typeface="Times New Roman+FPEF"/>
              </a:rPr>
              <a:t>كتابة كل عدد </a:t>
            </a:r>
            <a:r>
              <a:rPr lang="ar-IQ" sz="3200" dirty="0" smtClean="0">
                <a:solidFill>
                  <a:prstClr val="black"/>
                </a:solidFill>
                <a:latin typeface="Times New Roman+FPEF"/>
              </a:rPr>
              <a:t>معقد </a:t>
            </a:r>
            <a:r>
              <a:rPr lang="ar-IQ" sz="3200" dirty="0" smtClean="0">
                <a:latin typeface="Times New Roman+FPEF"/>
              </a:rPr>
              <a:t>بالصیغة </a:t>
            </a:r>
            <a:r>
              <a:rPr lang="en-US" sz="3200" dirty="0" smtClean="0">
                <a:latin typeface="Times New Roman+FPEF"/>
              </a:rPr>
              <a:t>    Z = ( x , y )</a:t>
            </a:r>
          </a:p>
          <a:p>
            <a:pPr algn="l"/>
            <a:r>
              <a:rPr lang="es-ES" sz="3200" dirty="0">
                <a:latin typeface="Times New Roman+FPEF"/>
              </a:rPr>
              <a:t>Z = ( x , y ) = ( x , 0 ) + ( 0 , y)</a:t>
            </a:r>
          </a:p>
          <a:p>
            <a:pPr algn="l"/>
            <a:r>
              <a:rPr lang="es-ES" sz="3200" dirty="0">
                <a:latin typeface="Times New Roman+FPEF"/>
              </a:rPr>
              <a:t>= ( x , 0 ) + ( 0 , 1 ) * ( y , 0 </a:t>
            </a:r>
            <a:r>
              <a:rPr lang="es-ES" sz="3200" dirty="0" smtClean="0">
                <a:latin typeface="Times New Roman+FPEF"/>
              </a:rPr>
              <a:t>)</a:t>
            </a:r>
          </a:p>
          <a:p>
            <a:pPr algn="l"/>
            <a:r>
              <a:rPr lang="ar-IQ" sz="3200" dirty="0" smtClean="0">
                <a:latin typeface="Times New Roman+FPEF"/>
              </a:rPr>
              <a:t>   حيث ان</a:t>
            </a:r>
            <a:r>
              <a:rPr lang="en-US" sz="3200" dirty="0" smtClean="0">
                <a:latin typeface="Times New Roman+FPEF"/>
              </a:rPr>
              <a:t>= </a:t>
            </a:r>
            <a:r>
              <a:rPr lang="en-US" sz="3200" dirty="0">
                <a:latin typeface="Times New Roman+FPEF"/>
              </a:rPr>
              <a:t>x + </a:t>
            </a:r>
            <a:r>
              <a:rPr lang="en-US" sz="3200" dirty="0" err="1">
                <a:latin typeface="Times New Roman+FPEF"/>
              </a:rPr>
              <a:t>i</a:t>
            </a:r>
            <a:r>
              <a:rPr lang="en-US" sz="3200" dirty="0">
                <a:latin typeface="Times New Roman+FPEF"/>
              </a:rPr>
              <a:t> </a:t>
            </a:r>
            <a:r>
              <a:rPr lang="en-US" sz="3200" dirty="0" smtClean="0">
                <a:latin typeface="Times New Roman+FPEF"/>
              </a:rPr>
              <a:t>y  ;                    </a:t>
            </a:r>
            <a:r>
              <a:rPr lang="en-US" sz="3200" dirty="0" err="1" smtClean="0">
                <a:latin typeface="Times New Roman+FPEF"/>
              </a:rPr>
              <a:t>i</a:t>
            </a:r>
            <a:r>
              <a:rPr lang="en-US" sz="3200" dirty="0" smtClean="0">
                <a:latin typeface="Times New Roman+FPEF"/>
              </a:rPr>
              <a:t> </a:t>
            </a:r>
            <a:r>
              <a:rPr lang="en-US" sz="3200" dirty="0">
                <a:latin typeface="Times New Roman+FPEF"/>
              </a:rPr>
              <a:t>= ( 0 </a:t>
            </a:r>
            <a:r>
              <a:rPr lang="en-US" sz="3200" dirty="0" smtClean="0">
                <a:latin typeface="Times New Roman+FPEF"/>
              </a:rPr>
              <a:t>,1)  </a:t>
            </a:r>
            <a:endParaRPr lang="en-US" sz="3200" b="0" i="0" u="none" strike="noStrike" baseline="0" dirty="0" smtClean="0">
              <a:latin typeface="Times New Roman+FPEF"/>
            </a:endParaRPr>
          </a:p>
        </p:txBody>
      </p:sp>
    </p:spTree>
    <p:extLst>
      <p:ext uri="{BB962C8B-B14F-4D97-AF65-F5344CB8AC3E}">
        <p14:creationId xmlns:p14="http://schemas.microsoft.com/office/powerpoint/2010/main" val="3632991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عنوان 1"/>
              <p:cNvSpPr>
                <a:spLocks noGrp="1"/>
              </p:cNvSpPr>
              <p:nvPr>
                <p:ph type="ctrTitle"/>
              </p:nvPr>
            </p:nvSpPr>
            <p:spPr>
              <a:xfrm>
                <a:off x="683568" y="2276872"/>
                <a:ext cx="7772400" cy="1470025"/>
              </a:xfrm>
            </p:spPr>
            <p:txBody>
              <a:bodyPr>
                <a:noAutofit/>
              </a:bodyPr>
              <a:lstStyle/>
              <a:p>
                <a:pPr algn="r"/>
                <a:r>
                  <a:rPr lang="ar-IQ" sz="3200" b="1" dirty="0" smtClean="0">
                    <a:latin typeface="Times New Roman Bold+FPEF"/>
                  </a:rPr>
                  <a:t>مثال          </a:t>
                </a:r>
                <a:r>
                  <a:rPr lang="ar-IQ" sz="3200" b="1" dirty="0">
                    <a:latin typeface="Times New Roman Bold+FPEF"/>
                  </a:rPr>
                  <a:t/>
                </a:r>
                <a:br>
                  <a:rPr lang="ar-IQ" sz="3200" b="1" dirty="0">
                    <a:latin typeface="Times New Roman Bold+FPEF"/>
                  </a:rPr>
                </a:br>
                <a:r>
                  <a:rPr lang="ar-IQ" sz="3200" dirty="0">
                    <a:solidFill>
                      <a:prstClr val="black"/>
                    </a:solidFill>
                    <a:latin typeface="Times New Roman+FPEF"/>
                  </a:rPr>
                  <a:t>العدد المعقد </a:t>
                </a:r>
                <a:r>
                  <a:rPr lang="ar-IQ" sz="3200" dirty="0" smtClean="0">
                    <a:solidFill>
                      <a:prstClr val="black"/>
                    </a:solidFill>
                    <a:latin typeface="Times New Roman+FPEF"/>
                  </a:rPr>
                  <a:t>(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 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</a:rPr>
                  <a:t>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Z 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</a:rPr>
                  <a:t>= ( 3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,1 </a:t>
                </a:r>
                <a:r>
                  <a:rPr lang="ar-IQ" sz="3200" dirty="0" smtClean="0">
                    <a:latin typeface="Times New Roman+FPEF"/>
                  </a:rPr>
                  <a:t>یمكن كتابته بالصیغة</a:t>
                </a:r>
                <a:br>
                  <a:rPr lang="ar-IQ" sz="3200" dirty="0" smtClean="0">
                    <a:latin typeface="Times New Roman+FPEF"/>
                  </a:rPr>
                </a:br>
                <a:r>
                  <a:rPr lang="en-US" sz="3200" dirty="0" smtClean="0">
                    <a:latin typeface="Times New Roman+FPEF"/>
                  </a:rPr>
                  <a:t>Z </a:t>
                </a:r>
                <a:r>
                  <a:rPr lang="en-US" sz="3200" dirty="0">
                    <a:latin typeface="Times New Roman+FPEF"/>
                  </a:rPr>
                  <a:t>= 3 + </a:t>
                </a:r>
                <a:r>
                  <a:rPr lang="en-US" sz="3200" dirty="0" err="1">
                    <a:latin typeface="Times New Roman+FPEF"/>
                  </a:rPr>
                  <a:t>i</a:t>
                </a:r>
                <a:r>
                  <a:rPr lang="en-US" sz="3200" dirty="0">
                    <a:latin typeface="Times New Roman+FPEF"/>
                  </a:rPr>
                  <a:t/>
                </a:r>
                <a:br>
                  <a:rPr lang="en-US" sz="3200" dirty="0">
                    <a:latin typeface="Times New Roman+FPEF"/>
                  </a:rPr>
                </a:br>
                <a:r>
                  <a:rPr lang="en-US" sz="3200" dirty="0" err="1" smtClean="0">
                    <a:latin typeface="Times New Roman+FPEF"/>
                  </a:rPr>
                  <a:t>Im</a:t>
                </a:r>
                <a:r>
                  <a:rPr lang="en-US" sz="3200" dirty="0" smtClean="0">
                    <a:latin typeface="Times New Roman+FPEF"/>
                  </a:rPr>
                  <a:t> </a:t>
                </a:r>
                <a:r>
                  <a:rPr lang="en-US" sz="3200" dirty="0">
                    <a:latin typeface="Times New Roman+FPEF"/>
                  </a:rPr>
                  <a:t>( Z ) = 1 &amp; Re ( Z ) </a:t>
                </a:r>
                <a:r>
                  <a:rPr lang="en-US" sz="3200" dirty="0" smtClean="0">
                    <a:latin typeface="Times New Roman+FPEF"/>
                  </a:rPr>
                  <a:t>=3 </a:t>
                </a:r>
                <a:r>
                  <a:rPr lang="en-US" sz="3200" dirty="0">
                    <a:latin typeface="Times New Roman+FPEF"/>
                  </a:rPr>
                  <a:t> </a:t>
                </a:r>
                <a:r>
                  <a:rPr lang="en-US" sz="3200" dirty="0" smtClean="0">
                    <a:latin typeface="Times New Roman+FPEF"/>
                  </a:rPr>
                  <a:t> </a:t>
                </a:r>
                <a:r>
                  <a:rPr lang="ar-IQ" sz="3200" dirty="0">
                    <a:latin typeface="Times New Roman+FPEF"/>
                  </a:rPr>
                  <a:t/>
                </a:r>
                <a:br>
                  <a:rPr lang="ar-IQ" sz="3200" dirty="0">
                    <a:latin typeface="Times New Roman+FPEF"/>
                  </a:rPr>
                </a:br>
                <a:r>
                  <a:rPr lang="ar-IQ" sz="3200" dirty="0">
                    <a:latin typeface="Times New Roman+FPEF"/>
                  </a:rPr>
                  <a:t>باستعمال خاصیة ضرب الأعداد المعقدة نجد </a:t>
                </a:r>
                <a:r>
                  <a:rPr lang="ar-IQ" sz="3200" dirty="0" smtClean="0">
                    <a:latin typeface="Times New Roman+FPEF"/>
                  </a:rPr>
                  <a:t>أن</a:t>
                </a:r>
                <a:br>
                  <a:rPr lang="ar-IQ" sz="3200" dirty="0" smtClean="0">
                    <a:latin typeface="Times New Roman+FPEF"/>
                  </a:rPr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nn-NO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nn-NO" sz="1400" dirty="0" smtClean="0">
                    <a:latin typeface="Times New Roman+FPEF"/>
                  </a:rPr>
                  <a:t> </a:t>
                </a:r>
                <a:r>
                  <a:rPr lang="nn-NO" sz="3200" dirty="0">
                    <a:latin typeface="Times New Roman+FPEF"/>
                  </a:rPr>
                  <a:t>= i . i = ( 0 , 1 ) . ( 0 , 1 ) = ( -1 , 0 ) = -</a:t>
                </a:r>
                <a:r>
                  <a:rPr lang="nn-NO" sz="3200" dirty="0" smtClean="0">
                    <a:latin typeface="Times New Roman+FPEF"/>
                  </a:rPr>
                  <a:t>1</a:t>
                </a:r>
                <a:r>
                  <a:rPr lang="ar-IQ" sz="3200" dirty="0">
                    <a:latin typeface="Times New Roman+FPEF"/>
                  </a:rPr>
                  <a:t/>
                </a:r>
                <a:br>
                  <a:rPr lang="ar-IQ" sz="3200" dirty="0">
                    <a:latin typeface="Times New Roman+FPEF"/>
                  </a:rPr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ar-IQ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ar-IQ" sz="32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nn-NO" sz="3200" dirty="0" smtClean="0">
                    <a:latin typeface="Times New Roman+FPEF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n-NO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nn-NO" sz="1400" dirty="0">
                    <a:solidFill>
                      <a:prstClr val="black"/>
                    </a:solidFill>
                    <a:latin typeface="Times New Roman+FPEF"/>
                  </a:rPr>
                  <a:t> </a:t>
                </a:r>
                <a:r>
                  <a:rPr lang="nn-NO" sz="3200" dirty="0" smtClean="0">
                    <a:latin typeface="Times New Roman+FPEF"/>
                  </a:rPr>
                  <a:t>. </a:t>
                </a:r>
                <a:r>
                  <a:rPr lang="nn-NO" sz="3200" dirty="0">
                    <a:latin typeface="Times New Roman+FPEF"/>
                  </a:rPr>
                  <a:t>i = ( -1 ) i = -</a:t>
                </a:r>
                <a:r>
                  <a:rPr lang="nn-NO" sz="3200" dirty="0" smtClean="0">
                    <a:latin typeface="Times New Roman+FPEF"/>
                  </a:rPr>
                  <a:t>i                                 </a:t>
                </a:r>
                <a:br>
                  <a:rPr lang="nn-NO" sz="3200" dirty="0" smtClean="0">
                    <a:latin typeface="Times New Roman+FPEF"/>
                  </a:rPr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ar-IQ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ar-IQ" sz="3200" i="1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nn-NO" sz="3200" dirty="0" smtClean="0">
                    <a:latin typeface="Times New Roman+FPEF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ar-IQ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nn-NO" sz="3200" dirty="0">
                    <a:latin typeface="Times New Roman+FPEF"/>
                  </a:rPr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ar-IQ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nn-NO" sz="1400" dirty="0">
                    <a:latin typeface="Times New Roman+FPEF"/>
                  </a:rPr>
                  <a:t> </a:t>
                </a:r>
                <a:r>
                  <a:rPr lang="nn-NO" sz="3200" dirty="0">
                    <a:latin typeface="Times New Roman+FPEF"/>
                  </a:rPr>
                  <a:t>= ( -1 </a:t>
                </a:r>
                <a:r>
                  <a:rPr lang="nn-NO" sz="3200" dirty="0" smtClean="0">
                    <a:latin typeface="Times New Roman+FPEF"/>
                  </a:rPr>
                  <a:t>) ( -1 ) </a:t>
                </a:r>
                <a:r>
                  <a:rPr lang="en-US" sz="3200" dirty="0" smtClean="0">
                    <a:latin typeface="Times New Roman+FPEF"/>
                  </a:rPr>
                  <a:t>=1                         </a:t>
                </a:r>
                <a:r>
                  <a:rPr lang="ar-IQ" sz="3200" dirty="0" smtClean="0">
                    <a:latin typeface="Times New Roman+FPEF"/>
                  </a:rPr>
                  <a:t/>
                </a:r>
                <a:br>
                  <a:rPr lang="ar-IQ" sz="3200" dirty="0" smtClean="0">
                    <a:latin typeface="Times New Roman+FPEF"/>
                  </a:rPr>
                </a:br>
                <a:r>
                  <a:rPr lang="ar-IQ" sz="3200" dirty="0">
                    <a:solidFill>
                      <a:prstClr val="black"/>
                    </a:solidFill>
                    <a:latin typeface="Times New Roman+FPEF"/>
                  </a:rPr>
                  <a:t>وبصورة عامة</a:t>
                </a:r>
                <a:r>
                  <a:rPr lang="nn-NO" sz="3200" dirty="0" smtClean="0">
                    <a:latin typeface="Times New Roman+FPEF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ar-IQ" sz="32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ar-IQ" sz="3200" dirty="0" smtClean="0">
                    <a:latin typeface="Times New Roman+FPEF"/>
                  </a:rPr>
                  <a:t>(حيث </a:t>
                </a:r>
                <a:r>
                  <a:rPr lang="en-US" sz="3200" dirty="0" smtClean="0">
                    <a:latin typeface="Times New Roman+FPEF"/>
                  </a:rPr>
                  <a:t>n</a:t>
                </a:r>
                <a:r>
                  <a:rPr lang="ar-IQ" sz="3200" dirty="0" smtClean="0">
                    <a:latin typeface="Times New Roman+FPEF"/>
                  </a:rPr>
                  <a:t>عدد </a:t>
                </a:r>
                <a:r>
                  <a:rPr lang="ar-IQ" sz="3200" dirty="0">
                    <a:latin typeface="Times New Roman+FPEF"/>
                  </a:rPr>
                  <a:t>صحیح موجب) </a:t>
                </a:r>
                <a:r>
                  <a:rPr lang="ar-IQ" sz="3200" dirty="0" smtClean="0">
                    <a:latin typeface="Times New Roman+FPEF"/>
                  </a:rPr>
                  <a:t>یساوي</a:t>
                </a:r>
                <a:endParaRPr lang="ar-IQ" sz="3200" dirty="0"/>
              </a:p>
            </p:txBody>
          </p:sp>
        </mc:Choice>
        <mc:Fallback xmlns="">
          <p:sp>
            <p:nvSpPr>
              <p:cNvPr id="2" name="عنوان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683568" y="2276872"/>
                <a:ext cx="7772400" cy="1470025"/>
              </a:xfrm>
              <a:blipFill rotWithShape="1">
                <a:blip r:embed="rId2"/>
                <a:stretch>
                  <a:fillRect t="-108299" r="-2118" b="-11576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5104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مستطيل 2"/>
              <p:cNvSpPr/>
              <p:nvPr/>
            </p:nvSpPr>
            <p:spPr>
              <a:xfrm flipH="1">
                <a:off x="467544" y="980728"/>
                <a:ext cx="7969359" cy="35394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IQ" dirty="0" smtClean="0">
                    <a:latin typeface="Times New Roman+FPEF"/>
                  </a:rPr>
                  <a:t> </a:t>
                </a:r>
                <a:r>
                  <a:rPr lang="ar-IQ" sz="2400" dirty="0">
                    <a:solidFill>
                      <a:prstClr val="black"/>
                    </a:solidFill>
                    <a:latin typeface="Times New Roman+FPEF"/>
                  </a:rPr>
                  <a:t>–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+FPEF"/>
                  </a:rPr>
                  <a:t>i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</a:rPr>
                  <a:t> , -1 ,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+FPEF"/>
                  </a:rPr>
                  <a:t>i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</a:rPr>
                  <a:t> , 1 </a:t>
                </a:r>
                <a:r>
                  <a:rPr lang="ar-IQ" sz="3200" dirty="0" smtClean="0">
                    <a:solidFill>
                      <a:prstClr val="black"/>
                    </a:solidFill>
                    <a:latin typeface="Times New Roman+FPEF"/>
                  </a:rPr>
                  <a:t> </a:t>
                </a:r>
                <a:r>
                  <a:rPr lang="ar-IQ" sz="3200" dirty="0" smtClean="0">
                    <a:latin typeface="Times New Roman+FPEF"/>
                  </a:rPr>
                  <a:t>عندما یكون قسمة </a:t>
                </a:r>
                <a:r>
                  <a:rPr lang="en-US" sz="3200" dirty="0" smtClean="0">
                    <a:latin typeface="Times New Roman+FPEF"/>
                  </a:rPr>
                  <a:t>n</a:t>
                </a:r>
                <a:r>
                  <a:rPr lang="ar-IQ" sz="3200" dirty="0" smtClean="0">
                    <a:latin typeface="Times New Roman+FPEF"/>
                  </a:rPr>
                  <a:t>على </a:t>
                </a:r>
                <a:r>
                  <a:rPr lang="en-US" sz="3200" dirty="0" smtClean="0">
                    <a:latin typeface="Times New Roman+FPEF"/>
                  </a:rPr>
                  <a:t>4</a:t>
                </a:r>
                <a:r>
                  <a:rPr lang="ar-IQ" sz="3200" dirty="0" smtClean="0">
                    <a:latin typeface="Times New Roman+FPEF"/>
                  </a:rPr>
                  <a:t> ھو </a:t>
                </a:r>
                <a:r>
                  <a:rPr lang="en-US" sz="3200" dirty="0" smtClean="0">
                    <a:latin typeface="Times New Roman+FPEF"/>
                  </a:rPr>
                  <a:t>3,2,1,0</a:t>
                </a:r>
                <a:endParaRPr lang="ar-IQ" sz="3200" dirty="0" smtClean="0">
                  <a:latin typeface="Times New Roman+FPEF"/>
                </a:endParaRPr>
              </a:p>
              <a:p>
                <a:pPr algn="l"/>
                <a:r>
                  <a:rPr lang="ar-IQ" sz="3200" b="1" dirty="0" smtClean="0">
                    <a:latin typeface="Times New Roman Bold+FPEF"/>
                  </a:rPr>
                  <a:t>-:</a:t>
                </a:r>
                <a:r>
                  <a:rPr lang="en-US" sz="3200" b="1" dirty="0" smtClean="0">
                    <a:latin typeface="Times New Roman Bold+FPEF"/>
                  </a:rPr>
                  <a:t>Exercise</a:t>
                </a:r>
              </a:p>
              <a:p>
                <a:pPr algn="l"/>
                <a:r>
                  <a:rPr lang="ar-IQ" sz="3200" dirty="0" smtClean="0">
                    <a:latin typeface="Times New Roman+FPEF"/>
                  </a:rPr>
                  <a:t> احسب قيمة كل من                 </a:t>
                </a:r>
                <a:r>
                  <a:rPr lang="en-US" sz="3200" dirty="0" smtClean="0">
                    <a:latin typeface="Times New Roman+FPEF"/>
                  </a:rPr>
                  <a:t>find </a:t>
                </a:r>
                <a:r>
                  <a:rPr lang="en-US" sz="3200" dirty="0">
                    <a:latin typeface="Times New Roman+FPEF"/>
                  </a:rPr>
                  <a:t>the value of </a:t>
                </a:r>
                <a:r>
                  <a:rPr lang="ar-IQ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Times New Roman"/>
                  </a:rPr>
                  <a:t/>
                </a:r>
                <a:br>
                  <a:rPr lang="ar-IQ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Times New Roman"/>
                  </a:rPr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nn-NO" sz="3200" i="1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  <m:t>  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  <m:t>1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  <m:t>)  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  <m:t>𝑖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  <m:t>7</m:t>
                        </m:r>
                      </m:sup>
                    </m:sSup>
                    <m:r>
                      <a:rPr lang="ar-IQ" sz="3200" b="0" i="1" smtClean="0">
                        <a:solidFill>
                          <a:prstClr val="black"/>
                        </a:solidFill>
                        <a:latin typeface="Cambria Math"/>
                        <a:ea typeface="+mj-ea"/>
                        <a:cs typeface="+mj-cs"/>
                      </a:rPr>
                      <m:t>                                          </m:t>
                    </m:r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  <a:latin typeface="Times New Roman+FPEF"/>
                    <a:ea typeface="+mj-ea"/>
                    <a:cs typeface="Times New Roman"/>
                  </a:rPr>
                  <a:t>  </a:t>
                </a:r>
                <a:r>
                  <a:rPr lang="ar-IQ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Times New Roman"/>
                  </a:rPr>
                  <a:t/>
                </a:r>
                <a:br>
                  <a:rPr lang="ar-IQ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Times New Roman"/>
                  </a:rPr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nn-NO" sz="3200" i="1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  <m:t> 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  <m:t>2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  <m:t>)   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  <m:t>𝑖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  <m:t>19</m:t>
                        </m:r>
                      </m:sup>
                    </m:sSup>
                  </m:oMath>
                </a14:m>
                <a:r>
                  <a:rPr lang="en-US" sz="3200" dirty="0">
                    <a:latin typeface="Times New Roman+FPEF"/>
                  </a:rPr>
                  <a:t> </a:t>
                </a:r>
                <a:r>
                  <a:rPr lang="ar-IQ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Times New Roman"/>
                  </a:rPr>
                  <a:t/>
                </a:r>
                <a:br>
                  <a:rPr lang="ar-IQ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Times New Roman"/>
                  </a:rPr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nn-NO" sz="3200" i="1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  <m:t>3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  <m:t>)    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  <m:t>𝑖</m:t>
                        </m:r>
                      </m:e>
                      <m:sup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  <m:t>2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  <m:t>3</m:t>
                        </m:r>
                      </m:sup>
                    </m:sSup>
                    <m:r>
                      <a:rPr lang="ar-IQ" sz="3200" b="0" i="1" smtClean="0">
                        <a:solidFill>
                          <a:prstClr val="black"/>
                        </a:solidFill>
                        <a:latin typeface="Cambria Math"/>
                        <a:ea typeface="+mj-ea"/>
                        <a:cs typeface="+mj-cs"/>
                      </a:rPr>
                      <m:t> </m:t>
                    </m:r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  <a:latin typeface="Times New Roman+FPEF"/>
                    <a:ea typeface="+mj-ea"/>
                    <a:cs typeface="Times New Roman"/>
                  </a:rPr>
                  <a:t>   </a:t>
                </a:r>
                <a:r>
                  <a:rPr lang="ar-IQ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Times New Roman"/>
                  </a:rPr>
                  <a:t/>
                </a:r>
                <a:br>
                  <a:rPr lang="ar-IQ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Times New Roman"/>
                  </a:rPr>
                </a:br>
                <a:r>
                  <a:rPr lang="ar-IQ" sz="3200" dirty="0" smtClean="0">
                    <a:solidFill>
                      <a:prstClr val="black"/>
                    </a:solidFill>
                    <a:latin typeface="Times New Roman+FPEF"/>
                    <a:ea typeface="+mj-ea"/>
                    <a:cs typeface="Times New Roman"/>
                  </a:rPr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n-NO" sz="3200" i="1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  <m:t>4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  <m:t>)    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  <m:t>𝑖</m:t>
                        </m:r>
                      </m:e>
                      <m:sup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  <m:t>2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+mj-cs"/>
                          </a:rPr>
                          <m:t>010</m:t>
                        </m:r>
                      </m:sup>
                    </m:sSup>
                  </m:oMath>
                </a14:m>
                <a:endParaRPr lang="ar-IQ" sz="3200" dirty="0"/>
              </a:p>
            </p:txBody>
          </p:sp>
        </mc:Choice>
        <mc:Fallback xmlns="">
          <p:sp>
            <p:nvSpPr>
              <p:cNvPr id="3" name="مستطيل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67544" y="980728"/>
                <a:ext cx="7969359" cy="3539430"/>
              </a:xfrm>
              <a:prstGeom prst="rect">
                <a:avLst/>
              </a:prstGeom>
              <a:blipFill rotWithShape="1">
                <a:blip r:embed="rId2"/>
                <a:stretch>
                  <a:fillRect l="-5815" t="-2241" r="-612" b="-4655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5531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مستطيل 1"/>
              <p:cNvSpPr/>
              <p:nvPr/>
            </p:nvSpPr>
            <p:spPr>
              <a:xfrm>
                <a:off x="251520" y="332656"/>
                <a:ext cx="8496944" cy="57861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IQ" sz="3200" b="1" dirty="0">
                    <a:solidFill>
                      <a:prstClr val="black"/>
                    </a:solidFill>
                    <a:latin typeface="Times New Roman Bold+FPEF"/>
                    <a:ea typeface="+mj-ea"/>
                    <a:cs typeface="Times New Roman"/>
                  </a:rPr>
                  <a:t>خواص العدد المركب (المعقد) </a:t>
                </a:r>
                <a:br>
                  <a:rPr lang="ar-IQ" sz="3200" b="1" dirty="0">
                    <a:solidFill>
                      <a:prstClr val="black"/>
                    </a:solidFill>
                    <a:latin typeface="Times New Roman Bold+FPEF"/>
                    <a:ea typeface="+mj-ea"/>
                    <a:cs typeface="Times New Roman"/>
                  </a:rPr>
                </a:br>
                <a:r>
                  <a:rPr lang="ar-IQ" sz="3200" b="1" dirty="0">
                    <a:solidFill>
                      <a:prstClr val="black"/>
                    </a:solidFill>
                    <a:latin typeface="Times New Roman Bold+FPEF"/>
                    <a:ea typeface="+mj-ea"/>
                    <a:cs typeface="Times New Roman"/>
                  </a:rPr>
                  <a:t/>
                </a:r>
                <a:br>
                  <a:rPr lang="ar-IQ" sz="3200" b="1" dirty="0">
                    <a:solidFill>
                      <a:prstClr val="black"/>
                    </a:solidFill>
                    <a:latin typeface="Times New Roman Bold+FPEF"/>
                    <a:ea typeface="+mj-ea"/>
                    <a:cs typeface="Times New Roman"/>
                  </a:rPr>
                </a:br>
                <a:r>
                  <a:rPr lang="ar-IQ" sz="3200" b="1" dirty="0">
                    <a:solidFill>
                      <a:prstClr val="black"/>
                    </a:solidFill>
                    <a:latin typeface="Times New Roman Bold+FPEF"/>
                    <a:ea typeface="+mj-ea"/>
                    <a:cs typeface="Times New Roman"/>
                  </a:rPr>
                  <a:t>1) </a:t>
                </a:r>
                <a:r>
                  <a:rPr lang="ar-IQ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Times New Roman"/>
                  </a:rPr>
                  <a:t>یكون </a:t>
                </a:r>
                <a:r>
                  <a:rPr lang="ar-IQ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Times New Roman"/>
                  </a:rPr>
                  <a:t>العدد </a:t>
                </a:r>
                <a:r>
                  <a:rPr lang="ar-IQ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Times New Roman"/>
                  </a:rPr>
                  <a:t>المعقد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+mj-cs"/>
                  </a:rPr>
                  <a:t>Z</a:t>
                </a:r>
                <a:r>
                  <a:rPr lang="ar-IQ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Times New Roman"/>
                  </a:rPr>
                  <a:t>مساویاً للصفر اذا وفقط أذا كان كل من جزئیھ الحقیقي والخیالي صفراً</a:t>
                </a:r>
                <a:br>
                  <a:rPr lang="ar-IQ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Times New Roman"/>
                  </a:rPr>
                </a:br>
                <a:r>
                  <a:rPr lang="ar-IQ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Times New Roman"/>
                  </a:rPr>
                  <a:t>                              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+mj-cs"/>
                  </a:rPr>
                  <a:t> Z= x + iy = 0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+mj-cs"/>
                      </a:rPr>
                      <m:t>↔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+mj-cs"/>
                  </a:rPr>
                  <a:t> x = 0 &amp; y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  <a:ea typeface="+mj-ea"/>
                    <a:cs typeface="+mj-cs"/>
                  </a:rPr>
                  <a:t>=0 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+mj-cs"/>
                  </a:rPr>
                  <a:t/>
                </a:r>
                <a:br>
                  <a:rPr lang="en-US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+mj-cs"/>
                  </a:rPr>
                </a:br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+mj-cs"/>
                  </a:rPr>
                  <a:t> </a:t>
                </a:r>
                <a:r>
                  <a:rPr lang="ar-IQ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Times New Roman"/>
                  </a:rPr>
                  <a:t>2) يتساوى العددان المعقدان اذا وفقط أذا تساوى جزءاھما الحقیقیان وتساوى جزءاھما الخیالیان .أي أن </a:t>
                </a:r>
                <a:br>
                  <a:rPr lang="ar-IQ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Times New Roman"/>
                  </a:rPr>
                </a:br>
                <a:r>
                  <a:rPr lang="ar-IQ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Times New Roman"/>
                  </a:rPr>
                  <a:t>                       </a:t>
                </a:r>
                <a:r>
                  <a:rPr lang="es-ES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+mj-cs"/>
                  </a:rPr>
                  <a:t>x</a:t>
                </a:r>
                <a:r>
                  <a:rPr lang="es-ES" sz="1400" dirty="0">
                    <a:solidFill>
                      <a:prstClr val="black"/>
                    </a:solidFill>
                    <a:latin typeface="Times New Roman+FPEF"/>
                    <a:ea typeface="+mj-ea"/>
                    <a:cs typeface="+mj-cs"/>
                  </a:rPr>
                  <a:t>1 </a:t>
                </a:r>
                <a:r>
                  <a:rPr lang="es-ES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+mj-cs"/>
                  </a:rPr>
                  <a:t>= x</a:t>
                </a:r>
                <a:r>
                  <a:rPr lang="es-ES" sz="1400" dirty="0">
                    <a:solidFill>
                      <a:prstClr val="black"/>
                    </a:solidFill>
                    <a:latin typeface="Times New Roman+FPEF"/>
                    <a:ea typeface="+mj-ea"/>
                    <a:cs typeface="+mj-cs"/>
                  </a:rPr>
                  <a:t>2 </a:t>
                </a:r>
                <a:r>
                  <a:rPr lang="es-ES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+mj-cs"/>
                  </a:rPr>
                  <a:t>&amp; y</a:t>
                </a:r>
                <a:r>
                  <a:rPr lang="es-ES" sz="1400" dirty="0">
                    <a:solidFill>
                      <a:prstClr val="black"/>
                    </a:solidFill>
                    <a:latin typeface="Times New Roman+FPEF"/>
                    <a:ea typeface="+mj-ea"/>
                    <a:cs typeface="+mj-cs"/>
                  </a:rPr>
                  <a:t>1 </a:t>
                </a:r>
                <a:r>
                  <a:rPr lang="es-ES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+mj-cs"/>
                  </a:rPr>
                  <a:t>= y</a:t>
                </a:r>
                <a:r>
                  <a:rPr lang="es-ES" sz="1400" dirty="0">
                    <a:solidFill>
                      <a:prstClr val="black"/>
                    </a:solidFill>
                    <a:latin typeface="Times New Roman+FPEF"/>
                    <a:ea typeface="+mj-ea"/>
                    <a:cs typeface="+mj-cs"/>
                  </a:rPr>
                  <a:t>2</a:t>
                </a:r>
                <a:r>
                  <a:rPr lang="ar-IQ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ar-IQ" sz="32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ar-IQ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Times New Roman"/>
                  </a:rPr>
                  <a:t>  </a:t>
                </a:r>
                <a:r>
                  <a:rPr lang="es-ES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+mj-cs"/>
                  </a:rPr>
                  <a:t>x</a:t>
                </a:r>
                <a:r>
                  <a:rPr lang="es-ES" sz="1400" dirty="0">
                    <a:solidFill>
                      <a:prstClr val="black"/>
                    </a:solidFill>
                    <a:latin typeface="Times New Roman+FPEF"/>
                    <a:ea typeface="+mj-ea"/>
                    <a:cs typeface="+mj-cs"/>
                  </a:rPr>
                  <a:t>1 </a:t>
                </a:r>
                <a:r>
                  <a:rPr lang="es-ES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+mj-cs"/>
                  </a:rPr>
                  <a:t>+ iy</a:t>
                </a:r>
                <a:r>
                  <a:rPr lang="es-ES" sz="1400" dirty="0">
                    <a:solidFill>
                      <a:prstClr val="black"/>
                    </a:solidFill>
                    <a:latin typeface="Times New Roman+FPEF"/>
                    <a:ea typeface="+mj-ea"/>
                    <a:cs typeface="+mj-cs"/>
                  </a:rPr>
                  <a:t>1 </a:t>
                </a:r>
                <a:r>
                  <a:rPr lang="es-ES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+mj-cs"/>
                  </a:rPr>
                  <a:t>= x</a:t>
                </a:r>
                <a:r>
                  <a:rPr lang="es-ES" sz="1400" dirty="0">
                    <a:solidFill>
                      <a:prstClr val="black"/>
                    </a:solidFill>
                    <a:latin typeface="Times New Roman+FPEF"/>
                    <a:ea typeface="+mj-ea"/>
                    <a:cs typeface="+mj-cs"/>
                  </a:rPr>
                  <a:t>2 </a:t>
                </a:r>
                <a:r>
                  <a:rPr lang="es-ES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+mj-cs"/>
                  </a:rPr>
                  <a:t>+ iy</a:t>
                </a:r>
                <a:r>
                  <a:rPr lang="es-ES" sz="1400" dirty="0">
                    <a:solidFill>
                      <a:prstClr val="black"/>
                    </a:solidFill>
                    <a:latin typeface="Times New Roman+FPEF"/>
                    <a:ea typeface="+mj-ea"/>
                    <a:cs typeface="+mj-cs"/>
                  </a:rPr>
                  <a:t>2</a:t>
                </a:r>
                <a:r>
                  <a:rPr lang="ar-IQ" sz="1400" dirty="0">
                    <a:solidFill>
                      <a:prstClr val="black"/>
                    </a:solidFill>
                    <a:latin typeface="Times New Roman+FPEF"/>
                    <a:ea typeface="+mj-ea"/>
                    <a:cs typeface="Times New Roman"/>
                  </a:rPr>
                  <a:t> </a:t>
                </a:r>
                <a:r>
                  <a:rPr lang="ar-IQ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Times New Roman"/>
                  </a:rPr>
                  <a:t/>
                </a:r>
                <a:br>
                  <a:rPr lang="ar-IQ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Times New Roman"/>
                  </a:rPr>
                </a:br>
                <a:r>
                  <a:rPr lang="ar-IQ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Times New Roman"/>
                  </a:rPr>
                  <a:t>                                                      </a:t>
                </a:r>
                <a:r>
                  <a:rPr lang="ar-IQ" sz="3200" dirty="0" smtClean="0">
                    <a:solidFill>
                      <a:prstClr val="black"/>
                    </a:solidFill>
                    <a:latin typeface="Times New Roman+FPEF"/>
                    <a:ea typeface="+mj-ea"/>
                    <a:cs typeface="Times New Roman"/>
                  </a:rPr>
                  <a:t>      </a:t>
                </a:r>
                <a:r>
                  <a:rPr lang="en-US" sz="3200" b="1" i="1" dirty="0">
                    <a:solidFill>
                      <a:prstClr val="black"/>
                    </a:solidFill>
                    <a:latin typeface="Times New Roman Bold Italic+FPEF"/>
                    <a:ea typeface="+mj-ea"/>
                    <a:cs typeface="+mj-cs"/>
                  </a:rPr>
                  <a:t>Exercise:</a:t>
                </a:r>
                <a:br>
                  <a:rPr lang="en-US" sz="3200" b="1" i="1" dirty="0">
                    <a:solidFill>
                      <a:prstClr val="black"/>
                    </a:solidFill>
                    <a:latin typeface="Times New Roman Bold Italic+FPEF"/>
                    <a:ea typeface="+mj-ea"/>
                    <a:cs typeface="+mj-cs"/>
                  </a:rPr>
                </a:br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+mj-cs"/>
                  </a:rPr>
                  <a:t>Find the value of x , y that satisfy the eq.</a:t>
                </a:r>
                <a:br>
                  <a:rPr lang="en-US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+mj-cs"/>
                  </a:rPr>
                </a:br>
                <a:r>
                  <a:rPr lang="es-ES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+mj-cs"/>
                  </a:rPr>
                  <a:t>(x - y – 6) + i (y</a:t>
                </a:r>
                <a:r>
                  <a:rPr lang="es-ES" sz="1400" dirty="0">
                    <a:solidFill>
                      <a:prstClr val="black"/>
                    </a:solidFill>
                    <a:latin typeface="Times New Roman+FPEF"/>
                    <a:ea typeface="+mj-ea"/>
                    <a:cs typeface="+mj-cs"/>
                  </a:rPr>
                  <a:t>2 </a:t>
                </a:r>
                <a:r>
                  <a:rPr lang="es-ES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+mj-cs"/>
                  </a:rPr>
                  <a:t>– x) = 0</a:t>
                </a:r>
                <a:r>
                  <a:rPr lang="ar-IQ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Times New Roman"/>
                  </a:rPr>
                  <a:t/>
                </a:r>
                <a:br>
                  <a:rPr lang="ar-IQ" sz="3200" dirty="0">
                    <a:solidFill>
                      <a:prstClr val="black"/>
                    </a:solidFill>
                    <a:latin typeface="Times New Roman+FPEF"/>
                    <a:ea typeface="+mj-ea"/>
                    <a:cs typeface="Times New Roman"/>
                  </a:rPr>
                </a:br>
                <a:endParaRPr lang="ar-IQ" dirty="0"/>
              </a:p>
            </p:txBody>
          </p:sp>
        </mc:Choice>
        <mc:Fallback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32656"/>
                <a:ext cx="8496944" cy="5786199"/>
              </a:xfrm>
              <a:prstGeom prst="rect">
                <a:avLst/>
              </a:prstGeom>
              <a:blipFill rotWithShape="1">
                <a:blip r:embed="rId2"/>
                <a:stretch>
                  <a:fillRect l="-72" t="-1475" r="-193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829249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316</Words>
  <Application>Microsoft Office PowerPoint</Application>
  <PresentationFormat>عرض على الشاشة (3:4)‏</PresentationFormat>
  <Paragraphs>28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عرض تقديمي في PowerPoint</vt:lpstr>
      <vt:lpstr>عرض تقديمي في PowerPoint</vt:lpstr>
      <vt:lpstr>والأزواج المرتبة بالصیغة ( (X,0 تسمى بالأعداد الحقیقیة ویرمز لمجموعة الأعداد المعقدة ∁. ویسمى x بالجزء الحقیقي للعدد المعقدZ = ( x , y ) ویرمز له </vt:lpstr>
      <vt:lpstr>مثال           العدد المعقد (  Z = ( 3 ,1 یمكن كتابته بالصیغة Z = 3 + i Im ( Z ) = 1 &amp; Re ( Z ) =3    باستعمال خاصیة ضرب الأعداد المعقدة نجد أن i^2 = i . i = ( 0 , 1 ) . ( 0 , 1 ) = ( -1 , 0 ) = -1 i^3= i^2 . i = ( -1 ) i = -i                                  i^4  = i^2. i^2 = ( -1 ) ( -1 ) =1                          وبصورة عامة i^n  (حيث nعدد صحیح موجب) یساوي</vt:lpstr>
      <vt:lpstr>عرض تقديمي في PowerPoint</vt:lpstr>
      <vt:lpstr>عرض تقديمي في PowerPoint</vt:lpstr>
    </vt:vector>
  </TitlesOfParts>
  <Company>المستقبل للحاسبات - سنجار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Hanoo</dc:creator>
  <cp:lastModifiedBy>Hanoo</cp:lastModifiedBy>
  <cp:revision>20</cp:revision>
  <dcterms:created xsi:type="dcterms:W3CDTF">2020-01-02T18:30:54Z</dcterms:created>
  <dcterms:modified xsi:type="dcterms:W3CDTF">2020-01-06T17:49:11Z</dcterms:modified>
</cp:coreProperties>
</file>