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67BA7B-C646-4A62-8E5C-F85956485CB5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2CC2339-57C7-4A0B-9FCE-5B6D80B8EFA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32539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C2339-57C7-4A0B-9FCE-5B6D80B8EFA9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94903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1086-C40F-4444-B094-5D7203B5D21F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297D-8709-4B00-8F80-9C274CD8F1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3008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1086-C40F-4444-B094-5D7203B5D21F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297D-8709-4B00-8F80-9C274CD8F1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785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1086-C40F-4444-B094-5D7203B5D21F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297D-8709-4B00-8F80-9C274CD8F1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074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1086-C40F-4444-B094-5D7203B5D21F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297D-8709-4B00-8F80-9C274CD8F1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9908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1086-C40F-4444-B094-5D7203B5D21F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297D-8709-4B00-8F80-9C274CD8F1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0558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1086-C40F-4444-B094-5D7203B5D21F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297D-8709-4B00-8F80-9C274CD8F1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99277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1086-C40F-4444-B094-5D7203B5D21F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297D-8709-4B00-8F80-9C274CD8F1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6699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1086-C40F-4444-B094-5D7203B5D21F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297D-8709-4B00-8F80-9C274CD8F1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0895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1086-C40F-4444-B094-5D7203B5D21F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297D-8709-4B00-8F80-9C274CD8F1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012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1086-C40F-4444-B094-5D7203B5D21F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297D-8709-4B00-8F80-9C274CD8F1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7330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D1086-C40F-4444-B094-5D7203B5D21F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7297D-8709-4B00-8F80-9C274CD8F1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877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D1086-C40F-4444-B094-5D7203B5D21F}" type="datetimeFigureOut">
              <a:rPr lang="ar-IQ" smtClean="0"/>
              <a:t>09/05/1441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7297D-8709-4B00-8F80-9C274CD8F19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6578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sz="2600" dirty="0">
                <a:solidFill>
                  <a:prstClr val="black"/>
                </a:solidFill>
              </a:rPr>
              <a:t>التحليل العقدي </a:t>
            </a:r>
            <a:br>
              <a:rPr lang="ar-IQ" sz="2600" dirty="0">
                <a:solidFill>
                  <a:prstClr val="black"/>
                </a:solidFill>
              </a:rPr>
            </a:br>
            <a:r>
              <a:rPr lang="ar-IQ" sz="2600" dirty="0" smtClean="0">
                <a:solidFill>
                  <a:prstClr val="black"/>
                </a:solidFill>
              </a:rPr>
              <a:t>المحاضرةالخامسة </a:t>
            </a:r>
            <a:r>
              <a:rPr lang="ar-IQ" sz="2600" dirty="0">
                <a:solidFill>
                  <a:prstClr val="black"/>
                </a:solidFill>
              </a:rPr>
              <a:t/>
            </a:r>
            <a:br>
              <a:rPr lang="ar-IQ" sz="2600" dirty="0">
                <a:solidFill>
                  <a:prstClr val="black"/>
                </a:solidFill>
              </a:rPr>
            </a:br>
            <a:r>
              <a:rPr lang="ar-IQ" sz="2600" dirty="0" smtClean="0">
                <a:solidFill>
                  <a:prstClr val="black"/>
                </a:solidFill>
              </a:rPr>
              <a:t>التمثيل الهندسي للعدد </a:t>
            </a:r>
            <a:r>
              <a:rPr lang="ar-IQ" sz="2600" dirty="0">
                <a:solidFill>
                  <a:prstClr val="black"/>
                </a:solidFill>
              </a:rPr>
              <a:t>المركب </a:t>
            </a:r>
            <a:br>
              <a:rPr lang="ar-IQ" sz="2600" dirty="0">
                <a:solidFill>
                  <a:prstClr val="black"/>
                </a:solidFill>
              </a:rPr>
            </a:br>
            <a:r>
              <a:rPr lang="ar-IQ" sz="2600" dirty="0">
                <a:solidFill>
                  <a:prstClr val="black"/>
                </a:solidFill>
              </a:rPr>
              <a:t>لطلبة كلية التربية الاساسية/قسم الرياضيات / المرحلة الرابعة</a:t>
            </a:r>
            <a:br>
              <a:rPr lang="ar-IQ" sz="2600" dirty="0">
                <a:solidFill>
                  <a:prstClr val="black"/>
                </a:solidFill>
              </a:rPr>
            </a:br>
            <a:r>
              <a:rPr lang="ar-IQ" sz="2600" dirty="0">
                <a:solidFill>
                  <a:prstClr val="black"/>
                </a:solidFill>
              </a:rPr>
              <a:t>أعداد</a:t>
            </a:r>
            <a:br>
              <a:rPr lang="ar-IQ" sz="2600" dirty="0">
                <a:solidFill>
                  <a:prstClr val="black"/>
                </a:solidFill>
              </a:rPr>
            </a:br>
            <a:r>
              <a:rPr lang="ar-IQ" sz="2600" dirty="0">
                <a:solidFill>
                  <a:prstClr val="black"/>
                </a:solidFill>
              </a:rPr>
              <a:t>م.م. أنفال حسن ذياب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76674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260648"/>
            <a:ext cx="8537412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3200" dirty="0">
                <a:latin typeface="DecoType Naskh Swashes+FPEF"/>
                <a:cs typeface="+mj-cs"/>
              </a:rPr>
              <a:t>التمثيل الهندسي للعدد </a:t>
            </a:r>
            <a:r>
              <a:rPr lang="ar-IQ" sz="3200" dirty="0" smtClean="0">
                <a:latin typeface="DecoType Naskh Swashes+FPEF"/>
                <a:cs typeface="+mj-cs"/>
              </a:rPr>
              <a:t>المعقد</a:t>
            </a:r>
          </a:p>
          <a:p>
            <a:pPr lvl="0"/>
            <a:r>
              <a:rPr lang="ar-IQ" sz="3200" dirty="0" smtClean="0">
                <a:latin typeface="DecoType Naskh Swashes+FPEF"/>
                <a:cs typeface="+mj-cs"/>
              </a:rPr>
              <a:t>ان كل عدد معقد </a:t>
            </a:r>
            <a:r>
              <a:rPr lang="en-US" sz="3200" dirty="0" smtClean="0">
                <a:latin typeface="DecoType Naskh Swashes+FPEF"/>
                <a:cs typeface="+mj-cs"/>
              </a:rPr>
              <a:t>Z=x + </a:t>
            </a:r>
            <a:r>
              <a:rPr lang="en-US" sz="3200" dirty="0" err="1" smtClean="0">
                <a:latin typeface="DecoType Naskh Swashes+FPEF"/>
                <a:cs typeface="+mj-cs"/>
              </a:rPr>
              <a:t>i</a:t>
            </a:r>
            <a:r>
              <a:rPr lang="en-US" sz="3200" dirty="0" smtClean="0">
                <a:latin typeface="DecoType Naskh Swashes+FPEF"/>
                <a:cs typeface="+mj-cs"/>
              </a:rPr>
              <a:t> y</a:t>
            </a:r>
            <a:r>
              <a:rPr lang="ar-IQ" sz="3200" dirty="0" smtClean="0">
                <a:latin typeface="DecoType Naskh Swashes+FPEF"/>
                <a:cs typeface="+mj-cs"/>
              </a:rPr>
              <a:t>يقابل نقطة احداثياتها</a:t>
            </a:r>
            <a:r>
              <a:rPr lang="en-US" sz="3200" dirty="0" smtClean="0">
                <a:latin typeface="DecoType Naskh Swashes+FPEF"/>
                <a:cs typeface="+mj-cs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DecoType Naskh Swashes+FPEF"/>
              </a:rPr>
              <a:t>(</a:t>
            </a:r>
            <a:r>
              <a:rPr lang="en-US" sz="3200" dirty="0" smtClean="0">
                <a:solidFill>
                  <a:prstClr val="black"/>
                </a:solidFill>
                <a:latin typeface="DecoType Naskh Swashes+FPEF"/>
              </a:rPr>
              <a:t>x , y</a:t>
            </a:r>
            <a:r>
              <a:rPr lang="en-US" sz="3200" dirty="0">
                <a:solidFill>
                  <a:prstClr val="black"/>
                </a:solidFill>
                <a:latin typeface="DecoType Naskh Swashes+FPEF"/>
              </a:rPr>
              <a:t>)</a:t>
            </a:r>
            <a:endParaRPr lang="ar-IQ" sz="3200" dirty="0">
              <a:solidFill>
                <a:prstClr val="black"/>
              </a:solidFill>
              <a:latin typeface="DecoType Naskh Swashes+FPEF"/>
              <a:cs typeface="Times New Roman"/>
            </a:endParaRPr>
          </a:p>
          <a:p>
            <a:r>
              <a:rPr lang="ar-IQ" sz="3200" dirty="0" smtClean="0">
                <a:latin typeface="DecoType Naskh Swashes+FPEF"/>
                <a:cs typeface="+mj-cs"/>
              </a:rPr>
              <a:t>في المستوي </a:t>
            </a:r>
            <a:r>
              <a:rPr lang="en-US" sz="3200" dirty="0" smtClean="0">
                <a:latin typeface="DecoType Naskh Swashes+FPEF"/>
                <a:cs typeface="+mj-cs"/>
              </a:rPr>
              <a:t>x y</a:t>
            </a:r>
            <a:r>
              <a:rPr lang="ar-IQ" sz="3200" dirty="0" smtClean="0">
                <a:latin typeface="DecoType Naskh Swashes+FPEF"/>
                <a:cs typeface="+mj-cs"/>
              </a:rPr>
              <a:t> وبالعكس (اي ان كل نقطه في المستوي </a:t>
            </a:r>
            <a:r>
              <a:rPr lang="en-US" sz="3200" dirty="0" smtClean="0">
                <a:latin typeface="DecoType Naskh Swashes+FPEF"/>
                <a:cs typeface="+mj-cs"/>
              </a:rPr>
              <a:t>x y</a:t>
            </a:r>
            <a:r>
              <a:rPr lang="ar-IQ" sz="3200" dirty="0" smtClean="0">
                <a:latin typeface="DecoType Naskh Swashes+FPEF"/>
                <a:cs typeface="+mj-cs"/>
              </a:rPr>
              <a:t> تقابل عدد معقد) وكل عدد معقد يمكن تمثيله بمتجه يبدأ من نقطة الاصل ونهايتة النقطة التقابل ذلك العدد.</a:t>
            </a:r>
          </a:p>
          <a:p>
            <a:r>
              <a:rPr lang="ar-IQ" sz="3200" dirty="0" smtClean="0">
                <a:latin typeface="DecoType Naskh Swashes+FPEF"/>
                <a:cs typeface="+mj-cs"/>
              </a:rPr>
              <a:t>يسمى المحور</a:t>
            </a:r>
            <a:r>
              <a:rPr lang="en-US" sz="3200" dirty="0" smtClean="0">
                <a:latin typeface="DecoType Naskh Swashes+FPEF"/>
                <a:cs typeface="+mj-cs"/>
              </a:rPr>
              <a:t>x</a:t>
            </a:r>
            <a:r>
              <a:rPr lang="ar-IQ" sz="3200" dirty="0" smtClean="0">
                <a:latin typeface="DecoType Naskh Swashes+FPEF"/>
                <a:cs typeface="+mj-cs"/>
              </a:rPr>
              <a:t> بالمحور الحقيقي والمحور </a:t>
            </a:r>
            <a:r>
              <a:rPr lang="en-US" sz="3200" dirty="0" smtClean="0">
                <a:latin typeface="DecoType Naskh Swashes+FPEF"/>
                <a:cs typeface="+mj-cs"/>
              </a:rPr>
              <a:t>y</a:t>
            </a:r>
            <a:r>
              <a:rPr lang="ar-IQ" sz="3200" dirty="0" smtClean="0">
                <a:latin typeface="DecoType Naskh Swashes+FPEF"/>
                <a:cs typeface="+mj-cs"/>
              </a:rPr>
              <a:t>بالمحور الخيالي والمستوي </a:t>
            </a:r>
            <a:r>
              <a:rPr lang="en-US" sz="3200" dirty="0" smtClean="0">
                <a:latin typeface="DecoType Naskh Swashes+FPEF"/>
                <a:cs typeface="+mj-cs"/>
              </a:rPr>
              <a:t>x y</a:t>
            </a:r>
            <a:r>
              <a:rPr lang="ar-IQ" sz="3200" dirty="0" smtClean="0">
                <a:latin typeface="DecoType Naskh Swashes+FPEF"/>
                <a:cs typeface="+mj-cs"/>
              </a:rPr>
              <a:t>يسمى مستوي الاعداد المعقدة او المستوي </a:t>
            </a:r>
            <a:r>
              <a:rPr lang="en-US" sz="3200" dirty="0" smtClean="0">
                <a:latin typeface="DecoType Naskh Swashes+FPEF"/>
                <a:cs typeface="+mj-cs"/>
              </a:rPr>
              <a:t>z</a:t>
            </a:r>
            <a:r>
              <a:rPr lang="ar-IQ" sz="3200" dirty="0" smtClean="0">
                <a:latin typeface="DecoType Naskh Swashes+FPEF"/>
                <a:cs typeface="+mj-cs"/>
              </a:rPr>
              <a:t>. </a:t>
            </a:r>
          </a:p>
          <a:p>
            <a:r>
              <a:rPr lang="ar-IQ" sz="3200" b="1" dirty="0" smtClean="0">
                <a:latin typeface="DecoType Naskh Swashes+FPEF"/>
                <a:cs typeface="+mj-cs"/>
              </a:rPr>
              <a:t>مثال/ </a:t>
            </a:r>
            <a:r>
              <a:rPr lang="ar-IQ" sz="3200" dirty="0" smtClean="0">
                <a:latin typeface="DecoType Naskh Swashes+FPEF"/>
                <a:cs typeface="+mj-cs"/>
              </a:rPr>
              <a:t>العدد المعقد </a:t>
            </a:r>
            <a:r>
              <a:rPr lang="en-US" sz="3200" dirty="0" smtClean="0">
                <a:latin typeface="DecoType Naskh Swashes+FPEF"/>
                <a:cs typeface="+mj-cs"/>
              </a:rPr>
              <a:t>-3+2i </a:t>
            </a:r>
            <a:r>
              <a:rPr lang="ar-IQ" sz="3200" dirty="0" smtClean="0">
                <a:latin typeface="DecoType Naskh Swashes+FPEF"/>
                <a:cs typeface="+mj-cs"/>
              </a:rPr>
              <a:t>يقابل النقطة </a:t>
            </a:r>
            <a:r>
              <a:rPr lang="en-US" sz="3200" dirty="0" smtClean="0">
                <a:latin typeface="DecoType Naskh Swashes+FPEF"/>
                <a:cs typeface="+mj-cs"/>
              </a:rPr>
              <a:t>(-3,2) </a:t>
            </a:r>
            <a:endParaRPr lang="ar-IQ" sz="3200" b="1" dirty="0">
              <a:latin typeface="DecoType Naskh Swashes+FPEF"/>
              <a:cs typeface="+mj-cs"/>
            </a:endParaRPr>
          </a:p>
          <a:p>
            <a:endParaRPr lang="ar-IQ" sz="3200" dirty="0" smtClean="0">
              <a:latin typeface="DecoType Naskh Swashes+FPEF"/>
              <a:cs typeface="+mj-cs"/>
            </a:endParaRPr>
          </a:p>
          <a:p>
            <a:endParaRPr lang="ar-IQ" sz="3200" dirty="0" smtClean="0">
              <a:latin typeface="DecoType Naskh Swashes+FPEF"/>
              <a:cs typeface="+mj-cs"/>
            </a:endParaRPr>
          </a:p>
          <a:p>
            <a:endParaRPr lang="ar-IQ" sz="3200" dirty="0" smtClean="0">
              <a:latin typeface="DecoType Naskh Swashes+FPEF"/>
              <a:cs typeface="+mj-cs"/>
            </a:endParaRPr>
          </a:p>
          <a:p>
            <a:endParaRPr lang="ar-IQ" sz="3200" dirty="0">
              <a:latin typeface="DecoType Naskh Swashes+FPEF"/>
              <a:cs typeface="+mj-cs"/>
            </a:endParaRPr>
          </a:p>
          <a:p>
            <a:endParaRPr lang="ar-IQ" sz="3200" dirty="0">
              <a:cs typeface="+mj-cs"/>
            </a:endParaRPr>
          </a:p>
        </p:txBody>
      </p:sp>
      <p:cxnSp>
        <p:nvCxnSpPr>
          <p:cNvPr id="4" name="رابط مستقيم 3"/>
          <p:cNvCxnSpPr/>
          <p:nvPr/>
        </p:nvCxnSpPr>
        <p:spPr>
          <a:xfrm>
            <a:off x="2792034" y="5415081"/>
            <a:ext cx="3600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>
            <a:off x="4592234" y="4221088"/>
            <a:ext cx="0" cy="23762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11"/>
          <p:cNvCxnSpPr/>
          <p:nvPr/>
        </p:nvCxnSpPr>
        <p:spPr>
          <a:xfrm flipH="1">
            <a:off x="4592234" y="4494820"/>
            <a:ext cx="827878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>
            <a:off x="3258114" y="4221088"/>
            <a:ext cx="1334120" cy="1193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شكل بيضاوي 16"/>
          <p:cNvSpPr/>
          <p:nvPr/>
        </p:nvSpPr>
        <p:spPr>
          <a:xfrm>
            <a:off x="2649488" y="4500681"/>
            <a:ext cx="1028346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dirty="0"/>
              <a:t>(</a:t>
            </a:r>
            <a:r>
              <a:rPr lang="en-US" dirty="0" smtClean="0"/>
              <a:t>-3,2)</a:t>
            </a:r>
            <a:endParaRPr lang="ar-IQ" dirty="0"/>
          </a:p>
        </p:txBody>
      </p:sp>
      <p:cxnSp>
        <p:nvCxnSpPr>
          <p:cNvPr id="19" name="رابط مستقيم 18"/>
          <p:cNvCxnSpPr/>
          <p:nvPr/>
        </p:nvCxnSpPr>
        <p:spPr>
          <a:xfrm>
            <a:off x="4135034" y="5415081"/>
            <a:ext cx="0" cy="870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>
            <a:off x="3666008" y="5409220"/>
            <a:ext cx="0" cy="929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>
            <a:off x="3258114" y="5450732"/>
            <a:ext cx="0" cy="51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flipH="1">
            <a:off x="4499257" y="5157192"/>
            <a:ext cx="929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 flipH="1">
            <a:off x="4499257" y="4729281"/>
            <a:ext cx="9297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5195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285913" y="332656"/>
                <a:ext cx="8640960" cy="85677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ar-IQ" sz="3200" dirty="0" smtClean="0">
                    <a:solidFill>
                      <a:prstClr val="black"/>
                    </a:solidFill>
                    <a:latin typeface="DecoType Naskh Swashes+FPEF"/>
                  </a:rPr>
                  <a:t>ملاحظة</a:t>
                </a:r>
              </a:p>
              <a:p>
                <a:pPr lvl="0"/>
                <a:r>
                  <a:rPr lang="ar-IQ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ان المسافة بين نقطتين ممثلتين بالعددين المعقدين  </a:t>
                </a:r>
                <a:r>
                  <a:rPr lang="en-US" sz="3200" dirty="0">
                    <a:latin typeface="Times New Roman+FPEF"/>
                  </a:rPr>
                  <a:t>Z</a:t>
                </a:r>
                <a:r>
                  <a:rPr lang="en-US" sz="1400" dirty="0">
                    <a:latin typeface="Times New Roman+FPEF"/>
                  </a:rPr>
                  <a:t>2 </a:t>
                </a:r>
                <a:r>
                  <a:rPr lang="en-US" sz="3200" dirty="0">
                    <a:latin typeface="Times New Roman+FPEF"/>
                  </a:rPr>
                  <a:t>, Z</a:t>
                </a:r>
                <a:r>
                  <a:rPr lang="en-US" sz="1400" dirty="0">
                    <a:latin typeface="Times New Roman+FPEF"/>
                  </a:rPr>
                  <a:t>1</a:t>
                </a:r>
                <a:r>
                  <a:rPr lang="ar-IQ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  هي  </a:t>
                </a:r>
              </a:p>
              <a:p>
                <a:pPr lvl="0"/>
                <a:endParaRPr lang="ar-IQ" sz="3200" dirty="0" smtClean="0">
                  <a:solidFill>
                    <a:prstClr val="black"/>
                  </a:solidFill>
                  <a:latin typeface="DecoType Naskh Swashes+FPEF"/>
                  <a:cs typeface="Times New Roman"/>
                </a:endParaRPr>
              </a:p>
              <a:p>
                <a:pPr lvl="0"/>
                <a:r>
                  <a:rPr lang="ar-IQ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320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−</m:t>
                        </m:r>
                        <m:sSup>
                          <m:sSup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  <m:t>(</m:t>
                                </m:r>
                                <m: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</m:ctrlPr>
                              </m:sSubPr>
                              <m:e>
                                <m:r>
                                  <a:rPr lang="en-US" sz="3200" b="0" i="1" smtClean="0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  <a:cs typeface="Times New Roman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  <a:cs typeface="Times New Roman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                    </a:t>
                </a:r>
                <a:r>
                  <a:rPr lang="ar-IQ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=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ar-IQ" sz="320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+mj-cs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+mj-cs"/>
                              </a:rPr>
                              <m:t>z</m:t>
                            </m:r>
                          </m:e>
                          <m:sub>
                            <m:r>
                              <a:rPr lang="ar-IQ" sz="3200" b="0" i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+mj-cs"/>
                              </a:rPr>
                              <m:t>1</m:t>
                            </m:r>
                          </m:sub>
                        </m:sSub>
                        <m:r>
                          <a:rPr lang="ar-IQ" sz="3200" b="0" i="0" smtClean="0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  <m:t>−</m:t>
                        </m:r>
                        <m:sSub>
                          <m:sSubPr>
                            <m:ctrlPr>
                              <a:rPr lang="ar-IQ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+mj-cs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+mj-cs"/>
                              </a:rPr>
                              <m:t>z</m:t>
                            </m:r>
                          </m:e>
                          <m:sub>
                            <m:r>
                              <a:rPr lang="ar-IQ" sz="3200" b="0" i="0" smtClean="0">
                                <a:solidFill>
                                  <a:prstClr val="black"/>
                                </a:solidFill>
                                <a:latin typeface="Cambria Math"/>
                                <a:cs typeface="+mj-cs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ar-IQ" sz="3200" dirty="0" smtClean="0">
                  <a:solidFill>
                    <a:prstClr val="black"/>
                  </a:solidFill>
                  <a:latin typeface="DecoType Naskh Swashes+FPEF"/>
                  <a:cs typeface="Times New Roman"/>
                </a:endParaRPr>
              </a:p>
              <a:p>
                <a:pPr lvl="0"/>
                <a:r>
                  <a:rPr lang="ar-IQ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     </a:t>
                </a:r>
              </a:p>
              <a:p>
                <a:pPr lvl="0"/>
                <a:r>
                  <a:rPr lang="ar-IQ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كيفة تمثيل النقاط في المستوي العقدي </a:t>
                </a:r>
              </a:p>
              <a:p>
                <a:pPr lvl="0"/>
                <a:r>
                  <a:rPr lang="ar-IQ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1)الاعداد المعقدة التي تقابل نقاط واقعة على محيط دائرة مركزها نقطة الاصل ونصف قطرها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r</a:t>
                </a:r>
                <a:r>
                  <a:rPr lang="ar-IQ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 وتحقق المعادلة   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r</a:t>
                </a:r>
                <a:r>
                  <a:rPr lang="ar-IQ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  <m:t>z</m:t>
                        </m:r>
                      </m:e>
                    </m:d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 حيث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r</a:t>
                </a:r>
                <a:r>
                  <a:rPr lang="ar-IQ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 عدد حقيقي موجب اي ان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IQ" sz="32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𝑥</m:t>
                        </m:r>
                      </m:e>
                      <m:sup>
                        <m:r>
                          <a:rPr lang="ar-IQ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sup>
                    </m:sSup>
                    <m:r>
                      <a:rPr lang="ar-IQ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+</m:t>
                    </m:r>
                    <m:sSup>
                      <m:sSupPr>
                        <m:ctrlPr>
                          <a:rPr lang="ar-IQ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𝑦</m:t>
                        </m:r>
                      </m:e>
                      <m:sup>
                        <m:r>
                          <a:rPr lang="ar-IQ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sup>
                    </m:sSup>
                    <m:r>
                      <a:rPr lang="ar-IQ" sz="3200" b="0" i="1" smtClean="0">
                        <a:solidFill>
                          <a:prstClr val="black"/>
                        </a:solidFill>
                        <a:latin typeface="Cambria Math"/>
                        <a:cs typeface="Times New Roman"/>
                      </a:rPr>
                      <m:t>=</m:t>
                    </m:r>
                    <m:sSup>
                      <m:sSupPr>
                        <m:ctrlPr>
                          <a:rPr lang="ar-IQ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𝑟</m:t>
                        </m:r>
                      </m:e>
                      <m:sup>
                        <m:r>
                          <a:rPr lang="ar-IQ" sz="32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  <m:t>2</m:t>
                        </m:r>
                      </m:sup>
                    </m:sSup>
                  </m:oMath>
                </a14:m>
                <a:r>
                  <a:rPr lang="ar-IQ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.</a:t>
                </a:r>
              </a:p>
              <a:p>
                <a:pPr lvl="0"/>
                <a:r>
                  <a:rPr lang="ar-IQ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2) الاعداد المعقدة </a:t>
                </a:r>
                <a:r>
                  <a:rPr lang="ar-IQ" sz="3200" dirty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التي تقابل نقاط واقعة على محيط دائرة </a:t>
                </a:r>
                <a:r>
                  <a:rPr lang="ar-IQ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مركزها النقطة </a:t>
                </a:r>
                <a:r>
                  <a:rPr lang="en-US" sz="3200" dirty="0">
                    <a:latin typeface="Times New Roman+FPEF"/>
                  </a:rPr>
                  <a:t>Z</a:t>
                </a:r>
                <a:r>
                  <a:rPr lang="en-US" sz="1400" dirty="0">
                    <a:latin typeface="Times New Roman+FPEF"/>
                  </a:rPr>
                  <a:t>0</a:t>
                </a:r>
                <a:r>
                  <a:rPr lang="en-US" sz="3200" dirty="0">
                    <a:latin typeface="Times New Roman+FPEF"/>
                  </a:rPr>
                  <a:t>=x</a:t>
                </a:r>
                <a:r>
                  <a:rPr lang="en-US" sz="1400" dirty="0">
                    <a:latin typeface="Times New Roman+FPEF"/>
                  </a:rPr>
                  <a:t>0 </a:t>
                </a:r>
                <a:r>
                  <a:rPr lang="en-US" sz="3200" dirty="0">
                    <a:latin typeface="Times New Roman+FPEF"/>
                  </a:rPr>
                  <a:t>+ </a:t>
                </a:r>
                <a:r>
                  <a:rPr lang="en-US" sz="3200" dirty="0" smtClean="0">
                    <a:latin typeface="Times New Roman+FPEF"/>
                  </a:rPr>
                  <a:t>iy</a:t>
                </a:r>
                <a:r>
                  <a:rPr lang="en-US" sz="1400" dirty="0" smtClean="0">
                    <a:latin typeface="Times New Roman+FPEF"/>
                  </a:rPr>
                  <a:t>0</a:t>
                </a:r>
                <a:r>
                  <a:rPr lang="ar-IQ" sz="3200" dirty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 ونصف قطرها </a:t>
                </a:r>
                <a:r>
                  <a:rPr lang="en-US" sz="3200" dirty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r</a:t>
                </a:r>
                <a:r>
                  <a:rPr lang="ar-IQ" sz="3200" dirty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 </a:t>
                </a:r>
                <a:r>
                  <a:rPr lang="ar-IQ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وتحقق المعادلة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r</a:t>
                </a:r>
                <a:r>
                  <a:rPr lang="ar-IQ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=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z</m:t>
                        </m:r>
                        <m:r>
                          <a:rPr lang="en-US" sz="32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z</m:t>
                            </m:r>
                          </m:e>
                          <m:sub>
                            <m:r>
                              <a:rPr 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</m:oMath>
                </a14:m>
                <a:endParaRPr lang="ar-IQ" sz="3200" dirty="0" smtClean="0">
                  <a:solidFill>
                    <a:prstClr val="black"/>
                  </a:solidFill>
                  <a:latin typeface="DecoType Naskh Swashes+FPEF"/>
                  <a:cs typeface="Times New Roman"/>
                </a:endParaRPr>
              </a:p>
              <a:p>
                <a:pPr lvl="0"/>
                <a:endParaRPr lang="ar-IQ" sz="3200" dirty="0">
                  <a:solidFill>
                    <a:prstClr val="black"/>
                  </a:solidFill>
                  <a:latin typeface="DecoType Naskh Swashes+FPEF"/>
                  <a:cs typeface="Times New Roman"/>
                </a:endParaRPr>
              </a:p>
              <a:p>
                <a:pPr lvl="0"/>
                <a:endParaRPr lang="ar-IQ" sz="3200" dirty="0" smtClean="0">
                  <a:solidFill>
                    <a:prstClr val="black"/>
                  </a:solidFill>
                  <a:latin typeface="DecoType Naskh Swashes+FPEF"/>
                  <a:cs typeface="Times New Roman"/>
                </a:endParaRPr>
              </a:p>
              <a:p>
                <a:pPr lvl="0"/>
                <a:endParaRPr lang="ar-IQ" sz="3200" dirty="0">
                  <a:solidFill>
                    <a:prstClr val="black"/>
                  </a:solidFill>
                  <a:latin typeface="DecoType Naskh Swashes+FPEF"/>
                  <a:cs typeface="Times New Roman"/>
                </a:endParaRPr>
              </a:p>
              <a:p>
                <a:pPr lvl="0"/>
                <a:endParaRPr lang="ar-IQ" sz="3200" dirty="0" smtClean="0">
                  <a:solidFill>
                    <a:prstClr val="black"/>
                  </a:solidFill>
                  <a:latin typeface="DecoType Naskh Swashes+FPEF"/>
                  <a:cs typeface="Times New Roman"/>
                </a:endParaRPr>
              </a:p>
              <a:p>
                <a:pPr lvl="0"/>
                <a:endParaRPr lang="ar-IQ" sz="3200" dirty="0">
                  <a:solidFill>
                    <a:prstClr val="black"/>
                  </a:solidFill>
                  <a:latin typeface="DecoType Naskh Swashes+FPEF"/>
                  <a:cs typeface="Times New Roman"/>
                </a:endParaRPr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913" y="332656"/>
                <a:ext cx="8640960" cy="8567795"/>
              </a:xfrm>
              <a:prstGeom prst="rect">
                <a:avLst/>
              </a:prstGeom>
              <a:blipFill rotWithShape="1">
                <a:blip r:embed="rId3"/>
                <a:stretch>
                  <a:fillRect l="-1200" t="-925" r="-183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7615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322400" y="332656"/>
                <a:ext cx="8570079" cy="68684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ar-IQ" sz="3200" i="1" smtClean="0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 + 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iy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) – (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)</m:t>
                        </m:r>
                      </m:e>
                    </m:d>
                  </m:oMath>
                </a14:m>
                <a:r>
                  <a:rPr lang="ar-IQ" sz="3200" dirty="0">
                    <a:solidFill>
                      <a:prstClr val="black"/>
                    </a:solidFill>
                    <a:latin typeface="FPEF"/>
                    <a:cs typeface="Times New Roman"/>
                  </a:rPr>
                  <a:t>=</a:t>
                </a:r>
                <a:r>
                  <a:rPr lang="en-US" sz="3200" dirty="0">
                    <a:solidFill>
                      <a:prstClr val="black"/>
                    </a:solidFill>
                    <a:latin typeface="FPEF"/>
                  </a:rPr>
                  <a:t>r                                     </a:t>
                </a:r>
                <a:endParaRPr lang="ar-IQ" sz="3200" dirty="0">
                  <a:solidFill>
                    <a:prstClr val="black"/>
                  </a:solidFill>
                  <a:latin typeface="FPEF"/>
                  <a:cs typeface="Times New Roman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ar-IQ" sz="3200" b="0" i="1" smtClean="0">
                        <a:solidFill>
                          <a:prstClr val="black"/>
                        </a:solidFill>
                        <a:latin typeface="Cambria Math"/>
                        <a:cs typeface="+mj-cs"/>
                      </a:rPr>
                      <m:t>  </m:t>
                    </m:r>
                    <m:d>
                      <m:dPr>
                        <m:begChr m:val="|"/>
                        <m:endChr m:val="|"/>
                        <m:ctrlPr>
                          <a:rPr lang="ar-IQ" sz="3200" i="1">
                            <a:solidFill>
                              <a:prstClr val="black"/>
                            </a:solidFill>
                            <a:latin typeface="Cambria Math"/>
                            <a:cs typeface="+mj-cs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)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)</m:t>
                        </m:r>
                      </m:e>
                    </m:d>
                  </m:oMath>
                </a14:m>
                <a:r>
                  <a:rPr lang="ar-IQ" sz="3200" dirty="0">
                    <a:solidFill>
                      <a:prstClr val="black"/>
                    </a:solidFill>
                    <a:latin typeface="FPEF"/>
                    <a:cs typeface="Times New Roman"/>
                  </a:rPr>
                  <a:t>=</a:t>
                </a:r>
                <a:r>
                  <a:rPr lang="en-US" sz="3200" dirty="0">
                    <a:solidFill>
                      <a:prstClr val="black"/>
                    </a:solidFill>
                    <a:latin typeface="FPEF"/>
                  </a:rPr>
                  <a:t>r      </a:t>
                </a:r>
                <a:r>
                  <a:rPr lang="en-US" sz="3200" dirty="0" smtClean="0">
                    <a:solidFill>
                      <a:prstClr val="black"/>
                    </a:solidFill>
                    <a:latin typeface="FPEF"/>
                  </a:rPr>
                  <a:t>                               </a:t>
                </a:r>
                <a:endParaRPr lang="en-US" sz="3200" dirty="0">
                  <a:solidFill>
                    <a:prstClr val="black"/>
                  </a:solidFill>
                  <a:latin typeface="FPEF"/>
                </a:endParaRPr>
              </a:p>
              <a:p>
                <a:pPr lvl="0"/>
                <a:r>
                  <a:rPr lang="en-US" sz="3200" dirty="0">
                    <a:solidFill>
                      <a:prstClr val="black"/>
                    </a:solidFill>
                    <a:latin typeface="FPEF"/>
                  </a:rPr>
                  <a:t>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)</m:t>
                        </m:r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pt-BR" sz="3200" i="1" dirty="0">
                            <a:solidFill>
                              <a:prstClr val="black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pt-BR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en-US" sz="1400" dirty="0">
                            <a:solidFill>
                              <a:prstClr val="black"/>
                            </a:solidFill>
                            <a:latin typeface="Times New Roman+FPEF"/>
                          </a:rPr>
                          <m:t> </m:t>
                        </m:r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𝑟</m:t>
                        </m:r>
                      </m:e>
                      <m:sup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                                                                       </a:t>
                </a:r>
              </a:p>
              <a:p>
                <a:pPr lvl="0"/>
                <a:endParaRPr lang="en-US" dirty="0"/>
              </a:p>
              <a:p>
                <a:pPr lvl="0"/>
                <a:r>
                  <a:rPr lang="ar-IQ" sz="3200" dirty="0" smtClean="0">
                    <a:cs typeface="+mj-cs"/>
                  </a:rPr>
                  <a:t>3) النقاط التي تحقق المتباينة</a:t>
                </a:r>
                <a:r>
                  <a:rPr lang="en-US" sz="3200" dirty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z</m:t>
                        </m:r>
                        <m: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z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sz="32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≤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  <a:cs typeface="Times New Roman"/>
                      </a:rPr>
                      <m:t>𝑟</m:t>
                    </m:r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DecoType Naskh Swashes+FPEF"/>
                    <a:cs typeface="Times New Roman"/>
                  </a:rPr>
                  <a:t> </a:t>
                </a:r>
                <a:r>
                  <a:rPr lang="ar-IQ" sz="3200" dirty="0" smtClean="0">
                    <a:cs typeface="+mj-cs"/>
                  </a:rPr>
                  <a:t>تقع داخل وعلى محيط الدائرة التي مركزها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z</m:t>
                        </m:r>
                      </m:e>
                      <m:sub>
                        <m: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ar-IQ" sz="3200" dirty="0" smtClean="0">
                    <a:cs typeface="+mj-cs"/>
                  </a:rPr>
                  <a:t> ونصف قطرها </a:t>
                </a:r>
                <a:r>
                  <a:rPr lang="en-US" sz="3200" dirty="0" smtClean="0">
                    <a:cs typeface="+mj-cs"/>
                  </a:rPr>
                  <a:t>r</a:t>
                </a:r>
                <a:r>
                  <a:rPr lang="ar-IQ" sz="3200" dirty="0" smtClean="0">
                    <a:cs typeface="+mj-cs"/>
                  </a:rPr>
                  <a:t> .</a:t>
                </a:r>
              </a:p>
              <a:p>
                <a:pPr lvl="0"/>
                <a:r>
                  <a:rPr lang="ar-IQ" sz="3200" dirty="0" smtClean="0">
                    <a:cs typeface="+mj-cs"/>
                  </a:rPr>
                  <a:t>والان سنعطي بعض الامثلة التي تخص هذ الموضوع </a:t>
                </a:r>
              </a:p>
              <a:p>
                <a:pPr lvl="0" algn="l"/>
                <a:r>
                  <a:rPr lang="en-US" sz="3200" dirty="0" smtClean="0">
                    <a:cs typeface="+mj-cs"/>
                  </a:rPr>
                  <a:t>1)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/>
                            <a:cs typeface="+mj-cs"/>
                          </a:rPr>
                          <m:t>z</m:t>
                        </m:r>
                        <m:r>
                          <a:rPr lang="en-US" sz="3200" b="0" i="0" smtClean="0">
                            <a:latin typeface="Cambria Math"/>
                            <a:cs typeface="+mj-cs"/>
                          </a:rPr>
                          <m:t> </m:t>
                        </m:r>
                      </m:e>
                    </m:d>
                    <m:r>
                      <a:rPr lang="en-US" sz="3200" dirty="0">
                        <a:latin typeface="Cambria Math"/>
                        <a:ea typeface="Cambria Math"/>
                        <a:cs typeface="+mj-cs"/>
                      </a:rPr>
                      <m:t>≤</m:t>
                    </m:r>
                    <m:r>
                      <a:rPr lang="en-US" sz="3200" b="0" i="0" dirty="0" smtClean="0">
                        <a:latin typeface="Cambria Math"/>
                        <a:ea typeface="Cambria Math"/>
                        <a:cs typeface="+mj-cs"/>
                      </a:rPr>
                      <m:t>2</m:t>
                    </m:r>
                    <m:r>
                      <a:rPr lang="en-US" sz="3200" b="0" i="0" dirty="0" smtClean="0">
                        <a:latin typeface="Cambria Math"/>
                        <a:ea typeface="Cambria Math"/>
                        <a:cs typeface="+mj-cs"/>
                      </a:rPr>
                      <m:t>       </m:t>
                    </m:r>
                  </m:oMath>
                </a14:m>
                <a:r>
                  <a:rPr lang="en-US" sz="3200" dirty="0" smtClean="0">
                    <a:cs typeface="+mj-cs"/>
                  </a:rPr>
                  <a:t>                                                                 </a:t>
                </a:r>
                <a:r>
                  <a:rPr lang="ar-IQ" sz="3200" dirty="0" smtClean="0">
                    <a:cs typeface="+mj-cs"/>
                  </a:rPr>
                  <a:t>الحل</a:t>
                </a:r>
                <a:r>
                  <a:rPr lang="en-US" sz="3200" dirty="0" smtClean="0">
                    <a:cs typeface="+mj-cs"/>
                  </a:rPr>
                  <a:t>                  let z=</a:t>
                </a:r>
                <a:r>
                  <a:rPr lang="en-US" sz="3200" dirty="0" err="1" smtClean="0">
                    <a:cs typeface="+mj-cs"/>
                  </a:rPr>
                  <a:t>x+i</a:t>
                </a:r>
                <a:r>
                  <a:rPr lang="en-US" sz="3200" dirty="0" smtClean="0">
                    <a:cs typeface="+mj-cs"/>
                  </a:rPr>
                  <a:t> y                                        / </a:t>
                </a:r>
              </a:p>
              <a:p>
                <a:pPr lvl="0"/>
                <a:r>
                  <a:rPr lang="ar-IQ" sz="3200" dirty="0" smtClean="0">
                    <a:cs typeface="+mj-cs"/>
                  </a:rPr>
                  <a:t>بتربيع الطرفين نحصل على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x</m:t>
                        </m:r>
                        <m: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iy</m:t>
                        </m:r>
                      </m:e>
                    </m:d>
                    <m:r>
                      <a:rPr lang="en-US" sz="320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  <m:r>
                      <a:rPr lang="en-US" sz="3200">
                        <a:solidFill>
                          <a:prstClr val="black"/>
                        </a:solidFill>
                        <a:latin typeface="Cambria Math"/>
                      </a:rPr>
                      <m:t>2</m:t>
                    </m:r>
                  </m:oMath>
                </a14:m>
                <a:r>
                  <a:rPr lang="en-US" sz="3200" dirty="0">
                    <a:solidFill>
                      <a:prstClr val="black"/>
                    </a:solidFill>
                  </a:rPr>
                  <a:t> </a:t>
                </a:r>
                <a:r>
                  <a:rPr lang="en-US" sz="3200" dirty="0" smtClean="0">
                    <a:solidFill>
                      <a:prstClr val="black"/>
                    </a:solidFill>
                  </a:rPr>
                  <a:t>             </a:t>
                </a:r>
                <a:endParaRPr lang="en-US" sz="3200" dirty="0">
                  <a:cs typeface="+mj-cs"/>
                </a:endParaRPr>
              </a:p>
              <a:p>
                <a:pPr lvl="0" algn="l"/>
                <a:r>
                  <a:rPr lang="ar-IQ" sz="3200" dirty="0" smtClean="0">
                    <a:cs typeface="+mj-cs"/>
                  </a:rPr>
                  <a:t>    </a:t>
                </a:r>
                <a:r>
                  <a:rPr lang="en-US" sz="3200" dirty="0" smtClean="0">
                    <a:cs typeface="+mj-cs"/>
                  </a:rPr>
                  <a:t>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smtClean="0">
                            <a:latin typeface="Cambria Math"/>
                            <a:cs typeface="+mj-cs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𝑥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  <a:cs typeface="+mj-cs"/>
                      </a:rPr>
                      <m:t>+</m:t>
                    </m:r>
                    <m:sSup>
                      <m:sSupPr>
                        <m:ctrlPr>
                          <a:rPr lang="en-US" sz="3200" b="0" i="1" smtClean="0">
                            <a:latin typeface="Cambria Math"/>
                            <a:cs typeface="+mj-cs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𝑦</m:t>
                        </m:r>
                      </m:e>
                      <m:sup>
                        <m:r>
                          <a:rPr lang="en-US" sz="3200" b="0" i="1" smtClean="0">
                            <a:latin typeface="Cambria Math"/>
                            <a:cs typeface="+mj-cs"/>
                          </a:rPr>
                          <m:t>2</m:t>
                        </m:r>
                      </m:sup>
                    </m:sSup>
                    <m:r>
                      <a:rPr lang="en-US" sz="3200" b="0" i="1" smtClean="0">
                        <a:latin typeface="Cambria Math"/>
                        <a:cs typeface="+mj-cs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  <a:cs typeface="+mj-cs"/>
                      </a:rPr>
                      <m:t>4</m:t>
                    </m:r>
                    <m:r>
                      <a:rPr lang="en-US" sz="3200" b="0" i="1" smtClean="0">
                        <a:latin typeface="Cambria Math"/>
                        <a:cs typeface="+mj-cs"/>
                      </a:rPr>
                      <m:t>             </m:t>
                    </m:r>
                  </m:oMath>
                </a14:m>
                <a:r>
                  <a:rPr lang="ar-IQ" sz="3200" dirty="0" smtClean="0">
                    <a:cs typeface="+mj-cs"/>
                  </a:rPr>
                  <a:t>    </a:t>
                </a:r>
                <a:endParaRPr lang="en-US" sz="3200" dirty="0">
                  <a:cs typeface="+mj-cs"/>
                </a:endParaRPr>
              </a:p>
              <a:p>
                <a:pPr lvl="0"/>
                <a:r>
                  <a:rPr lang="ar-IQ" sz="3200" dirty="0" smtClean="0">
                    <a:cs typeface="+mj-cs"/>
                  </a:rPr>
                  <a:t>دائرة مركزها </a:t>
                </a:r>
                <a:r>
                  <a:rPr lang="en-US" sz="3200" dirty="0" smtClean="0">
                    <a:cs typeface="+mj-cs"/>
                  </a:rPr>
                  <a:t>(</a:t>
                </a:r>
                <a:r>
                  <a:rPr lang="en-US" sz="3200" dirty="0">
                    <a:solidFill>
                      <a:prstClr val="black"/>
                    </a:solidFill>
                  </a:rPr>
                  <a:t>0,0) </a:t>
                </a:r>
                <a:r>
                  <a:rPr lang="en-US" sz="3200" dirty="0" smtClean="0">
                    <a:solidFill>
                      <a:prstClr val="black"/>
                    </a:solidFill>
                  </a:rPr>
                  <a:t> </a:t>
                </a:r>
                <a:r>
                  <a:rPr lang="ar-IQ" sz="3200" dirty="0" smtClean="0">
                    <a:solidFill>
                      <a:prstClr val="black"/>
                    </a:solidFill>
                  </a:rPr>
                  <a:t>ونصف قطرها </a:t>
                </a:r>
                <a:r>
                  <a:rPr lang="en-US" sz="3200" dirty="0" smtClean="0">
                    <a:solidFill>
                      <a:prstClr val="black"/>
                    </a:solidFill>
                  </a:rPr>
                  <a:t>2</a:t>
                </a:r>
                <a:r>
                  <a:rPr lang="ar-IQ" sz="3200" dirty="0" smtClean="0">
                    <a:solidFill>
                      <a:prstClr val="black"/>
                    </a:solidFill>
                  </a:rPr>
                  <a:t> .</a:t>
                </a:r>
                <a:endParaRPr lang="en-US" sz="3200" dirty="0" smtClean="0">
                  <a:cs typeface="+mj-cs"/>
                </a:endParaRPr>
              </a:p>
              <a:p>
                <a:pPr lvl="0"/>
                <a:endParaRPr lang="en-US" sz="3200" dirty="0">
                  <a:cs typeface="+mj-cs"/>
                </a:endParaRPr>
              </a:p>
              <a:p>
                <a:pPr lvl="0"/>
                <a:endParaRPr lang="ar-IQ" sz="3200" dirty="0">
                  <a:cs typeface="+mj-cs"/>
                </a:endParaRPr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400" y="332656"/>
                <a:ext cx="8570079" cy="6868483"/>
              </a:xfrm>
              <a:prstGeom prst="rect">
                <a:avLst/>
              </a:prstGeom>
              <a:blipFill rotWithShape="1">
                <a:blip r:embed="rId2"/>
                <a:stretch>
                  <a:fillRect l="-6615" t="-266" r="-184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6721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رابط مستقيم 2"/>
          <p:cNvCxnSpPr/>
          <p:nvPr/>
        </p:nvCxnSpPr>
        <p:spPr>
          <a:xfrm>
            <a:off x="2555776" y="1700808"/>
            <a:ext cx="31683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4067944" y="548680"/>
            <a:ext cx="0" cy="2304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499992" y="170080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>
            <a:off x="4860032" y="170080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قوس 27"/>
          <p:cNvSpPr/>
          <p:nvPr/>
        </p:nvSpPr>
        <p:spPr>
          <a:xfrm>
            <a:off x="3203848" y="836712"/>
            <a:ext cx="1656184" cy="1728192"/>
          </a:xfrm>
          <a:prstGeom prst="arc">
            <a:avLst>
              <a:gd name="adj1" fmla="val 15914328"/>
              <a:gd name="adj2" fmla="val 156752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33" name="رابط مستقيم 32"/>
          <p:cNvCxnSpPr/>
          <p:nvPr/>
        </p:nvCxnSpPr>
        <p:spPr>
          <a:xfrm flipV="1">
            <a:off x="4067944" y="1052736"/>
            <a:ext cx="565212" cy="64807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مربع نص 36"/>
          <p:cNvSpPr txBox="1"/>
          <p:nvPr/>
        </p:nvSpPr>
        <p:spPr>
          <a:xfrm>
            <a:off x="4067944" y="1135621"/>
            <a:ext cx="49725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=2</a:t>
            </a:r>
            <a:endParaRPr lang="ar-IQ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3759205" y="1700808"/>
            <a:ext cx="617478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/>
              <a:t>(0,0)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مستطيل 38"/>
              <p:cNvSpPr/>
              <p:nvPr/>
            </p:nvSpPr>
            <p:spPr>
              <a:xfrm>
                <a:off x="467544" y="3244334"/>
                <a:ext cx="8352928" cy="26147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/>
                <a:r>
                  <a:rPr lang="en-US" sz="3200" dirty="0" smtClean="0">
                    <a:latin typeface="Times New Roman+FPEF"/>
                  </a:rPr>
                  <a:t>Ex:-              </a:t>
                </a:r>
              </a:p>
              <a:p>
                <a:pPr algn="l"/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1)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z</m:t>
                        </m:r>
                        <m:r>
                          <a:rPr lang="en-US" sz="32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200" b="0" i="0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5</m:t>
                        </m:r>
                      </m:e>
                    </m:d>
                  </m:oMath>
                </a14:m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=3</a:t>
                </a:r>
              </a:p>
              <a:p>
                <a:pPr algn="l"/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2)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z</m:t>
                        </m:r>
                        <m: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i</m:t>
                        </m:r>
                      </m:e>
                    </m:d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≥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endParaRPr lang="en-US" sz="3200" dirty="0">
                  <a:solidFill>
                    <a:prstClr val="black"/>
                  </a:solidFill>
                  <a:latin typeface="Times New Roman+FPEF"/>
                </a:endParaRPr>
              </a:p>
              <a:p>
                <a:pPr lvl="0" algn="l"/>
                <a:r>
                  <a:rPr lang="en-US" sz="3200" dirty="0">
                    <a:solidFill>
                      <a:prstClr val="black"/>
                    </a:solidFill>
                    <a:latin typeface="Times New Roman+FPEF"/>
                  </a:rPr>
                  <a:t>3)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z</m:t>
                        </m:r>
                        <m: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prstClr val="black"/>
                            </a:solidFill>
                            <a:latin typeface="Cambria Math"/>
                          </a:rPr>
                          <m:t>i</m:t>
                        </m:r>
                      </m:e>
                    </m:d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  <m:r>
                      <a:rPr lang="en-US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ar-IQ" sz="3200" i="1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2</m:t>
                    </m:r>
                  </m:oMath>
                </a14:m>
                <a:endParaRPr lang="en-US" sz="3200" dirty="0">
                  <a:solidFill>
                    <a:prstClr val="black"/>
                  </a:solidFill>
                  <a:latin typeface="Times New Roman+FPEF"/>
                </a:endParaRPr>
              </a:p>
              <a:p>
                <a:pPr algn="l"/>
                <a:r>
                  <a:rPr lang="en-US" sz="3200" dirty="0" smtClean="0">
                    <a:solidFill>
                      <a:prstClr val="black"/>
                    </a:solidFill>
                    <a:latin typeface="Times New Roman+FPEF"/>
                  </a:rPr>
                  <a:t>4) 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en-US" sz="320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≤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</m:t>
                    </m:r>
                    <m:d>
                      <m:dPr>
                        <m:begChr m:val="|"/>
                        <m:endChr m:val="|"/>
                        <m:ctrlPr>
                          <a:rPr lang="en-US" sz="3200" b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prstClr val="black"/>
                            </a:solidFill>
                            <a:latin typeface="Cambria Math"/>
                            <a:ea typeface="Cambria Math"/>
                          </a:rPr>
                          <m:t>z</m:t>
                        </m:r>
                      </m:e>
                    </m:d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 ≤</m:t>
                    </m:r>
                    <m:r>
                      <a:rPr lang="en-US" sz="3200" b="0" i="1" smtClean="0">
                        <a:solidFill>
                          <a:prstClr val="black"/>
                        </a:solidFill>
                        <a:latin typeface="Cambria Math"/>
                        <a:ea typeface="Cambria Math"/>
                      </a:rPr>
                      <m:t>3</m:t>
                    </m:r>
                  </m:oMath>
                </a14:m>
                <a:endParaRPr lang="en-US" sz="3200" dirty="0" smtClean="0">
                  <a:solidFill>
                    <a:prstClr val="black"/>
                  </a:solidFill>
                  <a:latin typeface="Times New Roman+FPEF"/>
                </a:endParaRPr>
              </a:p>
            </p:txBody>
          </p:sp>
        </mc:Choice>
        <mc:Fallback>
          <p:sp>
            <p:nvSpPr>
              <p:cNvPr id="39" name="مستطيل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244334"/>
                <a:ext cx="8352928" cy="2614755"/>
              </a:xfrm>
              <a:prstGeom prst="rect">
                <a:avLst/>
              </a:prstGeom>
              <a:blipFill rotWithShape="1">
                <a:blip r:embed="rId2"/>
                <a:stretch>
                  <a:fillRect l="-1825" t="-3030" b="-442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634772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392</Words>
  <Application>Microsoft Office PowerPoint</Application>
  <PresentationFormat>عرض على الشاشة (3:4)‏</PresentationFormat>
  <Paragraphs>39</Paragraphs>
  <Slides>5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التحليل العقدي  المحاضرةالخامسة  التمثيل الهندسي للعدد المركب  لطلبة كلية التربية الاساسية/قسم الرياضيات / المرحلة الرابعة أعداد م.م. أنفال حسن ذياب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المستقبل للحاسبات - سنجار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التحليل العقدي  المحاضرةالخامسة  التمثيل الهندسي للعدد المركب  لطلبة كلية التربية الاساسية/قسم الرياضيات / المرحلة الرابعة أعداد م.م. أنفال حسن ذياب </dc:title>
  <dc:creator>Hanoo</dc:creator>
  <cp:lastModifiedBy>Hanoo</cp:lastModifiedBy>
  <cp:revision>16</cp:revision>
  <dcterms:created xsi:type="dcterms:W3CDTF">2020-01-04T03:25:59Z</dcterms:created>
  <dcterms:modified xsi:type="dcterms:W3CDTF">2020-01-04T11:31:50Z</dcterms:modified>
</cp:coreProperties>
</file>