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99A0B01-34F2-4FEC-AD34-6CC2832135A2}"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E98478-2603-49EF-B50C-D0116CFF6AA4}" type="slidenum">
              <a:rPr lang="ar-IQ" smtClean="0"/>
              <a:t>‹#›</a:t>
            </a:fld>
            <a:endParaRPr lang="ar-IQ"/>
          </a:p>
        </p:txBody>
      </p:sp>
    </p:spTree>
    <p:extLst>
      <p:ext uri="{BB962C8B-B14F-4D97-AF65-F5344CB8AC3E}">
        <p14:creationId xmlns:p14="http://schemas.microsoft.com/office/powerpoint/2010/main" val="364773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99A0B01-34F2-4FEC-AD34-6CC2832135A2}"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E98478-2603-49EF-B50C-D0116CFF6AA4}" type="slidenum">
              <a:rPr lang="ar-IQ" smtClean="0"/>
              <a:t>‹#›</a:t>
            </a:fld>
            <a:endParaRPr lang="ar-IQ"/>
          </a:p>
        </p:txBody>
      </p:sp>
    </p:spTree>
    <p:extLst>
      <p:ext uri="{BB962C8B-B14F-4D97-AF65-F5344CB8AC3E}">
        <p14:creationId xmlns:p14="http://schemas.microsoft.com/office/powerpoint/2010/main" val="4275093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99A0B01-34F2-4FEC-AD34-6CC2832135A2}"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E98478-2603-49EF-B50C-D0116CFF6AA4}" type="slidenum">
              <a:rPr lang="ar-IQ" smtClean="0"/>
              <a:t>‹#›</a:t>
            </a:fld>
            <a:endParaRPr lang="ar-IQ"/>
          </a:p>
        </p:txBody>
      </p:sp>
    </p:spTree>
    <p:extLst>
      <p:ext uri="{BB962C8B-B14F-4D97-AF65-F5344CB8AC3E}">
        <p14:creationId xmlns:p14="http://schemas.microsoft.com/office/powerpoint/2010/main" val="966566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99A0B01-34F2-4FEC-AD34-6CC2832135A2}"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E98478-2603-49EF-B50C-D0116CFF6AA4}" type="slidenum">
              <a:rPr lang="ar-IQ" smtClean="0"/>
              <a:t>‹#›</a:t>
            </a:fld>
            <a:endParaRPr lang="ar-IQ"/>
          </a:p>
        </p:txBody>
      </p:sp>
    </p:spTree>
    <p:extLst>
      <p:ext uri="{BB962C8B-B14F-4D97-AF65-F5344CB8AC3E}">
        <p14:creationId xmlns:p14="http://schemas.microsoft.com/office/powerpoint/2010/main" val="841180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99A0B01-34F2-4FEC-AD34-6CC2832135A2}"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E98478-2603-49EF-B50C-D0116CFF6AA4}" type="slidenum">
              <a:rPr lang="ar-IQ" smtClean="0"/>
              <a:t>‹#›</a:t>
            </a:fld>
            <a:endParaRPr lang="ar-IQ"/>
          </a:p>
        </p:txBody>
      </p:sp>
    </p:spTree>
    <p:extLst>
      <p:ext uri="{BB962C8B-B14F-4D97-AF65-F5344CB8AC3E}">
        <p14:creationId xmlns:p14="http://schemas.microsoft.com/office/powerpoint/2010/main" val="562768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99A0B01-34F2-4FEC-AD34-6CC2832135A2}" type="datetimeFigureOut">
              <a:rPr lang="ar-IQ" smtClean="0"/>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7E98478-2603-49EF-B50C-D0116CFF6AA4}" type="slidenum">
              <a:rPr lang="ar-IQ" smtClean="0"/>
              <a:t>‹#›</a:t>
            </a:fld>
            <a:endParaRPr lang="ar-IQ"/>
          </a:p>
        </p:txBody>
      </p:sp>
    </p:spTree>
    <p:extLst>
      <p:ext uri="{BB962C8B-B14F-4D97-AF65-F5344CB8AC3E}">
        <p14:creationId xmlns:p14="http://schemas.microsoft.com/office/powerpoint/2010/main" val="2306410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99A0B01-34F2-4FEC-AD34-6CC2832135A2}" type="datetimeFigureOut">
              <a:rPr lang="ar-IQ" smtClean="0"/>
              <a:t>08/05/1441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7E98478-2603-49EF-B50C-D0116CFF6AA4}" type="slidenum">
              <a:rPr lang="ar-IQ" smtClean="0"/>
              <a:t>‹#›</a:t>
            </a:fld>
            <a:endParaRPr lang="ar-IQ"/>
          </a:p>
        </p:txBody>
      </p:sp>
    </p:spTree>
    <p:extLst>
      <p:ext uri="{BB962C8B-B14F-4D97-AF65-F5344CB8AC3E}">
        <p14:creationId xmlns:p14="http://schemas.microsoft.com/office/powerpoint/2010/main" val="599710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99A0B01-34F2-4FEC-AD34-6CC2832135A2}" type="datetimeFigureOut">
              <a:rPr lang="ar-IQ" smtClean="0"/>
              <a:t>08/05/1441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7E98478-2603-49EF-B50C-D0116CFF6AA4}" type="slidenum">
              <a:rPr lang="ar-IQ" smtClean="0"/>
              <a:t>‹#›</a:t>
            </a:fld>
            <a:endParaRPr lang="ar-IQ"/>
          </a:p>
        </p:txBody>
      </p:sp>
    </p:spTree>
    <p:extLst>
      <p:ext uri="{BB962C8B-B14F-4D97-AF65-F5344CB8AC3E}">
        <p14:creationId xmlns:p14="http://schemas.microsoft.com/office/powerpoint/2010/main" val="333656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99A0B01-34F2-4FEC-AD34-6CC2832135A2}" type="datetimeFigureOut">
              <a:rPr lang="ar-IQ" smtClean="0"/>
              <a:t>08/05/1441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7E98478-2603-49EF-B50C-D0116CFF6AA4}" type="slidenum">
              <a:rPr lang="ar-IQ" smtClean="0"/>
              <a:t>‹#›</a:t>
            </a:fld>
            <a:endParaRPr lang="ar-IQ"/>
          </a:p>
        </p:txBody>
      </p:sp>
    </p:spTree>
    <p:extLst>
      <p:ext uri="{BB962C8B-B14F-4D97-AF65-F5344CB8AC3E}">
        <p14:creationId xmlns:p14="http://schemas.microsoft.com/office/powerpoint/2010/main" val="2155051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99A0B01-34F2-4FEC-AD34-6CC2832135A2}" type="datetimeFigureOut">
              <a:rPr lang="ar-IQ" smtClean="0"/>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7E98478-2603-49EF-B50C-D0116CFF6AA4}" type="slidenum">
              <a:rPr lang="ar-IQ" smtClean="0"/>
              <a:t>‹#›</a:t>
            </a:fld>
            <a:endParaRPr lang="ar-IQ"/>
          </a:p>
        </p:txBody>
      </p:sp>
    </p:spTree>
    <p:extLst>
      <p:ext uri="{BB962C8B-B14F-4D97-AF65-F5344CB8AC3E}">
        <p14:creationId xmlns:p14="http://schemas.microsoft.com/office/powerpoint/2010/main" val="58217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99A0B01-34F2-4FEC-AD34-6CC2832135A2}" type="datetimeFigureOut">
              <a:rPr lang="ar-IQ" smtClean="0"/>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7E98478-2603-49EF-B50C-D0116CFF6AA4}" type="slidenum">
              <a:rPr lang="ar-IQ" smtClean="0"/>
              <a:t>‹#›</a:t>
            </a:fld>
            <a:endParaRPr lang="ar-IQ"/>
          </a:p>
        </p:txBody>
      </p:sp>
    </p:spTree>
    <p:extLst>
      <p:ext uri="{BB962C8B-B14F-4D97-AF65-F5344CB8AC3E}">
        <p14:creationId xmlns:p14="http://schemas.microsoft.com/office/powerpoint/2010/main" val="852046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99A0B01-34F2-4FEC-AD34-6CC2832135A2}" type="datetimeFigureOut">
              <a:rPr lang="ar-IQ" smtClean="0"/>
              <a:t>08/05/1441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7E98478-2603-49EF-B50C-D0116CFF6AA4}" type="slidenum">
              <a:rPr lang="ar-IQ" smtClean="0"/>
              <a:t>‹#›</a:t>
            </a:fld>
            <a:endParaRPr lang="ar-IQ"/>
          </a:p>
        </p:txBody>
      </p:sp>
    </p:spTree>
    <p:extLst>
      <p:ext uri="{BB962C8B-B14F-4D97-AF65-F5344CB8AC3E}">
        <p14:creationId xmlns:p14="http://schemas.microsoft.com/office/powerpoint/2010/main" val="3488463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620688"/>
            <a:ext cx="7772400" cy="1470025"/>
          </a:xfrm>
        </p:spPr>
        <p:txBody>
          <a:bodyPr>
            <a:normAutofit fontScale="90000"/>
          </a:bodyPr>
          <a:lstStyle/>
          <a:p>
            <a:r>
              <a:rPr lang="ar-IQ" dirty="0" smtClean="0"/>
              <a:t>مادة التفكير الرياضي </a:t>
            </a:r>
            <a:br>
              <a:rPr lang="ar-IQ" dirty="0" smtClean="0"/>
            </a:br>
            <a:r>
              <a:rPr lang="ar-IQ" dirty="0" smtClean="0"/>
              <a:t>المحاضرة الثالثة </a:t>
            </a:r>
            <a:br>
              <a:rPr lang="ar-IQ" dirty="0" smtClean="0"/>
            </a:br>
            <a:r>
              <a:rPr lang="ar-IQ" dirty="0" smtClean="0"/>
              <a:t>مدخل علم النفس في التفكير</a:t>
            </a:r>
            <a:r>
              <a:rPr lang="ar-IQ" dirty="0" smtClean="0"/>
              <a:t> </a:t>
            </a:r>
            <a:r>
              <a:rPr lang="ar-IQ" dirty="0" smtClean="0"/>
              <a:t/>
            </a:r>
            <a:br>
              <a:rPr lang="ar-IQ" dirty="0" smtClean="0"/>
            </a:br>
            <a:endParaRPr lang="ar-IQ" dirty="0"/>
          </a:p>
        </p:txBody>
      </p:sp>
      <p:sp>
        <p:nvSpPr>
          <p:cNvPr id="3" name="عنوان فرعي 2"/>
          <p:cNvSpPr>
            <a:spLocks noGrp="1"/>
          </p:cNvSpPr>
          <p:nvPr>
            <p:ph type="subTitle" idx="1"/>
          </p:nvPr>
        </p:nvSpPr>
        <p:spPr>
          <a:xfrm>
            <a:off x="1547664" y="2996952"/>
            <a:ext cx="6400800" cy="1752600"/>
          </a:xfrm>
        </p:spPr>
        <p:txBody>
          <a:bodyPr>
            <a:normAutofit fontScale="92500" lnSpcReduction="20000"/>
          </a:bodyPr>
          <a:lstStyle/>
          <a:p>
            <a:r>
              <a:rPr lang="ar-IQ" dirty="0" smtClean="0"/>
              <a:t>مدخل علم النفس في التفكير </a:t>
            </a:r>
          </a:p>
          <a:p>
            <a:r>
              <a:rPr lang="ar-IQ" dirty="0" smtClean="0"/>
              <a:t>لطلبة كلية التربية الاساسية /قسم </a:t>
            </a:r>
            <a:r>
              <a:rPr lang="ar-IQ" dirty="0" err="1" smtClean="0"/>
              <a:t>الرياضيا</a:t>
            </a:r>
            <a:r>
              <a:rPr lang="ar-IQ" dirty="0" smtClean="0"/>
              <a:t> /المرحلة الثالثة </a:t>
            </a:r>
          </a:p>
          <a:p>
            <a:r>
              <a:rPr lang="ar-IQ" dirty="0" err="1" smtClean="0"/>
              <a:t>م.م</a:t>
            </a:r>
            <a:r>
              <a:rPr lang="ar-IQ" dirty="0" smtClean="0"/>
              <a:t> سارة ناطق عدنان</a:t>
            </a:r>
          </a:p>
          <a:p>
            <a:endParaRPr lang="ar-IQ" dirty="0"/>
          </a:p>
        </p:txBody>
      </p:sp>
    </p:spTree>
    <p:extLst>
      <p:ext uri="{BB962C8B-B14F-4D97-AF65-F5344CB8AC3E}">
        <p14:creationId xmlns:p14="http://schemas.microsoft.com/office/powerpoint/2010/main" val="1386605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51920" y="1484784"/>
            <a:ext cx="4572000" cy="4093428"/>
          </a:xfrm>
          <a:prstGeom prst="rect">
            <a:avLst/>
          </a:prstGeom>
        </p:spPr>
        <p:txBody>
          <a:bodyPr>
            <a:spAutoFit/>
          </a:bodyPr>
          <a:lstStyle/>
          <a:p>
            <a:r>
              <a:rPr lang="ar-IQ" sz="2000" b="1" dirty="0"/>
              <a:t>مدخل علم النفس في التفكير </a:t>
            </a:r>
            <a:endParaRPr lang="en-US" sz="2000" dirty="0"/>
          </a:p>
          <a:p>
            <a:r>
              <a:rPr lang="ar-IQ" sz="2000" dirty="0"/>
              <a:t>يأتي هذا المدخل بمضامينه متفقا مع المدخل الفلسفي في النظرة الى التفكير كونه عملية عقلية معرفية اذ ان عملية التفكير تتكون من ثلاث مراحل </a:t>
            </a:r>
            <a:endParaRPr lang="en-US" sz="2000" dirty="0"/>
          </a:p>
          <a:p>
            <a:r>
              <a:rPr lang="ar-IQ" sz="2000" dirty="0"/>
              <a:t>الاولى : تتمثل في تحويل الاحداث الخارجية الى رموز وهذا ما يسمى بجمع المعلومات </a:t>
            </a:r>
            <a:endParaRPr lang="en-US" sz="2000" dirty="0"/>
          </a:p>
          <a:p>
            <a:r>
              <a:rPr lang="ar-IQ" sz="2000" dirty="0"/>
              <a:t>الثانية : تتمثل في تكوين نماذج جديدة من خلال الاستدلال او الافتراض وهو </a:t>
            </a:r>
            <a:r>
              <a:rPr lang="ar-IQ" sz="2000" dirty="0" err="1"/>
              <a:t>مايمكن</a:t>
            </a:r>
            <a:r>
              <a:rPr lang="ar-IQ" sz="2000" dirty="0"/>
              <a:t> ان نسميه بالحكم او التقييم </a:t>
            </a:r>
            <a:endParaRPr lang="en-US" sz="2000" dirty="0"/>
          </a:p>
          <a:p>
            <a:r>
              <a:rPr lang="ar-IQ" sz="2000" dirty="0"/>
              <a:t>الثالثة : تتمثل في اعادة تحويل النماذج الجديدة الى مخرجات , نلاحظ ان هذه المراحل الثلاث تتمثل عند قيامنا بحل مسألة في الرياضيات او تقديم برهان لمبرهنة ما .</a:t>
            </a:r>
            <a:endParaRPr lang="en-US" sz="2000" dirty="0"/>
          </a:p>
        </p:txBody>
      </p:sp>
    </p:spTree>
    <p:extLst>
      <p:ext uri="{BB962C8B-B14F-4D97-AF65-F5344CB8AC3E}">
        <p14:creationId xmlns:p14="http://schemas.microsoft.com/office/powerpoint/2010/main" val="223858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474345"/>
            <a:ext cx="5958408" cy="4801314"/>
          </a:xfrm>
          <a:prstGeom prst="rect">
            <a:avLst/>
          </a:prstGeom>
        </p:spPr>
        <p:txBody>
          <a:bodyPr wrap="square">
            <a:spAutoFit/>
          </a:bodyPr>
          <a:lstStyle/>
          <a:p>
            <a:r>
              <a:rPr lang="ar-IQ" b="1" dirty="0"/>
              <a:t>هناك مدرستان اهتمتا بالتفكير 	</a:t>
            </a:r>
            <a:endParaRPr lang="en-US" dirty="0"/>
          </a:p>
          <a:p>
            <a:r>
              <a:rPr lang="ar-IQ" dirty="0"/>
              <a:t>الاولى : المدرسة السلوكية التي تنضر الى السلوك كمخرجات تدل على التفكير كونه عملية غير ملموسة </a:t>
            </a:r>
            <a:endParaRPr lang="en-US" dirty="0"/>
          </a:p>
          <a:p>
            <a:r>
              <a:rPr lang="ar-IQ" dirty="0"/>
              <a:t>الثانية : المدرسة المعرفية التي تناولت عملية التفكير من خلال العمليات العقلية التي تتألف من عدد كبير من الانشطة داخل الجهاز العصبي مثل الادراك والاحساس </a:t>
            </a:r>
            <a:endParaRPr lang="en-US" dirty="0"/>
          </a:p>
          <a:p>
            <a:r>
              <a:rPr lang="ar-IQ" b="1" dirty="0"/>
              <a:t>مراحل تطور التفكير لدى الاطفال </a:t>
            </a:r>
            <a:endParaRPr lang="en-US" dirty="0"/>
          </a:p>
          <a:p>
            <a:r>
              <a:rPr lang="ar-IQ" dirty="0"/>
              <a:t>اهتم العلماء في السنوات الاخيرة بما يسمى بنظريات التعلم ويعد </a:t>
            </a:r>
            <a:r>
              <a:rPr lang="ar-IQ" dirty="0" err="1"/>
              <a:t>بياجيه</a:t>
            </a:r>
            <a:r>
              <a:rPr lang="ar-IQ" dirty="0"/>
              <a:t> اشهر العلماء الذين عملوا في المجال المعرفي والذي يعتبر رائد المدرسة المعرفية حيث يرى </a:t>
            </a:r>
            <a:r>
              <a:rPr lang="ar-IQ" dirty="0" err="1"/>
              <a:t>بياجيه</a:t>
            </a:r>
            <a:r>
              <a:rPr lang="ar-IQ" dirty="0"/>
              <a:t> ان الاستعداد للتعلم هو قابلية المتعلم لتعلم شيء ما او اكتساب نوع من انواع المهارات او المعلومات بعد فترة من التدريب وعليه فان فهم المتعلم لمعلومة ما مرهون باستعداده لتعلم تلك المعلومة ولابد لهذا الاستعداد وقت مناسب لتعلم تلك المعلومة اذ ان هناك فترات افضل من غيرها لتعلم تلك المعلومة اما اذا اجبر المتعلم لتعلم شيء دون ان يكون قد نضج بشكل كاف وبدون الخلفية المناسبة والضرورية فان التعلم لن يحدث ولن تتحقق اهداف التعلم </a:t>
            </a:r>
            <a:endParaRPr lang="en-US" dirty="0"/>
          </a:p>
          <a:p>
            <a:r>
              <a:rPr lang="ar-IQ" dirty="0"/>
              <a:t>ويرى </a:t>
            </a:r>
            <a:r>
              <a:rPr lang="ar-IQ" dirty="0" err="1"/>
              <a:t>بياجيه</a:t>
            </a:r>
            <a:r>
              <a:rPr lang="ar-IQ" dirty="0"/>
              <a:t> ان الاستعداد التطوري يختلف من متعلم الى اخر بالنسبة للموضوع الواحد كما يختلف عند المتعلم نفسه من موضوع الى اخر </a:t>
            </a:r>
            <a:endParaRPr lang="en-US" dirty="0"/>
          </a:p>
        </p:txBody>
      </p:sp>
    </p:spTree>
    <p:extLst>
      <p:ext uri="{BB962C8B-B14F-4D97-AF65-F5344CB8AC3E}">
        <p14:creationId xmlns:p14="http://schemas.microsoft.com/office/powerpoint/2010/main" val="2143233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268760"/>
            <a:ext cx="5958408" cy="5262979"/>
          </a:xfrm>
          <a:prstGeom prst="rect">
            <a:avLst/>
          </a:prstGeom>
        </p:spPr>
        <p:txBody>
          <a:bodyPr wrap="square">
            <a:spAutoFit/>
          </a:bodyPr>
          <a:lstStyle/>
          <a:p>
            <a:r>
              <a:rPr lang="ar-IQ" sz="2400" b="1" dirty="0"/>
              <a:t>بديهيتي </a:t>
            </a:r>
            <a:r>
              <a:rPr lang="ar-IQ" sz="2400" b="1" dirty="0" err="1"/>
              <a:t>بياجيه</a:t>
            </a:r>
            <a:r>
              <a:rPr lang="ar-IQ" sz="2400" b="1" dirty="0"/>
              <a:t> في النمو المعرفي </a:t>
            </a:r>
            <a:endParaRPr lang="en-US" sz="2400" dirty="0"/>
          </a:p>
          <a:p>
            <a:r>
              <a:rPr lang="ar-IQ" sz="2400" dirty="0"/>
              <a:t>اولا/ التمثيل : يقوم الفرد بفهم الاشياء والعالم المحيط به فيكون له نموذجا في ذهنه او يدمجها في بنائه العقلي فالفرد يستطيع ان يقوم بعملية سبق له القيام بها مثل جمع المعلومات حول ظاهرة معينة والتمثيل يحدث تعارضا بين المعلومات الجديدة ومعلومات الفرد السابقة وهذا يؤدي الى فقدان الاتزان المعرفي لدى الفرد وحتى يعاد الاتزان المعرفي علينا تغيير من صور المعارف لتناسب ما يعرفه الفرد</a:t>
            </a:r>
            <a:endParaRPr lang="en-US" sz="2400" dirty="0"/>
          </a:p>
          <a:p>
            <a:r>
              <a:rPr lang="ar-IQ" sz="2400" dirty="0"/>
              <a:t>ثانيا / التكيف : يقوم الفرد بتحويل مخططاته المعرفية للتعرف على خبرة معينة وبالتالي اعادة حالة التوازن المعرفي الى وضعه الطبيعي اي ان الفرد يغير من استجابته </a:t>
            </a:r>
            <a:r>
              <a:rPr lang="ar-IQ" sz="2400" dirty="0" err="1"/>
              <a:t>ليتلائم</a:t>
            </a:r>
            <a:r>
              <a:rPr lang="ar-IQ" sz="2400" dirty="0"/>
              <a:t> مع البيئة المحيطة به وهذا التغير في المخططات المعرفية وبصورة مستمرة هو ما يعرف بنمو التفكير الذي يؤدي الى زيادة حصيلة الفرد المعرفية </a:t>
            </a:r>
          </a:p>
        </p:txBody>
      </p:sp>
    </p:spTree>
    <p:extLst>
      <p:ext uri="{BB962C8B-B14F-4D97-AF65-F5344CB8AC3E}">
        <p14:creationId xmlns:p14="http://schemas.microsoft.com/office/powerpoint/2010/main" val="513204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612845"/>
            <a:ext cx="5742384" cy="5632311"/>
          </a:xfrm>
          <a:prstGeom prst="rect">
            <a:avLst/>
          </a:prstGeom>
        </p:spPr>
        <p:txBody>
          <a:bodyPr wrap="square">
            <a:spAutoFit/>
          </a:bodyPr>
          <a:lstStyle/>
          <a:p>
            <a:r>
              <a:rPr lang="ar-IQ" sz="2000" b="1" dirty="0"/>
              <a:t>نظريات </a:t>
            </a:r>
            <a:r>
              <a:rPr lang="ar-IQ" sz="2000" b="1" dirty="0" err="1"/>
              <a:t>بياجيه</a:t>
            </a:r>
            <a:r>
              <a:rPr lang="ar-IQ" sz="2000" b="1" dirty="0"/>
              <a:t> في مراحل التطور العقلي </a:t>
            </a:r>
            <a:endParaRPr lang="en-US" sz="2000" dirty="0"/>
          </a:p>
          <a:p>
            <a:r>
              <a:rPr lang="ar-IQ" sz="2000" dirty="0"/>
              <a:t>1- نظرية المرحلة الحسية الحركية : تمتد من الميلاد حتى سنتين  ويكون فيها الطفل قادر على امرين هما الاحساس والحركة ويتعامل الطفل مع بيئته مباشرة بحواسه وحركاته </a:t>
            </a:r>
            <a:r>
              <a:rPr lang="ar-IQ" sz="2000" dirty="0" err="1"/>
              <a:t>اللاارادية</a:t>
            </a:r>
            <a:r>
              <a:rPr lang="ar-IQ" sz="2000" dirty="0"/>
              <a:t> </a:t>
            </a:r>
            <a:r>
              <a:rPr lang="ar-IQ" sz="2000" dirty="0" err="1"/>
              <a:t>فالاشياء</a:t>
            </a:r>
            <a:r>
              <a:rPr lang="ar-IQ" sz="2000" dirty="0"/>
              <a:t> موجودة اذا كانت ضمن نطاق حواسه فان غابت عن حواسه فيتعامل معها كما لو كانت غير موجودة </a:t>
            </a:r>
            <a:endParaRPr lang="en-US" sz="2000" dirty="0"/>
          </a:p>
          <a:p>
            <a:r>
              <a:rPr lang="ar-IQ" sz="2000" dirty="0"/>
              <a:t>2- نظرية مرحلة </a:t>
            </a:r>
            <a:r>
              <a:rPr lang="ar-IQ" sz="2000" dirty="0" smtClean="0"/>
              <a:t>ما قبل </a:t>
            </a:r>
            <a:r>
              <a:rPr lang="ar-IQ" sz="2000" dirty="0"/>
              <a:t>العمليات : تمتد من السنة الثانية حتى السابعة يكون فيها الطفل قادرا على اعادة تكوين او تقليد بعض الافعال التي اجريت امامه قبل ساعات </a:t>
            </a:r>
            <a:r>
              <a:rPr lang="ar-IQ" sz="2000" dirty="0" smtClean="0"/>
              <a:t>وما يميز </a:t>
            </a:r>
            <a:r>
              <a:rPr lang="ar-IQ" sz="2000" dirty="0"/>
              <a:t>هذه المرحلة تمركز الطفل حول ذاته فلا يستطيع وضع نفسه مكان الاخرين ولا يملك القدرة الانعكاسية على التفكير فيعود من النهاية الى البداية </a:t>
            </a:r>
            <a:endParaRPr lang="en-US" sz="2000" dirty="0"/>
          </a:p>
          <a:p>
            <a:r>
              <a:rPr lang="ar-IQ" sz="2000" dirty="0"/>
              <a:t>3- نظرية مرحلة العمليات المادية : تمتد من السنة السابعة حتى الثانية عشر وقد تستمر حتى الرابعة عشر وتتميز بان الطفل يتخلص من مركزية الذات ويتمكن من انعكاسية التفكير ويستطيع القيام بعمليات عقلية مثل الاستقراء والاستنباط ويستطيع الطفل في هذه المرحلة تصنيف الاشياء ضمن بعدين او اكثر ويتكون لديه مفهوم الزمن وتنمو قدرته على استخدام المفاهيم الهندسية المتعلقة بقياس ( الزوايا , الاطوال , المساحات , الحجوم ) </a:t>
            </a:r>
            <a:endParaRPr lang="en-US" sz="2000" dirty="0"/>
          </a:p>
        </p:txBody>
      </p:sp>
    </p:spTree>
    <p:extLst>
      <p:ext uri="{BB962C8B-B14F-4D97-AF65-F5344CB8AC3E}">
        <p14:creationId xmlns:p14="http://schemas.microsoft.com/office/powerpoint/2010/main" val="4137349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347864" y="908720"/>
            <a:ext cx="4572000" cy="4524315"/>
          </a:xfrm>
          <a:prstGeom prst="rect">
            <a:avLst/>
          </a:prstGeom>
        </p:spPr>
        <p:txBody>
          <a:bodyPr>
            <a:spAutoFit/>
          </a:bodyPr>
          <a:lstStyle/>
          <a:p>
            <a:r>
              <a:rPr lang="ar-IQ" dirty="0"/>
              <a:t>- </a:t>
            </a:r>
            <a:r>
              <a:rPr lang="ar-IQ" sz="2400" dirty="0"/>
              <a:t>نظرية مرحلة العمليات المجردة تبدأ من السنة الثانية عشر او الرابعة عشر يستطيع الطفل في هذه المرحلة التفكير في المقترحات غير الواقعية وتنمو قدرته على التفكير المنطقي ويتمكن من الاستدلال التناسبي </a:t>
            </a:r>
            <a:r>
              <a:rPr lang="ar-IQ" sz="2400" dirty="0" err="1"/>
              <a:t>ومايميز</a:t>
            </a:r>
            <a:r>
              <a:rPr lang="ar-IQ" sz="2400" dirty="0"/>
              <a:t> هذه المرحلة قدرة الطفل على القيام بعمليات عقلية عن طريق الافتراضات بصورة منظمة .</a:t>
            </a:r>
            <a:endParaRPr lang="en-US" sz="2400" dirty="0"/>
          </a:p>
          <a:p>
            <a:r>
              <a:rPr lang="ar-IQ" sz="2400" dirty="0"/>
              <a:t>ويؤكد </a:t>
            </a:r>
            <a:r>
              <a:rPr lang="ar-IQ" sz="2400" dirty="0" err="1"/>
              <a:t>بياجيه</a:t>
            </a:r>
            <a:r>
              <a:rPr lang="ar-IQ" sz="2400" dirty="0"/>
              <a:t> ان المراحل الاربع السابقة هي متتالية ومتدرجة ولا يمكن للطفل تخطي مرحلة الا بعد المرور بسابقتها الا ان الفترات متفاوتة </a:t>
            </a:r>
            <a:endParaRPr lang="en-US" sz="2400" dirty="0"/>
          </a:p>
        </p:txBody>
      </p:sp>
    </p:spTree>
    <p:extLst>
      <p:ext uri="{BB962C8B-B14F-4D97-AF65-F5344CB8AC3E}">
        <p14:creationId xmlns:p14="http://schemas.microsoft.com/office/powerpoint/2010/main" val="234173270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482</Words>
  <Application>Microsoft Office PowerPoint</Application>
  <PresentationFormat>عرض على الشاشة (3:4)‏</PresentationFormat>
  <Paragraphs>24</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مادة التفكير الرياضي  المحاضرة الثالثة  مدخل علم النفس في التفكير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التفكير الرياضي  المحاضرة</dc:title>
  <dc:creator>Maher</dc:creator>
  <cp:lastModifiedBy>Maher</cp:lastModifiedBy>
  <cp:revision>3</cp:revision>
  <dcterms:created xsi:type="dcterms:W3CDTF">2020-01-03T15:39:13Z</dcterms:created>
  <dcterms:modified xsi:type="dcterms:W3CDTF">2020-01-03T16:30:52Z</dcterms:modified>
</cp:coreProperties>
</file>