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71" r:id="rId4"/>
    <p:sldId id="258" r:id="rId5"/>
    <p:sldId id="259" r:id="rId6"/>
    <p:sldId id="260" r:id="rId7"/>
    <p:sldId id="272" r:id="rId8"/>
    <p:sldId id="261" r:id="rId9"/>
    <p:sldId id="27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00" autoAdjust="0"/>
  </p:normalViewPr>
  <p:slideViewPr>
    <p:cSldViewPr>
      <p:cViewPr>
        <p:scale>
          <a:sx n="64" d="100"/>
          <a:sy n="64" d="100"/>
        </p:scale>
        <p:origin x="-1566" y="-150"/>
      </p:cViewPr>
      <p:guideLst>
        <p:guide orient="horz" pos="2160"/>
        <p:guide pos="2880"/>
      </p:guideLst>
    </p:cSldViewPr>
  </p:slideViewPr>
  <p:outlineViewPr>
    <p:cViewPr>
      <p:scale>
        <a:sx n="33" d="100"/>
        <a:sy n="33" d="100"/>
      </p:scale>
      <p:origin x="0" y="117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9EB6B87-2C05-4C9D-BD2A-8C968CA9D014}"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204036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9EB6B87-2C05-4C9D-BD2A-8C968CA9D014}"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400999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9EB6B87-2C05-4C9D-BD2A-8C968CA9D014}"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258186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9EB6B87-2C05-4C9D-BD2A-8C968CA9D014}"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52474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EB6B87-2C05-4C9D-BD2A-8C968CA9D014}"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424144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9EB6B87-2C05-4C9D-BD2A-8C968CA9D014}"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414445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9EB6B87-2C05-4C9D-BD2A-8C968CA9D014}" type="datetimeFigureOut">
              <a:rPr lang="ar-IQ" smtClean="0"/>
              <a:t>08/05/1441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412968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9EB6B87-2C05-4C9D-BD2A-8C968CA9D014}" type="datetimeFigureOut">
              <a:rPr lang="ar-IQ" smtClean="0"/>
              <a:t>08/05/1441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252599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EB6B87-2C05-4C9D-BD2A-8C968CA9D014}" type="datetimeFigureOut">
              <a:rPr lang="ar-IQ" smtClean="0"/>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324871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EB6B87-2C05-4C9D-BD2A-8C968CA9D014}"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270864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EB6B87-2C05-4C9D-BD2A-8C968CA9D014}"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0BFAC5-5135-4AE3-AF98-7518C8BAE4A9}" type="slidenum">
              <a:rPr lang="ar-IQ" smtClean="0"/>
              <a:t>‹#›</a:t>
            </a:fld>
            <a:endParaRPr lang="ar-IQ"/>
          </a:p>
        </p:txBody>
      </p:sp>
    </p:spTree>
    <p:extLst>
      <p:ext uri="{BB962C8B-B14F-4D97-AF65-F5344CB8AC3E}">
        <p14:creationId xmlns:p14="http://schemas.microsoft.com/office/powerpoint/2010/main" val="33773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EB6B87-2C05-4C9D-BD2A-8C968CA9D014}" type="datetimeFigureOut">
              <a:rPr lang="ar-IQ" smtClean="0"/>
              <a:t>08/05/1441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0BFAC5-5135-4AE3-AF98-7518C8BAE4A9}" type="slidenum">
              <a:rPr lang="ar-IQ" smtClean="0"/>
              <a:t>‹#›</a:t>
            </a:fld>
            <a:endParaRPr lang="ar-IQ"/>
          </a:p>
        </p:txBody>
      </p:sp>
    </p:spTree>
    <p:extLst>
      <p:ext uri="{BB962C8B-B14F-4D97-AF65-F5344CB8AC3E}">
        <p14:creationId xmlns:p14="http://schemas.microsoft.com/office/powerpoint/2010/main" val="2157358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764704"/>
            <a:ext cx="7772400" cy="1470025"/>
          </a:xfrm>
        </p:spPr>
        <p:txBody>
          <a:bodyPr>
            <a:normAutofit fontScale="90000"/>
          </a:bodyPr>
          <a:lstStyle/>
          <a:p>
            <a:r>
              <a:rPr lang="ar-IQ" dirty="0" smtClean="0"/>
              <a:t>مادة التفكير الرياضي </a:t>
            </a:r>
            <a:br>
              <a:rPr lang="ar-IQ" dirty="0" smtClean="0"/>
            </a:br>
            <a:r>
              <a:rPr lang="ar-IQ" dirty="0" smtClean="0"/>
              <a:t>محاضرة الرابعة</a:t>
            </a:r>
            <a:br>
              <a:rPr lang="ar-IQ" dirty="0" smtClean="0"/>
            </a:br>
            <a:r>
              <a:rPr lang="ar-IQ" dirty="0" smtClean="0"/>
              <a:t>التفكير الرياضي </a:t>
            </a:r>
            <a:endParaRPr lang="ar-IQ" dirty="0"/>
          </a:p>
        </p:txBody>
      </p:sp>
      <p:sp>
        <p:nvSpPr>
          <p:cNvPr id="3" name="عنوان فرعي 2"/>
          <p:cNvSpPr>
            <a:spLocks noGrp="1"/>
          </p:cNvSpPr>
          <p:nvPr>
            <p:ph type="subTitle" idx="1"/>
          </p:nvPr>
        </p:nvSpPr>
        <p:spPr>
          <a:xfrm>
            <a:off x="1331640" y="3140968"/>
            <a:ext cx="6400800" cy="1752600"/>
          </a:xfrm>
        </p:spPr>
        <p:txBody>
          <a:bodyPr/>
          <a:lstStyle/>
          <a:p>
            <a:r>
              <a:rPr lang="ar-IQ" dirty="0" smtClean="0"/>
              <a:t>لطلبة كلية التربية الاساسية / قسم الرياضيات / المرحلة الثالثة</a:t>
            </a:r>
          </a:p>
          <a:p>
            <a:r>
              <a:rPr lang="ar-IQ" dirty="0" smtClean="0"/>
              <a:t>م. م سارة ناطق</a:t>
            </a:r>
            <a:endParaRPr lang="ar-IQ" dirty="0"/>
          </a:p>
        </p:txBody>
      </p:sp>
    </p:spTree>
    <p:extLst>
      <p:ext uri="{BB962C8B-B14F-4D97-AF65-F5344CB8AC3E}">
        <p14:creationId xmlns:p14="http://schemas.microsoft.com/office/powerpoint/2010/main" val="3875372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04665"/>
            <a:ext cx="8424936" cy="5760640"/>
          </a:xfrm>
        </p:spPr>
        <p:txBody>
          <a:bodyPr>
            <a:normAutofit fontScale="32500" lnSpcReduction="20000"/>
          </a:bodyPr>
          <a:lstStyle/>
          <a:p>
            <a:r>
              <a:rPr lang="ar-IQ" sz="4900" b="1" dirty="0"/>
              <a:t>التفكير الرياضي </a:t>
            </a:r>
            <a:r>
              <a:rPr lang="en-US" sz="4900" b="1" dirty="0"/>
              <a:t>Mathematical Thinking</a:t>
            </a:r>
            <a:r>
              <a:rPr lang="ar-SA" sz="4900" b="1" dirty="0"/>
              <a:t>:</a:t>
            </a:r>
            <a:endParaRPr lang="en-US" sz="4900" dirty="0"/>
          </a:p>
          <a:p>
            <a:r>
              <a:rPr lang="ar-IQ" sz="4900" dirty="0"/>
              <a:t>الرياضيات علم من إبداع العقل البشري، وطريقة للبحث تعتمد على المنطق والتفكير العقلي مُستخدمة سُرعة البديهة وسعة الخيال ودقة الملاحظة، لهذا فقد قيل</a:t>
            </a:r>
            <a:r>
              <a:rPr lang="ar-IQ" sz="4900" b="1" dirty="0"/>
              <a:t> </a:t>
            </a:r>
            <a:r>
              <a:rPr lang="ar-IQ" sz="4900" dirty="0"/>
              <a:t>إنها سيدة العلوم بلا مُنازع وخادمتها في الوقت نفسه، وهذه هي</a:t>
            </a:r>
            <a:r>
              <a:rPr lang="ar-IQ" sz="4900" b="1" dirty="0"/>
              <a:t> </a:t>
            </a:r>
            <a:r>
              <a:rPr lang="ar-IQ" sz="4900" dirty="0"/>
              <a:t>عظمة الرياضيات، وتؤدي الرياضيات دوراً كبيراً في التطبيقات العلمية والعملية، ولا أحد يُنكِر دورها الكبير الذي تؤديه في التطوّر التكنُولوجي الهائل وفي الصناعات الحديثة، كما تعد أرضاً خصبةً لتعليم مهارات التفكير  الرياضي لدى المُتعلمين.</a:t>
            </a:r>
            <a:endParaRPr lang="en-US" sz="4900" dirty="0"/>
          </a:p>
          <a:p>
            <a:r>
              <a:rPr lang="ar-IQ" sz="4900" dirty="0"/>
              <a:t>اذا تدريس الرياضيات ينبغي من أجل الفهم وهو يعنى أن يساعد المعلمون طلبتهم على أن يغوصوا بعمق أكبر في المعاني الذي تتضمنها الرياضيات ، وإشراكهم في مناقشة المشكلات والأفكار وعمليات الاستدلال والفهم ، أكثر من مجرد التركيز على الأداء فقط ، ويصبح التدريس في هذه الحالة إعداد الطلاب وحفزهم لتحصيل مستويات محدده وواضحة في تعلمهم</a:t>
            </a:r>
            <a:r>
              <a:rPr lang="en-US" sz="4900" dirty="0"/>
              <a:t> .</a:t>
            </a:r>
          </a:p>
          <a:p>
            <a:r>
              <a:rPr lang="ar-IQ" sz="4900" dirty="0"/>
              <a:t>أشارت مبادئ ومعايير الرياضيات المدرسية لسنة ٢٠٠٠ م للمجلس القومي الأمريكي لمعلمي(</a:t>
            </a:r>
            <a:r>
              <a:rPr lang="en-US" sz="4900" dirty="0"/>
              <a:t>NCTM</a:t>
            </a:r>
            <a:r>
              <a:rPr lang="ar-IQ" sz="4900" dirty="0"/>
              <a:t>) ، إلى اعتبار أن الفهم هو الغاية من تعليم الرياضيات ، وأنه القاعدة التي أن يتأسس عليها تعلم الرياضيات مستقبلاً.</a:t>
            </a:r>
            <a:endParaRPr lang="en-US" sz="4900" dirty="0"/>
          </a:p>
          <a:p>
            <a:r>
              <a:rPr lang="ar-SA" sz="4900" dirty="0"/>
              <a:t>تعد الرياضيات من المواد الأساسية التي يجب اكتساب مفاهيمها ومهاراتها بشكل جيد، لما لها من أهمية في تنمية القُدرة على التفكير، وصقل مهارات المُتعلم الأساسية في حياتهِ اليومية، وأصبح لزاماً على الثقافة الرياضية أن ترفع المُتعلم إلى مستوى المسؤولية ليُحقق تعليماً رياضياً أفضل، يخلق جيلاً مُفكراً ومُنتجاً وقادراً على مواجهة متطلبات المستقبل بكفاية.</a:t>
            </a:r>
            <a:endParaRPr lang="en-US" sz="4900" dirty="0"/>
          </a:p>
          <a:p>
            <a:r>
              <a:rPr lang="ar-SA" sz="4900" dirty="0" smtClean="0"/>
              <a:t>تعد مناهج الرياضيات وموادها التعليمية ركناً أساسياً في مناهج التعليم الأساسي والتي تعد ايضا مجالا خصبا لتطوير ونمو التفكير لدى اطلبتنا، لهذا قامت الكثير من الدول بتطوير مناهج الرياضيات وتحسينها لتواكب معطيات القرن الحادي والعشرين، وذلك  خلال اهتمام هذه المناهج بتنمية التفكير لدى الطلبة، وإكسابهم طريقة في التفكير تعتمد على بناء رياضي دقيق وسليم، وذلك انطلاقاً من النظرة </a:t>
            </a:r>
            <a:r>
              <a:rPr lang="ar-SA" sz="4900" dirty="0"/>
              <a:t>إلى الرياضيات بعدها طريقة ونمطاً في التفكير، ولها من المميزات ما يجعلها مجالاً خصباً لتدريب الطالب على أنماط وأساليب التفكير السليم وتنميته، والإسهام في بناء شخصيته وقدرته على الإبداع وإكسابه البصيرة الرياضية والفهم العميق. ولهذا نجد عند استعراض قائمة الأهداف التي تضمنتها المناهج الحديثة للرياضيات فقرات تتناول جوانب معينة من التفكير </a:t>
            </a:r>
            <a:r>
              <a:rPr lang="ar-SA" sz="4900" dirty="0" smtClean="0"/>
              <a:t>الرياضي</a:t>
            </a:r>
            <a:r>
              <a:rPr lang="ar-SA" sz="4900" dirty="0"/>
              <a:t>. فنجد في معايير المجلس الوطني لمعلمي الرياضيات في الولايات المتحدة الأمريكية ما يؤكد على ضرورة العمل على تنمية التفكير الرياضي والتفكير </a:t>
            </a:r>
            <a:r>
              <a:rPr lang="ar-IQ" sz="4900" dirty="0"/>
              <a:t>- </a:t>
            </a:r>
            <a:r>
              <a:rPr lang="en-US" sz="4900" dirty="0"/>
              <a:t>Principles and </a:t>
            </a:r>
            <a:r>
              <a:rPr lang="en-US" sz="4900" dirty="0" err="1"/>
              <a:t>standardes</a:t>
            </a:r>
            <a:r>
              <a:rPr lang="en-US" sz="4900" dirty="0"/>
              <a:t> for school mathematics</a:t>
            </a:r>
          </a:p>
          <a:p>
            <a:r>
              <a:rPr lang="en-US" sz="4900" dirty="0"/>
              <a:t> </a:t>
            </a:r>
          </a:p>
          <a:p>
            <a:endParaRPr lang="ar-IQ" dirty="0"/>
          </a:p>
        </p:txBody>
      </p:sp>
    </p:spTree>
    <p:extLst>
      <p:ext uri="{BB962C8B-B14F-4D97-AF65-F5344CB8AC3E}">
        <p14:creationId xmlns:p14="http://schemas.microsoft.com/office/powerpoint/2010/main" val="1434695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28343"/>
            <a:ext cx="6102424" cy="3693319"/>
          </a:xfrm>
          <a:prstGeom prst="rect">
            <a:avLst/>
          </a:prstGeom>
        </p:spPr>
        <p:txBody>
          <a:bodyPr wrap="square">
            <a:spAutoFit/>
          </a:bodyPr>
          <a:lstStyle/>
          <a:p>
            <a:r>
              <a:rPr lang="ar-SA" dirty="0"/>
              <a:t>تعد مناهج الرياضيات وموادها التعليمية ركناً أساسياً في مناهج التعليم الأساسي والتي تعد ايضا مجالا خصبا لتطوير ونمو التفكير لدى اطلبتنا، لهذا قامت الكثير من الدول بتطوير مناهج الرياضيات وتحسينها لتواكب معطيات القرن الحادي والعشرين، وذلك  خلال اهتمام هذه المناهج بتنمية التفكير لدى الطلبة، وإكسابهم طريقة في التفكير تعتمد على بناء رياضي دقيق وسليم، وذلك انطلاقاً من النظرة إلى الرياضيات بعدها طريقة ونمطاً في التفكير، ولها من المميزات ما يجعلها مجالاً خصباً لتدريب الطالب على أنماط وأساليب التفكير السليم وتنميته، والإسهام في بناء شخصيته وقدرته على الإبداع وإكسابه البصيرة الرياضية والفهم العميق. ولهذا نجد عند استعراض قائمة الأهداف التي تضمنتها المناهج الحديثة للرياضيات فقرات تتناول جوانب معينة من التفكير الرياضي. فنجد في معايير المجلس الوطني لمعلمي الرياضيات في الولايات المتحدة الأمريكية ما يؤكد على ضرورة العمل على تنمية التفكير الرياضي والتفكير </a:t>
            </a:r>
            <a:r>
              <a:rPr lang="ar-IQ" dirty="0"/>
              <a:t>- </a:t>
            </a:r>
            <a:r>
              <a:rPr lang="en-US" dirty="0"/>
              <a:t>Principles and </a:t>
            </a:r>
            <a:r>
              <a:rPr lang="en-US" dirty="0" err="1"/>
              <a:t>standardes</a:t>
            </a:r>
            <a:r>
              <a:rPr lang="en-US" dirty="0"/>
              <a:t> for school mathematics</a:t>
            </a:r>
          </a:p>
        </p:txBody>
      </p:sp>
    </p:spTree>
    <p:extLst>
      <p:ext uri="{BB962C8B-B14F-4D97-AF65-F5344CB8AC3E}">
        <p14:creationId xmlns:p14="http://schemas.microsoft.com/office/powerpoint/2010/main" val="231996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836712"/>
            <a:ext cx="7994848" cy="5339499"/>
          </a:xfrm>
        </p:spPr>
        <p:txBody>
          <a:bodyPr>
            <a:normAutofit fontScale="70000" lnSpcReduction="20000"/>
          </a:bodyPr>
          <a:lstStyle/>
          <a:p>
            <a:r>
              <a:rPr lang="ar-JO" dirty="0"/>
              <a:t>الناقد والبرهان الرياضي والتفكير الاستقرائي والتفكير الاستنتاجي، وتقديم مادة الرياضيات بصفتها أداة للتفكير والاتصال تساعد الطلبة على جعلهم مفكرين لا في متلقين للمعارف فقط</a:t>
            </a:r>
            <a:r>
              <a:rPr lang="en-US" dirty="0"/>
              <a:t>.</a:t>
            </a:r>
          </a:p>
          <a:p>
            <a:r>
              <a:rPr lang="ar-SA" dirty="0"/>
              <a:t>للرياضيات علاقة وثيقة بمهارات التفكير، من حيث كونها تنطوي على تركيب الأفكار والمعلومات وتنظيمهما وإعادة شرحهما وترتيبهما، والرياضيات في ذاتها طريقة في التفكير، إذ تنطوي أهداف تدريسها في مختلف دول العالم على تنمية مهارات التفكير المختلفة، والقُدرة على الاكتشاف والابتكار، وتمكين المُتعلمين من عمليتي التجريد والتعميم، وأن يمتلكوا اتجاهات ايجابية لمواجهة المشكلات، واختيار الحلول المناسبة</a:t>
            </a:r>
            <a:r>
              <a:rPr lang="ar-IQ" dirty="0"/>
              <a:t>.</a:t>
            </a:r>
            <a:endParaRPr lang="en-US" dirty="0"/>
          </a:p>
          <a:p>
            <a:r>
              <a:rPr lang="ar-SA" dirty="0"/>
              <a:t>وتستخدم الرياضيات العلاقات والقوانين، وتستند إلى التفكير الرياضي، وتتميز بتنظيمها ودقتها وبتدرج عرضها للمعلومات، مما يُسهم في الوصول إلى تفسيرات دقيقة للأفكار والنتائج، كما أنها أسلوب يُساعد العقل الإنساني في تفسير ما يتعرض له من مواقف حياتية أو ما يتكوّن لدى العقل من رؤى وأفكار </a:t>
            </a:r>
            <a:r>
              <a:rPr lang="ar-SA" dirty="0" smtClean="0"/>
              <a:t>تجريدية</a:t>
            </a:r>
            <a:endParaRPr lang="en-US" dirty="0"/>
          </a:p>
          <a:p>
            <a:r>
              <a:rPr lang="ar-IQ" b="1" dirty="0"/>
              <a:t>ما هو التفكير </a:t>
            </a:r>
            <a:endParaRPr lang="en-US" dirty="0"/>
          </a:p>
          <a:p>
            <a:r>
              <a:rPr lang="ar-IQ" dirty="0"/>
              <a:t>التفكير مفهوم معقد يتألف من ثلاث عناصر تتمثل في العمليات المعرفية المعقدة وعلى رأسها حل المشكلات والاقل تعقيداً كالفهم والتطبيق فضلاً عن معرفة خاصة بمحتوى المادة او الموضوع مع توفر الاستعدادات والعوامل الشخصية المختلفة ولا سيما الاتجاهات والميول  </a:t>
            </a:r>
            <a:endParaRPr lang="en-US" dirty="0"/>
          </a:p>
          <a:p>
            <a:endParaRPr lang="ar-IQ" dirty="0"/>
          </a:p>
        </p:txBody>
      </p:sp>
    </p:spTree>
    <p:extLst>
      <p:ext uri="{BB962C8B-B14F-4D97-AF65-F5344CB8AC3E}">
        <p14:creationId xmlns:p14="http://schemas.microsoft.com/office/powerpoint/2010/main" val="1807185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827584" y="1166843"/>
                <a:ext cx="7776864" cy="3416320"/>
              </a:xfrm>
              <a:prstGeom prst="rect">
                <a:avLst/>
              </a:prstGeom>
            </p:spPr>
            <p:txBody>
              <a:bodyPr wrap="square">
                <a:spAutoFit/>
              </a:bodyPr>
              <a:lstStyle/>
              <a:p>
                <a:r>
                  <a:rPr lang="ar-IQ" u="sng" dirty="0"/>
                  <a:t>مثال</a:t>
                </a:r>
                <a:r>
                  <a:rPr lang="ar-IQ" dirty="0"/>
                  <a:t> </a:t>
                </a:r>
                <a14:m>
                  <m:oMath xmlns:m="http://schemas.openxmlformats.org/officeDocument/2006/math">
                    <m:r>
                      <a:rPr lang="ar-IQ">
                        <a:latin typeface="Cambria Math"/>
                      </a:rPr>
                      <m:t>∶</m:t>
                    </m:r>
                  </m:oMath>
                </a14:m>
                <a:r>
                  <a:rPr lang="ar-IQ" dirty="0"/>
                  <a:t> لماذا الصفر عدداً زوجياً ؟</a:t>
                </a:r>
                <a:endParaRPr lang="en-US" dirty="0"/>
              </a:p>
              <a:p>
                <a:r>
                  <a:rPr lang="ar-IQ" u="wavy" dirty="0"/>
                  <a:t>الجواب</a:t>
                </a:r>
                <a:r>
                  <a:rPr lang="ar-IQ" dirty="0"/>
                  <a:t> </a:t>
                </a:r>
                <a14:m>
                  <m:oMath xmlns:m="http://schemas.openxmlformats.org/officeDocument/2006/math">
                    <m:r>
                      <a:rPr lang="ar-IQ">
                        <a:latin typeface="Cambria Math"/>
                      </a:rPr>
                      <m:t>∶</m:t>
                    </m:r>
                  </m:oMath>
                </a14:m>
                <a:r>
                  <a:rPr lang="ar-IQ" dirty="0"/>
                  <a:t> </a:t>
                </a:r>
                <a:r>
                  <a:rPr lang="ar-IQ" dirty="0" err="1"/>
                  <a:t>لانه</a:t>
                </a:r>
                <a:r>
                  <a:rPr lang="ar-IQ" dirty="0"/>
                  <a:t> يمكن تمثيله على شكل </a:t>
                </a:r>
                <a:r>
                  <a:rPr lang="en-US" dirty="0"/>
                  <a:t>0 = 2 x 0               </a:t>
                </a:r>
              </a:p>
              <a:p>
                <a:r>
                  <a:rPr lang="ar-IQ" dirty="0"/>
                  <a:t>اي انه </a:t>
                </a:r>
                <a:r>
                  <a:rPr lang="en-US" dirty="0"/>
                  <a:t>;</a:t>
                </a:r>
                <a:r>
                  <a:rPr lang="ar-IQ" dirty="0"/>
                  <a:t> الصفر يمكن تمثيله على شكل مضاعفات العدد </a:t>
                </a:r>
                <a:r>
                  <a:rPr lang="en-US" dirty="0"/>
                  <a:t>2 </a:t>
                </a:r>
              </a:p>
              <a:p>
                <a:r>
                  <a:rPr lang="ar-IQ" dirty="0"/>
                  <a:t>مثال: حل  طالب المعادلة </a:t>
                </a:r>
                <a:r>
                  <a:rPr lang="en-US" dirty="0"/>
                  <a:t>x</a:t>
                </a:r>
                <a:r>
                  <a:rPr lang="en-US" b="1" baseline="30000" dirty="0"/>
                  <a:t>2</a:t>
                </a:r>
                <a:r>
                  <a:rPr lang="en-US" dirty="0"/>
                  <a:t> –x +1=0     </a:t>
                </a:r>
                <a:r>
                  <a:rPr lang="ar-IQ" dirty="0"/>
                  <a:t> بصورة الآتية:-</a:t>
                </a:r>
                <a:endParaRPr lang="en-US" dirty="0"/>
              </a:p>
              <a:p>
                <a:r>
                  <a:rPr lang="en-US" dirty="0"/>
                  <a:t>x</a:t>
                </a:r>
                <a:r>
                  <a:rPr lang="en-US" b="1" baseline="30000" dirty="0"/>
                  <a:t>2</a:t>
                </a:r>
                <a:r>
                  <a:rPr lang="en-US" dirty="0"/>
                  <a:t> = x-1………(2) </a:t>
                </a:r>
              </a:p>
              <a:p>
                <a:r>
                  <a:rPr lang="ar-IQ" dirty="0"/>
                  <a:t>ومن المعادلة        </a:t>
                </a:r>
                <a:r>
                  <a:rPr lang="en-US" dirty="0"/>
                  <a:t>x</a:t>
                </a:r>
                <a:r>
                  <a:rPr lang="en-US" baseline="30000" dirty="0"/>
                  <a:t>2</a:t>
                </a:r>
                <a:r>
                  <a:rPr lang="en-US" dirty="0"/>
                  <a:t> – x = -1</a:t>
                </a:r>
                <a:r>
                  <a:rPr lang="ar-IQ" dirty="0"/>
                  <a:t>         وبالتحليل عامل مشترك</a:t>
                </a:r>
                <a:endParaRPr lang="en-US" dirty="0"/>
              </a:p>
              <a:p>
                <a:r>
                  <a:rPr lang="en-US" dirty="0"/>
                  <a:t>X ( X-1)= -1</a:t>
                </a:r>
                <a:r>
                  <a:rPr lang="ar-IQ" dirty="0"/>
                  <a:t>   نعوض عن القوس</a:t>
                </a:r>
                <a:r>
                  <a:rPr lang="en-US" dirty="0"/>
                  <a:t>( X-1)</a:t>
                </a:r>
                <a:r>
                  <a:rPr lang="ar-IQ" dirty="0"/>
                  <a:t> من  معادلة (</a:t>
                </a:r>
                <a:r>
                  <a:rPr lang="en-US" dirty="0"/>
                  <a:t>2</a:t>
                </a:r>
                <a:r>
                  <a:rPr lang="ar-IQ" dirty="0"/>
                  <a:t>) فيكون</a:t>
                </a:r>
                <a:endParaRPr lang="en-US" dirty="0"/>
              </a:p>
              <a:p>
                <a:r>
                  <a:rPr lang="en-US" dirty="0"/>
                  <a:t>x . x</a:t>
                </a:r>
                <a:r>
                  <a:rPr lang="en-US" baseline="30000" dirty="0"/>
                  <a:t>2</a:t>
                </a:r>
                <a:r>
                  <a:rPr lang="en-US" dirty="0"/>
                  <a:t>= -1</a:t>
                </a:r>
              </a:p>
              <a:p>
                <a:r>
                  <a:rPr lang="en-US" dirty="0"/>
                  <a:t>x</a:t>
                </a:r>
                <a:r>
                  <a:rPr lang="en-US" b="1" baseline="30000" dirty="0"/>
                  <a:t>3</a:t>
                </a:r>
                <a:r>
                  <a:rPr lang="en-US" dirty="0"/>
                  <a:t>=1</a:t>
                </a:r>
                <a:r>
                  <a:rPr lang="ar-IQ" dirty="0"/>
                  <a:t>  </a:t>
                </a:r>
                <a:endParaRPr lang="en-US" dirty="0"/>
              </a:p>
              <a:p>
                <a:r>
                  <a:rPr lang="en-US" dirty="0"/>
                  <a:t>x = -1</a:t>
                </a:r>
                <a:r>
                  <a:rPr lang="ar-IQ" dirty="0"/>
                  <a:t>     وعند التحقق بالتعويض بالمعادلة الاصلية لا يتحقق الحل فاين الخطاء الذي وقع فيه الطالب ؟</a:t>
                </a:r>
                <a:endParaRPr lang="en-US" dirty="0"/>
              </a:p>
              <a:p>
                <a:r>
                  <a:rPr lang="ar-IQ" dirty="0"/>
                  <a:t>الجواب: الخطاء يكمن في الخطوة</a:t>
                </a:r>
                <a:r>
                  <a:rPr lang="en-US" dirty="0"/>
                  <a:t>    x</a:t>
                </a:r>
                <a:r>
                  <a:rPr lang="en-US" b="1" baseline="30000" dirty="0"/>
                  <a:t>2</a:t>
                </a:r>
                <a:r>
                  <a:rPr lang="en-US" dirty="0"/>
                  <a:t> = x-1   </a:t>
                </a:r>
                <a:r>
                  <a:rPr lang="ar-IQ" dirty="0"/>
                  <a:t> حيث هذه الخطوة يصبح شرطها ان يكون المقدار </a:t>
                </a:r>
                <a:r>
                  <a:rPr lang="en-US" dirty="0"/>
                  <a:t>  (x-1 ) </a:t>
                </a:r>
                <a:r>
                  <a:rPr lang="ar-IQ" dirty="0"/>
                  <a:t>كمية موجبة  اي </a:t>
                </a:r>
                <a:r>
                  <a:rPr lang="en-US" dirty="0"/>
                  <a:t>x</a:t>
                </a:r>
                <a:r>
                  <a:rPr lang="ar-IQ" dirty="0"/>
                  <a:t> كبر من </a:t>
                </a:r>
                <a:r>
                  <a:rPr lang="en-US" dirty="0"/>
                  <a:t>1</a:t>
                </a:r>
              </a:p>
            </p:txBody>
          </p:sp>
        </mc:Choice>
        <mc:Fallback xmlns="">
          <p:sp>
            <p:nvSpPr>
              <p:cNvPr id="2" name="مستطيل 1"/>
              <p:cNvSpPr>
                <a:spLocks noRot="1" noChangeAspect="1" noMove="1" noResize="1" noEditPoints="1" noAdjustHandles="1" noChangeArrowheads="1" noChangeShapeType="1" noTextEdit="1"/>
              </p:cNvSpPr>
              <p:nvPr/>
            </p:nvSpPr>
            <p:spPr>
              <a:xfrm>
                <a:off x="827584" y="1166843"/>
                <a:ext cx="7776864" cy="3416320"/>
              </a:xfrm>
              <a:prstGeom prst="rect">
                <a:avLst/>
              </a:prstGeom>
              <a:blipFill rotWithShape="1">
                <a:blip r:embed="rId2"/>
                <a:stretch>
                  <a:fillRect t="-891" r="-784" b="-1783"/>
                </a:stretch>
              </a:blipFill>
            </p:spPr>
            <p:txBody>
              <a:bodyPr/>
              <a:lstStyle/>
              <a:p>
                <a:r>
                  <a:rPr lang="ar-IQ">
                    <a:noFill/>
                  </a:rPr>
                  <a:t> </a:t>
                </a:r>
              </a:p>
            </p:txBody>
          </p:sp>
        </mc:Fallback>
      </mc:AlternateContent>
    </p:spTree>
    <p:extLst>
      <p:ext uri="{BB962C8B-B14F-4D97-AF65-F5344CB8AC3E}">
        <p14:creationId xmlns:p14="http://schemas.microsoft.com/office/powerpoint/2010/main" val="421347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3231" y="980728"/>
            <a:ext cx="8103223" cy="3970318"/>
          </a:xfrm>
          <a:prstGeom prst="rect">
            <a:avLst/>
          </a:prstGeom>
        </p:spPr>
        <p:txBody>
          <a:bodyPr wrap="square">
            <a:spAutoFit/>
          </a:bodyPr>
          <a:lstStyle/>
          <a:p>
            <a:r>
              <a:rPr lang="ar-IQ" b="1" dirty="0"/>
              <a:t>كيف يتطور التفكير لدى الفرد؟</a:t>
            </a:r>
            <a:endParaRPr lang="en-US" dirty="0"/>
          </a:p>
          <a:p>
            <a:pPr lvl="0"/>
            <a:r>
              <a:rPr lang="ar-IQ" dirty="0"/>
              <a:t>تنمو انماط التفكير بشكل تلقائي رائع اذا لم نتدخل لتحجيمها او توجيهها بطريقة تحد من الانطلاق الفطري لها .</a:t>
            </a:r>
            <a:endParaRPr lang="en-US" dirty="0"/>
          </a:p>
          <a:p>
            <a:pPr lvl="0"/>
            <a:r>
              <a:rPr lang="ar-IQ" dirty="0"/>
              <a:t>يرى </a:t>
            </a:r>
            <a:r>
              <a:rPr lang="ar-IQ" dirty="0" err="1"/>
              <a:t>بياجيه</a:t>
            </a:r>
            <a:r>
              <a:rPr lang="ar-IQ" dirty="0"/>
              <a:t> ان الفرد يكتسب انماطا جديدة من التفكير من خلال مروره بالخبرات وتفاعله مع البيئة وهذا يعمل على تطوير تفكير الفرد من التفكير المحسوس الى التفكير المجرد .</a:t>
            </a:r>
            <a:endParaRPr lang="en-US" dirty="0"/>
          </a:p>
          <a:p>
            <a:pPr lvl="0"/>
            <a:r>
              <a:rPr lang="ar-IQ" dirty="0"/>
              <a:t>يؤكد دي </a:t>
            </a:r>
            <a:r>
              <a:rPr lang="ar-IQ" dirty="0" err="1"/>
              <a:t>بونــو</a:t>
            </a:r>
            <a:r>
              <a:rPr lang="ar-IQ" dirty="0"/>
              <a:t> ان التفكير مهارة يمكن ان تتحـسن وتتطور من خلال التدريب والتمرين على القيام بأداء الافعال بشكل فعال في ظروف معينة .</a:t>
            </a:r>
            <a:endParaRPr lang="en-US" dirty="0"/>
          </a:p>
          <a:p>
            <a:pPr lvl="0"/>
            <a:r>
              <a:rPr lang="ar-IQ" dirty="0"/>
              <a:t>من خلال تهيئة الظروف النفسية الانفعالية السارة التي تسمح بالتعلم بشكل جيد .</a:t>
            </a:r>
            <a:endParaRPr lang="en-US" dirty="0"/>
          </a:p>
          <a:p>
            <a:pPr lvl="0"/>
            <a:r>
              <a:rPr lang="ar-IQ" dirty="0"/>
              <a:t>من خلال تهيئة الظروف الاقتصادية وتوفر الامكانات والخامات اللازمة لهذا التعليم .</a:t>
            </a:r>
            <a:endParaRPr lang="en-US" dirty="0"/>
          </a:p>
          <a:p>
            <a:r>
              <a:rPr lang="ar-JO" dirty="0"/>
              <a:t>أصبحت قضية تنمية التفكير من القضايا التربوية التي تلقى الرعاية والاهتمام عند النظم التربوية الحديثة، حيث لم يعد هدف العملية التربوية عندها يقتصر على إكساب الطلبة المعارف والحقائق وملء عقول الطلبة بها، بل تعداها إلى تنمية قدراتهم على التفكير السليم، وأصبح التعليم عندها يقوم على مبدأ تعليم الطالب كيف يتعلم وكيف يفكر</a:t>
            </a:r>
            <a:r>
              <a:rPr lang="en-US" dirty="0" smtClean="0"/>
              <a:t>.</a:t>
            </a:r>
          </a:p>
          <a:p>
            <a:endParaRPr lang="en-US" dirty="0"/>
          </a:p>
          <a:p>
            <a:endParaRPr lang="en-US" dirty="0"/>
          </a:p>
        </p:txBody>
      </p:sp>
    </p:spTree>
    <p:extLst>
      <p:ext uri="{BB962C8B-B14F-4D97-AF65-F5344CB8AC3E}">
        <p14:creationId xmlns:p14="http://schemas.microsoft.com/office/powerpoint/2010/main" val="354495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6102424" cy="2862322"/>
          </a:xfrm>
          <a:prstGeom prst="rect">
            <a:avLst/>
          </a:prstGeom>
        </p:spPr>
        <p:txBody>
          <a:bodyPr wrap="square">
            <a:spAutoFit/>
          </a:bodyPr>
          <a:lstStyle/>
          <a:p>
            <a:r>
              <a:rPr lang="ar-SA" dirty="0"/>
              <a:t>وقد أخذت الدعوة إلى تعليم مهارات التفكير وعملياته اتجاهين، لكل منهما فلسفته وتفسيراته الخاصة به الاتجاه الأول يدعو إلى تعليم مهارات التفكير بشكل مباشر، ويشير أصحاب هذا الاتجاه إلى ضرورة التدريس الصريح والمباشر لمهارات التفكير من خلال مواد تعليمية إضافية منفصلة عن المقررات المدرسية. و يبررون ذلك بأن عمليات التفكير تعلم كغيرها من الموضوعات الدراسية، و أن التعلم والتفكير من الناحية </a:t>
            </a:r>
            <a:r>
              <a:rPr lang="ar-SA" dirty="0" err="1"/>
              <a:t>المفاهيمية</a:t>
            </a:r>
            <a:r>
              <a:rPr lang="ar-SA" dirty="0"/>
              <a:t> أمر واحد، فالتعلم يستخدم المعرفة السابقة والاستراتيجيات الخاصة لفهم الأفكار في نص معين، فهو يسعى إلى تكوين المعنى تماماً كالتفكير الذي يعرف بأنه البحث عن المعنى وتشكيل الأفكار وتوليدها في ضوء معرفة سابقة. والاتجاه الثاني يدعو إلى تعليم مهارات التفكير من خلال المحتوى الدراسي، </a:t>
            </a:r>
            <a:endParaRPr lang="ar-IQ" dirty="0"/>
          </a:p>
        </p:txBody>
      </p:sp>
    </p:spTree>
    <p:extLst>
      <p:ext uri="{BB962C8B-B14F-4D97-AF65-F5344CB8AC3E}">
        <p14:creationId xmlns:p14="http://schemas.microsoft.com/office/powerpoint/2010/main" val="343150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2215" y="764704"/>
            <a:ext cx="7154271" cy="4401205"/>
          </a:xfrm>
          <a:prstGeom prst="rect">
            <a:avLst/>
          </a:prstGeom>
        </p:spPr>
        <p:txBody>
          <a:bodyPr wrap="square">
            <a:spAutoFit/>
          </a:bodyPr>
          <a:lstStyle/>
          <a:p>
            <a:r>
              <a:rPr lang="ar-JO" sz="2000" dirty="0"/>
              <a:t>وينادي أصحاب هذا الاتجاه بضرورة تعليم مهارات التفكير عن طريق دمجها بالمحتوى الدراسي لجميع المباحث الدراسية ولجميع المراحل التعليمية، وبحيث يتم تصميم أنشطة تعليمية منهجية تؤدي بالمحصلة النهائية إلى تنمية التفكير واستيعاب محتوى المادة الدراسية بطريقة عميقة وواعية، وعندها سيصبح لدينا منهاج ينمي التفكير أصحاب هذا الاتجاه أن تعليم مهارات التفكير بطريقة مندمجة مع محتوى المادة الدراسية، لا يساهم فقط في تحسين وتنمية مهارات التفكير، وإنما سيعمل ذلك أيضاً على تحسين تحصيل الطلبة ، اذ تمثل الرياضيات موقفاً مركزياً بين الاختصاصات الدراسية في تحمّل مسؤولية تنمية قدرات الطلبة على التفكير في جميع المراحل الدراسية، إذ يعد تدريب التفكير وتعليمه أحد ركائز العمليات الأساسية التي يقوم عليها تعليم الرياضيات؛ فمعيار التفكير  الرياضي أحد معايير العمليات الرئيسة في وثيقة المبادئ والمعايير للمجلس الوطني في الولايات المتحدة الأمريكية</a:t>
            </a:r>
            <a:r>
              <a:rPr lang="ar-JO" sz="2000" dirty="0" smtClean="0"/>
              <a:t>.</a:t>
            </a:r>
            <a:endParaRPr lang="en-US" sz="2000" dirty="0" smtClean="0"/>
          </a:p>
          <a:p>
            <a:endParaRPr lang="en-US" sz="2000" dirty="0"/>
          </a:p>
          <a:p>
            <a:endParaRPr lang="en-US" sz="2000" dirty="0" smtClean="0"/>
          </a:p>
          <a:p>
            <a:endParaRPr lang="en-US" sz="2000" dirty="0"/>
          </a:p>
        </p:txBody>
      </p:sp>
    </p:spTree>
    <p:extLst>
      <p:ext uri="{BB962C8B-B14F-4D97-AF65-F5344CB8AC3E}">
        <p14:creationId xmlns:p14="http://schemas.microsoft.com/office/powerpoint/2010/main" val="941957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08998"/>
            <a:ext cx="6534472" cy="2585323"/>
          </a:xfrm>
          <a:prstGeom prst="rect">
            <a:avLst/>
          </a:prstGeom>
        </p:spPr>
        <p:txBody>
          <a:bodyPr wrap="square">
            <a:spAutoFit/>
          </a:bodyPr>
          <a:lstStyle/>
          <a:p>
            <a:r>
              <a:rPr lang="ar-JO" dirty="0"/>
              <a:t>ومن ضمن ما تحفز الرياضيات من انواع متعددة من التفكير هو التفكير الرياضي، ازداد الاهتمام بالتفكير  الرياضي وبدأ يظهر اتجاهاً واضحاً ليصبح الآن أحد أهم أهداف تدريس الرياضيات وهو تعليم الطلبة كيف يُفكرون، ليُمثل المعيار الأول من معايير تعليم الرياضيات، ويتضمن هذا المعيار تطبيق الطالب المهارات الرياضية في مجموعة كبيرة من المسائل المألوفة وغير المألوفة وشرح ما يقوم به من خطوات وعمليات حسابية </a:t>
            </a:r>
            <a:r>
              <a:rPr lang="ar-JO" dirty="0" smtClean="0"/>
              <a:t>وتعليلها</a:t>
            </a:r>
            <a:endParaRPr lang="ar-IQ" dirty="0" smtClean="0"/>
          </a:p>
          <a:p>
            <a:r>
              <a:rPr lang="ar-JO" dirty="0" smtClean="0"/>
              <a:t> </a:t>
            </a:r>
            <a:endParaRPr lang="ar-IQ" dirty="0" smtClean="0"/>
          </a:p>
          <a:p>
            <a:endParaRPr lang="en-US" dirty="0" smtClean="0"/>
          </a:p>
          <a:p>
            <a:endParaRPr lang="en-US" dirty="0"/>
          </a:p>
        </p:txBody>
      </p:sp>
    </p:spTree>
    <p:extLst>
      <p:ext uri="{BB962C8B-B14F-4D97-AF65-F5344CB8AC3E}">
        <p14:creationId xmlns:p14="http://schemas.microsoft.com/office/powerpoint/2010/main" val="14105552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1323</Words>
  <Application>Microsoft Office PowerPoint</Application>
  <PresentationFormat>عرض على الشاشة (3:4)‏</PresentationFormat>
  <Paragraphs>39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مادة التفكير الرياضي  محاضرة الرابعة التفكير الرياضي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7</cp:revision>
  <dcterms:created xsi:type="dcterms:W3CDTF">2020-01-02T13:59:20Z</dcterms:created>
  <dcterms:modified xsi:type="dcterms:W3CDTF">2020-01-03T16:06:03Z</dcterms:modified>
</cp:coreProperties>
</file>