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286256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398442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180758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39505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64608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360A73-328F-4EB0-941E-3BB55383280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387751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360A73-328F-4EB0-941E-3BB55383280B}"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69318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360A73-328F-4EB0-941E-3BB55383280B}"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312107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360A73-328F-4EB0-941E-3BB55383280B}"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417555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360A73-328F-4EB0-941E-3BB55383280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26804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360A73-328F-4EB0-941E-3BB55383280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91F569-9F69-4BC1-825F-2F2C55B48CE9}" type="slidenum">
              <a:rPr lang="ar-IQ" smtClean="0"/>
              <a:t>‹#›</a:t>
            </a:fld>
            <a:endParaRPr lang="ar-IQ"/>
          </a:p>
        </p:txBody>
      </p:sp>
    </p:spTree>
    <p:extLst>
      <p:ext uri="{BB962C8B-B14F-4D97-AF65-F5344CB8AC3E}">
        <p14:creationId xmlns:p14="http://schemas.microsoft.com/office/powerpoint/2010/main" val="3682877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360A73-328F-4EB0-941E-3BB55383280B}"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91F569-9F69-4BC1-825F-2F2C55B48CE9}" type="slidenum">
              <a:rPr lang="ar-IQ" smtClean="0"/>
              <a:t>‹#›</a:t>
            </a:fld>
            <a:endParaRPr lang="ar-IQ"/>
          </a:p>
        </p:txBody>
      </p:sp>
    </p:spTree>
    <p:extLst>
      <p:ext uri="{BB962C8B-B14F-4D97-AF65-F5344CB8AC3E}">
        <p14:creationId xmlns:p14="http://schemas.microsoft.com/office/powerpoint/2010/main" val="391026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eric.ed.gov/ERICWebPortal/search/simpleSearch.jsp;jsessionid=PKyJ+LX-ICz83HmUNhZRtw__.ericsrv002?_pageLabel=ERICSearchResult&amp;_urlType=action&amp;newSearch=true&amp;ERICExtSearch_SearchType_0=au&amp;ERICExtSearch_SearchValue_0=%22Sowder+Larry%22" TargetMode="External"/><Relationship Id="rId2" Type="http://schemas.openxmlformats.org/officeDocument/2006/relationships/hyperlink" Target="http://www.eric.ed.gov/ERICWebPortal/search/simpleSearch.jsp;jsessionid=PKyJ+LX-ICz83HmUNhZRtw__.ericsrv002?_pageLabel=ERICSearchResult&amp;_urlType=action&amp;newSearch=true&amp;ERICExtSearch_SearchType_0=au&amp;ERICExtSearch_SearchValue_0=%22Harel+Guershon%22"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ar-IQ" dirty="0" smtClean="0"/>
              <a:t>مادة التفكير الرياضي</a:t>
            </a:r>
            <a:br>
              <a:rPr lang="ar-IQ" dirty="0" smtClean="0"/>
            </a:br>
            <a:r>
              <a:rPr lang="ar-IQ" dirty="0" smtClean="0"/>
              <a:t>محاضرة الخامسة </a:t>
            </a:r>
            <a:br>
              <a:rPr lang="ar-IQ" dirty="0" smtClean="0"/>
            </a:br>
            <a:r>
              <a:rPr lang="ar-IQ" dirty="0" smtClean="0"/>
              <a:t>التفكير الرياضي احد اهداف تدريس الرياضيات</a:t>
            </a:r>
            <a:endParaRPr lang="ar-IQ" dirty="0"/>
          </a:p>
        </p:txBody>
      </p:sp>
      <p:sp>
        <p:nvSpPr>
          <p:cNvPr id="3" name="عنوان فرعي 2"/>
          <p:cNvSpPr>
            <a:spLocks noGrp="1"/>
          </p:cNvSpPr>
          <p:nvPr>
            <p:ph type="subTitle" idx="1"/>
          </p:nvPr>
        </p:nvSpPr>
        <p:spPr>
          <a:xfrm>
            <a:off x="1259632" y="2996952"/>
            <a:ext cx="6400800" cy="1752600"/>
          </a:xfrm>
        </p:spPr>
        <p:txBody>
          <a:bodyPr/>
          <a:lstStyle/>
          <a:p>
            <a:r>
              <a:rPr lang="ar-IQ" dirty="0" smtClean="0"/>
              <a:t>لطلبة كلية التربية الاساسية / قسم الرياضيات / المرحلة الثالثة</a:t>
            </a:r>
          </a:p>
          <a:p>
            <a:r>
              <a:rPr lang="ar-IQ" dirty="0" smtClean="0"/>
              <a:t>م. م سارة ناطق </a:t>
            </a:r>
            <a:endParaRPr lang="ar-IQ" dirty="0"/>
          </a:p>
        </p:txBody>
      </p:sp>
    </p:spTree>
    <p:extLst>
      <p:ext uri="{BB962C8B-B14F-4D97-AF65-F5344CB8AC3E}">
        <p14:creationId xmlns:p14="http://schemas.microsoft.com/office/powerpoint/2010/main" val="4125049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20688"/>
            <a:ext cx="6462464" cy="4801314"/>
          </a:xfrm>
          <a:prstGeom prst="rect">
            <a:avLst/>
          </a:prstGeom>
        </p:spPr>
        <p:txBody>
          <a:bodyPr wrap="square">
            <a:spAutoFit/>
          </a:bodyPr>
          <a:lstStyle/>
          <a:p>
            <a:pPr lvl="0"/>
            <a:r>
              <a:rPr lang="ar-SA" dirty="0" smtClean="0"/>
              <a:t>(</a:t>
            </a:r>
            <a:r>
              <a:rPr lang="ar-SA" b="1" dirty="0" smtClean="0"/>
              <a:t>إِنَّ أَوَّلَ بَيْتٍ وُضِعَ لِلنَّاسِ لَلَّذِي بِبَكَّةَ مُبَارَكًا وَهُدًى لِّلْعَالَمِينَ</a:t>
            </a:r>
            <a:r>
              <a:rPr lang="ar-SA" dirty="0" smtClean="0"/>
              <a:t>)(آل عمران:95).</a:t>
            </a:r>
            <a:endParaRPr lang="en-US" dirty="0" smtClean="0"/>
          </a:p>
          <a:p>
            <a:pPr lvl="0"/>
            <a:r>
              <a:rPr lang="ar-SA" dirty="0" smtClean="0"/>
              <a:t>(</a:t>
            </a:r>
            <a:r>
              <a:rPr lang="ar-SA" b="1" dirty="0" smtClean="0"/>
              <a:t>سَيَقُولُونَ ثَلَاثَةٌ رَّابِعُهُمْ كَلْبُهُمْ وَيَقُولُونَ خَمْسَةٌ سَادِسُهُمْ كَلْبُهُمْ رَجْمًا بِالْغَيْبِ وَيَقُولُونَ سَبْعَةٌ </a:t>
            </a:r>
            <a:r>
              <a:rPr lang="ar-SA" b="1" dirty="0" err="1" smtClean="0"/>
              <a:t>وَثَامِنُهُمْ</a:t>
            </a:r>
            <a:r>
              <a:rPr lang="ar-SA" b="1" dirty="0" smtClean="0"/>
              <a:t> كَلْبُهُمْ قُل رَّبِّي أَعْلَمُ بِعِدَّتِهِم مَّا يَعْلَمُهُمْ إِلَّا قَلِيلٌ</a:t>
            </a:r>
            <a:r>
              <a:rPr lang="ar-SA" dirty="0" smtClean="0"/>
              <a:t>)( الكهف: من الآية 22)</a:t>
            </a:r>
            <a:endParaRPr lang="en-US" dirty="0" smtClean="0"/>
          </a:p>
          <a:p>
            <a:r>
              <a:rPr lang="ar-SA" dirty="0" smtClean="0"/>
              <a:t>وتوجد آيات تدل على العمليات الحسابية منها:-</a:t>
            </a:r>
            <a:endParaRPr lang="en-US" dirty="0" smtClean="0"/>
          </a:p>
          <a:p>
            <a:r>
              <a:rPr lang="ar-JO" dirty="0" smtClean="0"/>
              <a:t>- الطرح : قال تعالى (</a:t>
            </a:r>
            <a:r>
              <a:rPr lang="ar-JO" b="1" dirty="0" smtClean="0"/>
              <a:t>وَلَقَدْ أَرْسَلْنَا نُوحاً إِلَى قَوْمِهِ فَلَبِثَ فِيهِمْ أَلْفَ سَنَةٍ إِلَّا خَمْسِينَ عَاماً </a:t>
            </a:r>
            <a:r>
              <a:rPr lang="ar-JO" dirty="0" smtClean="0"/>
              <a:t>)(العنكبوت: من الآية14) ( 1000 - 50 = 950 ) . </a:t>
            </a:r>
            <a:endParaRPr lang="en-US" dirty="0" smtClean="0"/>
          </a:p>
          <a:p>
            <a:r>
              <a:rPr lang="ar-JO" dirty="0" smtClean="0"/>
              <a:t>- الضـرب : قال تعالى : (</a:t>
            </a:r>
            <a:r>
              <a:rPr lang="ar-JO" b="1" dirty="0" smtClean="0"/>
              <a:t>مَثَلُ الَّذِينَ يُنْفِقُونَ أَمْوَالَهُمْ فِي سَبِيلِ اللَّهِ كَمَثَلِ حَبَّةٍ أَنْبَتَتْ سَبْعَ سَنَابِلَ فِي كُلِّ سُنْبُلَةٍ مِائَةُ حَبَّةٍ</a:t>
            </a:r>
            <a:r>
              <a:rPr lang="ar-JO" dirty="0" smtClean="0"/>
              <a:t>)(البقرة: من الآية261) ( 7 × 100 = 700 ).</a:t>
            </a:r>
            <a:endParaRPr lang="en-US" dirty="0" smtClean="0"/>
          </a:p>
          <a:p>
            <a:r>
              <a:rPr lang="ar-JO" dirty="0" smtClean="0"/>
              <a:t> القسـمة : قال تعالى </a:t>
            </a:r>
            <a:r>
              <a:rPr lang="en-US" dirty="0" smtClean="0"/>
              <a:t>)</a:t>
            </a:r>
            <a:r>
              <a:rPr lang="ar-JO" b="1" dirty="0" smtClean="0"/>
              <a:t>وَإِنْ طَلَّقْتُمُوهُنَّ مِنْ قَبْلِ أَنْ تَمَسُّوهُنَّ وَقَدْ فَرَضْتُمْ لَهُنَّ فَرِيضَةً فَنِصْفُ مَا فَرَضْتُمْ </a:t>
            </a:r>
            <a:r>
              <a:rPr lang="ar-JO" dirty="0" smtClean="0"/>
              <a:t>)(البقرة: من الآية237) ( المهر ÷ 2 ) . </a:t>
            </a:r>
            <a:endParaRPr lang="en-US" dirty="0" smtClean="0"/>
          </a:p>
          <a:p>
            <a:r>
              <a:rPr lang="ar-JO" dirty="0" smtClean="0"/>
              <a:t>- الضرب والجمع : قال تعالى:(  </a:t>
            </a:r>
            <a:r>
              <a:rPr lang="ar-JO" b="1" dirty="0" smtClean="0"/>
              <a:t>وَالَّذِينَ يُتَوَفَّوْنَ مِنْكُمْ وَيَذَرُونَ أَزْوَاجاً يَتَرَبَّصْنَ بِأَنْفُسِهِنَّ أَرْبَعَةَ أَشْهُرٍ وَعَشْراً</a:t>
            </a:r>
            <a:r>
              <a:rPr lang="ar-JO" dirty="0" smtClean="0"/>
              <a:t> )(البقرة: 234)أي ( 4 × 30 + 10 = 120 + 10 = 130 ) </a:t>
            </a:r>
            <a:endParaRPr lang="en-US" dirty="0" smtClean="0"/>
          </a:p>
          <a:p>
            <a:r>
              <a:rPr lang="ar-JO" dirty="0" smtClean="0"/>
              <a:t>- الكسـور : قال تعالى:{</a:t>
            </a:r>
            <a:r>
              <a:rPr lang="ar-JO" b="1" dirty="0" smtClean="0"/>
              <a:t>إِنَّ رَبَّكَ يَعْلَمُ أَنَّكَ تَقُومُ أَدْنَى مِنْ </a:t>
            </a:r>
            <a:r>
              <a:rPr lang="ar-JO" b="1" u="sng" dirty="0" smtClean="0"/>
              <a:t>ثُلُثَي</a:t>
            </a:r>
            <a:r>
              <a:rPr lang="ar-JO" b="1" dirty="0" smtClean="0"/>
              <a:t>ِ اللَّيْلِ وَ</a:t>
            </a:r>
            <a:r>
              <a:rPr lang="ar-JO" b="1" u="sng" dirty="0" smtClean="0"/>
              <a:t>نِصْفَه</a:t>
            </a:r>
            <a:r>
              <a:rPr lang="ar-JO" b="1" dirty="0" smtClean="0"/>
              <a:t>ُ وَ</a:t>
            </a:r>
            <a:r>
              <a:rPr lang="ar-JO" b="1" u="sng" dirty="0" smtClean="0"/>
              <a:t>ثُلُثَه</a:t>
            </a:r>
            <a:r>
              <a:rPr lang="en-US" dirty="0" smtClean="0"/>
              <a:t>)ُ</a:t>
            </a:r>
            <a:r>
              <a:rPr lang="ar-JO" dirty="0" smtClean="0"/>
              <a:t> )(</a:t>
            </a:r>
            <a:r>
              <a:rPr lang="ar-JO" dirty="0" err="1" smtClean="0"/>
              <a:t>المزمل:من</a:t>
            </a:r>
            <a:r>
              <a:rPr lang="ar-JO" dirty="0" smtClean="0"/>
              <a:t> الآية20)،( </a:t>
            </a:r>
            <a:r>
              <a:rPr lang="ar-JO" b="1" dirty="0" smtClean="0"/>
              <a:t>وَمَا بَلَغُوا مِعْشَارَ مَا آتَيْنَاهُمْ</a:t>
            </a:r>
            <a:r>
              <a:rPr lang="ar-JO" dirty="0" smtClean="0"/>
              <a:t> )(سـبأ: من الآية45) أي( 0.1).</a:t>
            </a:r>
            <a:endParaRPr lang="en-US" dirty="0" smtClean="0"/>
          </a:p>
          <a:p>
            <a:r>
              <a:rPr lang="ar-JO" dirty="0" smtClean="0"/>
              <a:t>- الأصغر والأكبر :قال تعالى( </a:t>
            </a:r>
            <a:r>
              <a:rPr lang="ar-JO" b="1" dirty="0" smtClean="0"/>
              <a:t>وَمَا يَعْزُبُ عَنْ رَبِّكَ مِنْ مِثْقَالِ ذَرَّةٍ فِي الْأَرْضِ وَلا فِي السَّمَاءِ وَلا أَصْغَرَ مِنْ ذَلِكَ وَلا أَكْبَرَ إِلَّا فِي كِتَابٍ مُبِينٍ</a:t>
            </a:r>
            <a:r>
              <a:rPr lang="ar-JO" dirty="0" smtClean="0"/>
              <a:t>)(يونس: من الآية61).</a:t>
            </a:r>
            <a:endParaRPr lang="en-US" dirty="0"/>
          </a:p>
        </p:txBody>
      </p:sp>
    </p:spTree>
    <p:extLst>
      <p:ext uri="{BB962C8B-B14F-4D97-AF65-F5344CB8AC3E}">
        <p14:creationId xmlns:p14="http://schemas.microsoft.com/office/powerpoint/2010/main" val="80152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908720"/>
            <a:ext cx="7416824" cy="4801314"/>
          </a:xfrm>
          <a:prstGeom prst="rect">
            <a:avLst/>
          </a:prstGeom>
        </p:spPr>
        <p:txBody>
          <a:bodyPr wrap="square">
            <a:spAutoFit/>
          </a:bodyPr>
          <a:lstStyle/>
          <a:p>
            <a:r>
              <a:rPr lang="ar-JO" dirty="0" smtClean="0"/>
              <a:t>- العدد الزوجي والفردي قوله تعالى(</a:t>
            </a:r>
            <a:r>
              <a:rPr lang="ar-JO" b="1" dirty="0" smtClean="0"/>
              <a:t>وَالشَّفْعِ وَالْوَتْرِ</a:t>
            </a:r>
            <a:r>
              <a:rPr lang="ar-JO" dirty="0" smtClean="0"/>
              <a:t>) (الفجر:3) ،شفع </a:t>
            </a:r>
            <a:r>
              <a:rPr lang="ar-JO" dirty="0" err="1" smtClean="0"/>
              <a:t>زوجي،والوتر</a:t>
            </a:r>
            <a:r>
              <a:rPr lang="ar-JO" dirty="0" smtClean="0"/>
              <a:t> فردي.</a:t>
            </a:r>
            <a:endParaRPr lang="en-US" dirty="0" smtClean="0"/>
          </a:p>
          <a:p>
            <a:r>
              <a:rPr lang="ar-JO" dirty="0" smtClean="0"/>
              <a:t>-  الهندســة : قال تعالى : (</a:t>
            </a:r>
            <a:r>
              <a:rPr lang="ar-JO" b="1" dirty="0" smtClean="0"/>
              <a:t>وَسَارِعُوا إِلَى مَغْفِرَةٍ مِنْ رَبِّكُمْ وَجَنَّةٍ عَرْضُهَا السَّمَاوَاتُ وَالْأَرْضُ أُعِدَّتْ لِلْمُتَّقِينَ</a:t>
            </a:r>
            <a:r>
              <a:rPr lang="ar-JO" dirty="0" smtClean="0"/>
              <a:t>) (آل عمران:133)، (</a:t>
            </a:r>
            <a:r>
              <a:rPr lang="ar-JO" b="1" dirty="0" smtClean="0"/>
              <a:t>وَلَنْ تَبْلُغَ الْجِبَالَ طُولاً</a:t>
            </a:r>
            <a:r>
              <a:rPr lang="ar-JO" dirty="0" smtClean="0"/>
              <a:t>)(الاسراء: من الآية37) وقوله تعالى :( </a:t>
            </a:r>
            <a:r>
              <a:rPr lang="ar-JO" b="1" dirty="0" smtClean="0"/>
              <a:t>وَإِنِّي أَخَافُ عَلَيْكُمْ عَذَابَ يَوْمٍ مُحِيطٍ)</a:t>
            </a:r>
            <a:r>
              <a:rPr lang="ar-JO" dirty="0" smtClean="0"/>
              <a:t>(هود: من الآية84) .</a:t>
            </a:r>
            <a:endParaRPr lang="en-US" dirty="0" smtClean="0"/>
          </a:p>
          <a:p>
            <a:r>
              <a:rPr lang="ar-JO" dirty="0" smtClean="0"/>
              <a:t>-الإحصاء:(</a:t>
            </a:r>
            <a:r>
              <a:rPr lang="ar-JO" b="1" dirty="0" smtClean="0"/>
              <a:t>وَأَحْصَى كُلَّ شَيْءٍ عَدَداً</a:t>
            </a:r>
            <a:r>
              <a:rPr lang="ar-JO" dirty="0" smtClean="0"/>
              <a:t>)(الجـن: من الآية28). </a:t>
            </a:r>
            <a:endParaRPr lang="ar-IQ" dirty="0" smtClean="0"/>
          </a:p>
          <a:p>
            <a:r>
              <a:rPr lang="ar-SA" b="1" dirty="0" smtClean="0"/>
              <a:t>أهمية التفكير الرياضي</a:t>
            </a:r>
            <a:endParaRPr lang="en-US" dirty="0" smtClean="0"/>
          </a:p>
          <a:p>
            <a:r>
              <a:rPr lang="ar-SA" dirty="0" smtClean="0"/>
              <a:t>ومن ثم تبرز أهمية التفكير الرياضي في مساعدة المتعلم على حل التمرينات والمشكلات الرياضية، وذلك باستخدام أساليب الاستدلال والتأمل وإدراك العلاقات بين المتغيرات في المشكلة، واستخدام الرموز في التعبير عن المصطلحات الرياضية، وبالإضافة إلى أن البرهان الرياضي يساعد على تفهم الأزمات المعقدة في حياتنا، فهو كذلك يُعد طريقاً لإدراك العلم وجعله ذا معنى، كما أنه وسيلة لإدراك القوة الرمزية التي تساعدنا على إدراك الأنماط وتنظيمها عقلياً ورمزياً واستيعابها.'</a:t>
            </a:r>
            <a:r>
              <a:rPr lang="en-US" dirty="0" smtClean="0"/>
              <a:t>(Turner, 1997: 66-72)</a:t>
            </a:r>
          </a:p>
          <a:p>
            <a:r>
              <a:rPr lang="ar-SA" dirty="0" smtClean="0"/>
              <a:t>من خلال ما سبق تتضح أهمية التفكير الرياضي في مساعدة التلاميذ على حل التمرينات والمشكلات الرياضية وإدراك العلاقات وفهم أبعاد المشكلة أو التمرين الرياضي، مما يستوجب البحث عن المداخل التدريسية التي تناسب التلاميذ </a:t>
            </a:r>
            <a:r>
              <a:rPr lang="ar-SA" dirty="0" err="1" smtClean="0"/>
              <a:t>بطيئي</a:t>
            </a:r>
            <a:r>
              <a:rPr lang="ar-SA" dirty="0" smtClean="0"/>
              <a:t> التعلم بهدف تنمية التفكير الرياضي لديهم وذلك من خلال البرنامج المقترح في الدراسة الحالية.</a:t>
            </a:r>
            <a:endParaRPr lang="en-US" dirty="0" smtClean="0"/>
          </a:p>
          <a:p>
            <a:endParaRPr lang="en-US" dirty="0"/>
          </a:p>
        </p:txBody>
      </p:sp>
    </p:spTree>
    <p:extLst>
      <p:ext uri="{BB962C8B-B14F-4D97-AF65-F5344CB8AC3E}">
        <p14:creationId xmlns:p14="http://schemas.microsoft.com/office/powerpoint/2010/main" val="300395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889844"/>
            <a:ext cx="6462464" cy="3970318"/>
          </a:xfrm>
          <a:prstGeom prst="rect">
            <a:avLst/>
          </a:prstGeom>
        </p:spPr>
        <p:txBody>
          <a:bodyPr wrap="square">
            <a:spAutoFit/>
          </a:bodyPr>
          <a:lstStyle/>
          <a:p>
            <a:r>
              <a:rPr lang="ar-IQ" b="1" u="sng" dirty="0" smtClean="0"/>
              <a:t>التفكير الرياضي ومعايير </a:t>
            </a:r>
            <a:r>
              <a:rPr lang="en-US" b="1" u="sng" dirty="0" smtClean="0"/>
              <a:t>NCTM</a:t>
            </a:r>
            <a:r>
              <a:rPr lang="ar-IQ" b="1" u="sng" dirty="0" smtClean="0"/>
              <a:t> :</a:t>
            </a:r>
            <a:endParaRPr lang="en-US" dirty="0" smtClean="0"/>
          </a:p>
          <a:p>
            <a:r>
              <a:rPr lang="ar-SA" dirty="0" smtClean="0"/>
              <a:t>يُعد التفكير الرياضي محوراً هاماً في محتوى مناهج الرياضيات، وهذا ما نجده واضحاً في وثيقة المعايير العالمية لتدريس الرياضيات المدرسية والتي تم نشرها من قِبَّل المجلس القومي لمعلمي الرياضيات </a:t>
            </a:r>
            <a:r>
              <a:rPr lang="en-US" dirty="0" smtClean="0"/>
              <a:t> (NCTM</a:t>
            </a:r>
            <a:r>
              <a:rPr lang="ar-SA" dirty="0" smtClean="0"/>
              <a:t>. فإن التفكير الرياضي يُعد أحد الأهداف الرئيسية لتعليم وتعلم الرياضيات لجميع التلاميذ في كافة مستويات التعليم وفي كافة المراحل العمرية. كذلك لا يقتصر التفكير الرياضي على مجرد البرهان الشكلي ولكنه يتضمن مجالاً واسعاً من القدرات التي يجب على التلاميذ أن يمتلكوها ويتمكنوا منها، والتي تتمثل في: ('</a:t>
            </a:r>
            <a:r>
              <a:rPr lang="en-US" dirty="0" smtClean="0"/>
              <a:t>NCTM, 1989</a:t>
            </a:r>
            <a:r>
              <a:rPr lang="ar-SA" dirty="0" smtClean="0"/>
              <a:t>)</a:t>
            </a:r>
            <a:endParaRPr lang="en-US" dirty="0" smtClean="0"/>
          </a:p>
          <a:p>
            <a:r>
              <a:rPr lang="ar-SA" dirty="0" smtClean="0"/>
              <a:t>'- 'تطبيق التفكير الاستنباطي والاستقرائي.</a:t>
            </a:r>
            <a:endParaRPr lang="en-US" dirty="0" smtClean="0"/>
          </a:p>
          <a:p>
            <a:r>
              <a:rPr lang="ar-SA" dirty="0" smtClean="0"/>
              <a:t>'- 'فهم وتطبيق عمليات التفكير، وبصفة خاصة التفكير المكاني.</a:t>
            </a:r>
            <a:endParaRPr lang="en-US" dirty="0" smtClean="0"/>
          </a:p>
          <a:p>
            <a:r>
              <a:rPr lang="ar-SA" dirty="0" smtClean="0"/>
              <a:t>'- 'عمل وتكوين التخمينات الرياضية والبراهين والإثبات.</a:t>
            </a:r>
            <a:endParaRPr lang="en-US" dirty="0" smtClean="0"/>
          </a:p>
          <a:p>
            <a:r>
              <a:rPr lang="ar-SA" dirty="0" smtClean="0"/>
              <a:t>'- 'تكوين أمثلة مضادة.</a:t>
            </a:r>
            <a:endParaRPr lang="en-US" dirty="0" smtClean="0"/>
          </a:p>
          <a:p>
            <a:r>
              <a:rPr lang="ar-SA" dirty="0" smtClean="0"/>
              <a:t>'- 'إجراء مناقشات منطقية.</a:t>
            </a:r>
            <a:endParaRPr lang="en-US" dirty="0" smtClean="0"/>
          </a:p>
          <a:p>
            <a:r>
              <a:rPr lang="ar-SA" dirty="0" smtClean="0"/>
              <a:t>'- 'إصدار أحكام على صدق وصحة البراهين والحجج.</a:t>
            </a:r>
            <a:endParaRPr lang="en-US" dirty="0"/>
          </a:p>
        </p:txBody>
      </p:sp>
    </p:spTree>
    <p:extLst>
      <p:ext uri="{BB962C8B-B14F-4D97-AF65-F5344CB8AC3E}">
        <p14:creationId xmlns:p14="http://schemas.microsoft.com/office/powerpoint/2010/main" val="368390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1052736"/>
            <a:ext cx="6984776" cy="4801314"/>
          </a:xfrm>
          <a:prstGeom prst="rect">
            <a:avLst/>
          </a:prstGeom>
        </p:spPr>
        <p:txBody>
          <a:bodyPr wrap="square">
            <a:spAutoFit/>
          </a:bodyPr>
          <a:lstStyle/>
          <a:p>
            <a:r>
              <a:rPr lang="ar-IQ" b="1" dirty="0" smtClean="0"/>
              <a:t>التفكير الرياضي أحد أهداف تدريس الرياضيات</a:t>
            </a:r>
            <a:endParaRPr lang="en-US" dirty="0" smtClean="0"/>
          </a:p>
          <a:p>
            <a:r>
              <a:rPr lang="ar-IQ" dirty="0" smtClean="0"/>
              <a:t>يُعد تعليم الطلبة التفكير  الرياضي أحد أهداف تدريس الرياضيات، وذلك بتعريفهم بالخبرات التي تُكسبهم القُدرة الرياضية، بمعنى قدرتهم على الاستكشاف والتخمين والتفكير منطقياً، فضلاً عن استخدام أساليب رياضية متنوعة لحل مشكلات غير روتينية بفعّالية، وأن تنوّع الخبرات وتعدُّدها يفسح المجال أمامهم ليثقوا بتفكيرهم  الرياضي</a:t>
            </a:r>
          </a:p>
          <a:p>
            <a:r>
              <a:rPr lang="ar-IQ" dirty="0" smtClean="0"/>
              <a:t>وتعمل الرياضيات على تنمية التفكير  الرياضي والقدرة على حل المشكلات، وتتميز ببنيتها المنطقية والتراكمية المترابطة، وأن طبيعتها تختلف عن الاعتقادات التي سادت حول كونها مجردة خالية من الحس في العصور السابقة، فقد تحولت بعد ظهور الأنظمة التكنولوجية الحديثة من المنظومة المُجردة إلى نظام مُتسق يهدف إلى تنمية التفكير  الرياضي والتواصل والقدرة على مواجهة المشكلات، ومن أهم خصائص هذا النظام الاستمرارية في النمو والتفسير بوصفها إحدى الخصائص المهمة للإنسان ، كون الرياضيات لها طبيعة مزدوجة فهي علم وطريقة للتفكير بأنماطه المختلفة، وتُوفّر أيضاً نهجاً فريداً لوصف الواقع وفهمه، إذ إن كثيراً من جوانب الحياة المعاصرة تعتمد على التطورات الفكرية والعلمية التي هي من إخراج الرياضيات، ،وتعد دراستها من أفضل الوسائل لتنمية مهارات التفكير  الرياضي، فقد كان الاعتقاد السائد أن نمط التفكير الذي يدخل في الرياضيات لا يتجاوز التفكير القياسي، أما اليوم فقد تبيّن أن التفكير  الرياضي يتضمن مهارات عقلية أخرى وأنماط تفكير متعددة، وأنها عامة في ذكاء الإنسان وسلوكه العقلي </a:t>
            </a:r>
            <a:endParaRPr lang="en-US" dirty="0"/>
          </a:p>
        </p:txBody>
      </p:sp>
    </p:spTree>
    <p:extLst>
      <p:ext uri="{BB962C8B-B14F-4D97-AF65-F5344CB8AC3E}">
        <p14:creationId xmlns:p14="http://schemas.microsoft.com/office/powerpoint/2010/main" val="73083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20688"/>
            <a:ext cx="7182544" cy="5355312"/>
          </a:xfrm>
          <a:prstGeom prst="rect">
            <a:avLst/>
          </a:prstGeom>
        </p:spPr>
        <p:txBody>
          <a:bodyPr wrap="square">
            <a:spAutoFit/>
          </a:bodyPr>
          <a:lstStyle/>
          <a:p>
            <a:r>
              <a:rPr lang="ar-IQ" dirty="0" smtClean="0"/>
              <a:t>ويمثل التفكير  الرياضي لدارسي مادة الرياضيات سمة عصر العولمة، وأنه من الصعب فك الارتباط والتشابك بين الرياضيات بوصفها بناء والتفكير  الرياضي بوصفه مدخلاً أو أسلوباً أو منهجية لتعليم الرياضيات نفسها، فالصيغ  الرياضية لها قدرة عجيبة أو إمكانية رائعة على تجميع الأشياء والمفاهيم المتباعدة تحت سقف واحد</a:t>
            </a:r>
          </a:p>
          <a:p>
            <a:r>
              <a:rPr lang="ar-IQ" dirty="0" smtClean="0"/>
              <a:t>لذا فالتفكير  الرياضي سمة من السمات المميزة التي تسمو بالرياضيات عن أن تكون مجرد تراكم للمعلومات أو تطبيق لمهارة عملية، إذ يوظف التنظيم البنائي لأجزاء الرياضيات بعضها ببعض وليس بأشياء العالم الواقعي حسب؛ ويؤكد بعضهم أنهُ يُعد أساس الرياضيات وأن جوهرها يكمُن في الإثباتات والبراهين</a:t>
            </a:r>
          </a:p>
          <a:p>
            <a:r>
              <a:rPr lang="ar-IQ" dirty="0" smtClean="0"/>
              <a:t>خلال دراسة التي أجرت على وجود ثلاثة اعتبارات أساسية يجب الأخذ بها عند تطوير مهام منهاج الرياضيات وجب مراعاه ثلاثة اعتبارات أساسية من أجل تحفيز التفكير  الرياضي لدى المتعلمين وهي:</a:t>
            </a:r>
            <a:endParaRPr lang="en-US" dirty="0" smtClean="0"/>
          </a:p>
          <a:p>
            <a:r>
              <a:rPr lang="ar-IQ" dirty="0" smtClean="0"/>
              <a:t>1. أن تساعد المهام والمسائل الطلاب على التفكير بدلاً من تخمين الإجابة التي يُريدها المُعلم أو الكتاب.</a:t>
            </a:r>
            <a:endParaRPr lang="en-US" dirty="0" smtClean="0"/>
          </a:p>
          <a:p>
            <a:r>
              <a:rPr lang="ar-IQ" dirty="0" smtClean="0"/>
              <a:t>2. أن تتضمن المهام والمسائل العديد من الإجابات، وليس التقييد بإجابة صحيحة أو عملية حل واحدة.</a:t>
            </a:r>
            <a:endParaRPr lang="en-US" dirty="0" smtClean="0"/>
          </a:p>
          <a:p>
            <a:r>
              <a:rPr lang="ar-IQ" dirty="0" smtClean="0"/>
              <a:t>3. يجب أن تسمح المهام والمسائل بطرح أسئلة إضافية، أو اكتشاف مُشكلة مفتوحة النهاية بوصفها نتيجة لقدرة الطلبة على التواصل.</a:t>
            </a:r>
            <a:endParaRPr lang="en-US" dirty="0" smtClean="0"/>
          </a:p>
          <a:p>
            <a:r>
              <a:rPr lang="ar-IQ" dirty="0" smtClean="0"/>
              <a:t>             </a:t>
            </a:r>
            <a:endParaRPr lang="en-US" dirty="0" smtClean="0"/>
          </a:p>
          <a:p>
            <a:endParaRPr lang="en-US" dirty="0"/>
          </a:p>
        </p:txBody>
      </p:sp>
    </p:spTree>
    <p:extLst>
      <p:ext uri="{BB962C8B-B14F-4D97-AF65-F5344CB8AC3E}">
        <p14:creationId xmlns:p14="http://schemas.microsoft.com/office/powerpoint/2010/main" val="23511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69192" y="1124744"/>
            <a:ext cx="6102424" cy="3970318"/>
          </a:xfrm>
          <a:prstGeom prst="rect">
            <a:avLst/>
          </a:prstGeom>
        </p:spPr>
        <p:txBody>
          <a:bodyPr wrap="square">
            <a:spAutoFit/>
          </a:bodyPr>
          <a:lstStyle/>
          <a:p>
            <a:r>
              <a:rPr lang="ar-IQ" dirty="0" smtClean="0"/>
              <a:t>لذ أ الرياضيات هي أفضل ميدان خصب للتدريب على مهارات التفكير  الرياضي الذي يُعد نوعاً من أنواع التفكير، ويختلف عنهم من خلال شموله على مصطلحات محددة من حيث العلاقات بين الأعداد والرموز والمفاهيم  الرياضية، ومجموعة القدرات والعمليات العقلية المرتبطة بمادة الرياضيات، لذا فإنه خاص بدراستها، وإن تنميته لا تتم إلا من خلال دراسة مناهجها. </a:t>
            </a:r>
            <a:endParaRPr lang="en-US" dirty="0" smtClean="0"/>
          </a:p>
          <a:p>
            <a:r>
              <a:rPr lang="ar-JO" dirty="0" smtClean="0"/>
              <a:t>لذا أصبح لزاماً على المتخصصين والقائمين على مناهج الرياضيات وأساليب تدريسها، البحث عن وسائل جديدة في تدريسها، لتحقيق أهدافها، وهذا يحتم على المؤسسات التعليمية أن تعيد النظر في أسس اختيار وتخطيط وبناء المناهج وأساليب التعامل مع المعرفة، من حيث طرق تدريسها وأسلوب تعامل الطلبة والمعلمين معها</a:t>
            </a:r>
            <a:r>
              <a:rPr lang="ar-IQ" dirty="0" smtClean="0"/>
              <a:t> كونها احد المناهج التي تنمي انواع متعددة من التفكير</a:t>
            </a:r>
            <a:r>
              <a:rPr lang="en-US" dirty="0" smtClean="0"/>
              <a:t>.</a:t>
            </a:r>
          </a:p>
          <a:p>
            <a:r>
              <a:rPr lang="ar-SA" dirty="0" smtClean="0"/>
              <a:t>التفكير الرياضي سمة من السمات المميزة التي تسمو بالرياضيات عن أن تكون مجرد تراكم للمعلومات أو تطبيق لمهارة عملية، إذ يوظف التنظيم البنائي لأجزاء الرياضيات بعضها ببعض وليس بأشياء العالم الواقعي حسب؛ ويؤكد بعضهم أنهُ يُعد أساس الرياضيات وأن جوهرها يكمُن في الإثباتات والبراهين.</a:t>
            </a:r>
            <a:endParaRPr lang="en-US" dirty="0"/>
          </a:p>
        </p:txBody>
      </p:sp>
    </p:spTree>
    <p:extLst>
      <p:ext uri="{BB962C8B-B14F-4D97-AF65-F5344CB8AC3E}">
        <p14:creationId xmlns:p14="http://schemas.microsoft.com/office/powerpoint/2010/main" val="82144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p:cNvPicPr/>
          <p:nvPr/>
        </p:nvPicPr>
        <p:blipFill>
          <a:blip r:embed="rId2">
            <a:extLst>
              <a:ext uri="{28A0092B-C50C-407E-A947-70E740481C1C}">
                <a14:useLocalDpi xmlns:a14="http://schemas.microsoft.com/office/drawing/2010/main" val="0"/>
              </a:ext>
            </a:extLst>
          </a:blip>
          <a:srcRect l="1250" r="4791"/>
          <a:stretch>
            <a:fillRect/>
          </a:stretch>
        </p:blipFill>
        <p:spPr bwMode="auto">
          <a:xfrm>
            <a:off x="1321249" y="1196752"/>
            <a:ext cx="6624736" cy="4752528"/>
          </a:xfrm>
          <a:prstGeom prst="rect">
            <a:avLst/>
          </a:prstGeom>
          <a:noFill/>
          <a:ln>
            <a:noFill/>
          </a:ln>
        </p:spPr>
      </p:pic>
    </p:spTree>
    <p:extLst>
      <p:ext uri="{BB962C8B-B14F-4D97-AF65-F5344CB8AC3E}">
        <p14:creationId xmlns:p14="http://schemas.microsoft.com/office/powerpoint/2010/main" val="231130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195736" y="332656"/>
                <a:ext cx="6462464" cy="5632311"/>
              </a:xfrm>
              <a:prstGeom prst="rect">
                <a:avLst/>
              </a:prstGeom>
            </p:spPr>
            <p:txBody>
              <a:bodyPr wrap="square">
                <a:spAutoFit/>
              </a:bodyPr>
              <a:lstStyle/>
              <a:p>
                <a:r>
                  <a:rPr lang="ar-IQ" dirty="0" smtClean="0"/>
                  <a:t>يُعد التفكير الرياضي من أعلى مستويات النشاط العقلي التي يقوم بها الفرد، لكونه قُدرة عقلية مُركّبة بنسب بسيطة، وقُدرة فرعية تندرج تحت قُدرة أعم وأشمل تُدعى القُدرة العـلمـية، وتتمثل بإجراء العمليات الحسـابية بدقـة، وسـهولة إدراك العلاقات بين المواقف المختلفة في كل مسألة </a:t>
                </a:r>
                <a:r>
                  <a:rPr lang="ar-IQ" dirty="0" err="1"/>
                  <a:t>يواجهها</a:t>
                </a:r>
                <a:r>
                  <a:rPr lang="ar-IQ" dirty="0"/>
                  <a:t> الفرد، والتفكير الرياضي نشاط عقلي مرن ومُنظم يهدف إلى حل المشكلات باستخدام الاستقراء والاستنباط والتعبير بالرموز وإدراك العلاقات، والتفكير الرياضي عملية بحث عن معنى أو فكرة في موقف مرتبط في مجال الرياضيات، إذ تتمثل عناصر الموقف أو مكوناته في أعداد أو رموز أو أشكال أو مفاهيم أو تعميمات رياضية، ولما كان بالإمكان </a:t>
                </a:r>
                <a:r>
                  <a:rPr lang="ar-IQ" dirty="0" err="1"/>
                  <a:t>نمذجة</a:t>
                </a:r>
                <a:r>
                  <a:rPr lang="ar-IQ" dirty="0"/>
                  <a:t> وتمثيل العديد من المواقف والمشكلات بنماذج وتمثيلات رياضية؛ فعليه يعد التفكير الرياضي شاملاً لجميع أشكال وأنماط التفكير المختلفة(الزهيري،2013). </a:t>
                </a:r>
                <a:endParaRPr lang="en-US" dirty="0"/>
              </a:p>
              <a:p>
                <a:r>
                  <a:rPr lang="ar-IQ" b="1" dirty="0"/>
                  <a:t>التفكير الرياضي</a:t>
                </a:r>
                <a:r>
                  <a:rPr lang="ar-IQ" dirty="0"/>
                  <a:t> </a:t>
                </a:r>
                <a14:m>
                  <m:oMath xmlns:m="http://schemas.openxmlformats.org/officeDocument/2006/math">
                    <m:r>
                      <a:rPr lang="ar-IQ">
                        <a:latin typeface="Cambria Math"/>
                      </a:rPr>
                      <m:t>∶</m:t>
                    </m:r>
                  </m:oMath>
                </a14:m>
                <a:r>
                  <a:rPr lang="ar-IQ" dirty="0"/>
                  <a:t> هو عملية بحث عن معنى في موقف او خبرة ذات علاقة بسياق رياضي , حيث يتمثل الموقف في اعداد او رموز او اشكال او مفاهيم رياضية او مسائل رياضية (أبو زينة وعبابنة, 2007)</a:t>
                </a:r>
                <a:endParaRPr lang="en-US" dirty="0"/>
              </a:p>
              <a:p>
                <a:r>
                  <a:rPr lang="ar-IQ" dirty="0"/>
                  <a:t>مثال </a:t>
                </a:r>
                <a14:m>
                  <m:oMath xmlns:m="http://schemas.openxmlformats.org/officeDocument/2006/math">
                    <m:r>
                      <a:rPr lang="ar-IQ">
                        <a:latin typeface="Cambria Math"/>
                      </a:rPr>
                      <m:t>∶ </m:t>
                    </m:r>
                  </m:oMath>
                </a14:m>
                <a:r>
                  <a:rPr lang="ar-IQ" dirty="0"/>
                  <a:t> ثلاثة أعداد طبيعية متتالية مجموعها</a:t>
                </a:r>
                <a:r>
                  <a:rPr lang="en-US" dirty="0"/>
                  <a:t>300 </a:t>
                </a:r>
                <a:r>
                  <a:rPr lang="ar-IQ" dirty="0"/>
                  <a:t>. فما هي؟</a:t>
                </a:r>
                <a:endParaRPr lang="en-US" dirty="0"/>
              </a:p>
              <a:p>
                <a:r>
                  <a:rPr lang="ar-IQ" dirty="0"/>
                  <a:t>الحل </a:t>
                </a:r>
                <a14:m>
                  <m:oMath xmlns:m="http://schemas.openxmlformats.org/officeDocument/2006/math">
                    <m:r>
                      <a:rPr lang="ar-IQ">
                        <a:latin typeface="Cambria Math"/>
                      </a:rPr>
                      <m:t>∶ </m:t>
                    </m:r>
                  </m:oMath>
                </a14:m>
                <a:r>
                  <a:rPr lang="ar-IQ" dirty="0"/>
                  <a:t> بما أن حاصل قسمة </a:t>
                </a:r>
                <a:r>
                  <a:rPr lang="en-US" dirty="0"/>
                  <a:t>300</a:t>
                </a:r>
                <a:r>
                  <a:rPr lang="ar-IQ" dirty="0"/>
                  <a:t> على </a:t>
                </a:r>
                <a:r>
                  <a:rPr lang="en-US" dirty="0"/>
                  <a:t>3</a:t>
                </a:r>
                <a:r>
                  <a:rPr lang="ar-IQ" dirty="0"/>
                  <a:t> هو </a:t>
                </a:r>
                <a:r>
                  <a:rPr lang="en-US" dirty="0"/>
                  <a:t>100</a:t>
                </a:r>
              </a:p>
              <a:p>
                <a:r>
                  <a:rPr lang="ar-IQ" dirty="0"/>
                  <a:t>          هناك ثلاث احتمالات وهي :</a:t>
                </a:r>
                <a:endParaRPr lang="en-US" dirty="0"/>
              </a:p>
              <a:p>
                <a:r>
                  <a:rPr lang="en-US" dirty="0"/>
                  <a:t>100,101,102</a:t>
                </a:r>
              </a:p>
              <a:p>
                <a:r>
                  <a:rPr lang="en-US" dirty="0"/>
                  <a:t>99,100,101</a:t>
                </a:r>
              </a:p>
              <a:p>
                <a:r>
                  <a:rPr lang="en-US" dirty="0"/>
                  <a:t>98,99,100</a:t>
                </a:r>
              </a:p>
              <a:p>
                <a:r>
                  <a:rPr lang="ar-IQ" dirty="0"/>
                  <a:t>تحقق من صحة كل احتمال, تجد الاحتمال الثاني هو الصحيح.</a:t>
                </a:r>
                <a:endParaRPr lang="en-US" dirty="0"/>
              </a:p>
            </p:txBody>
          </p:sp>
        </mc:Choice>
        <mc:Fallback xmlns="">
          <p:sp>
            <p:nvSpPr>
              <p:cNvPr id="2" name="مستطيل 1"/>
              <p:cNvSpPr>
                <a:spLocks noRot="1" noChangeAspect="1" noMove="1" noResize="1" noEditPoints="1" noAdjustHandles="1" noChangeArrowheads="1" noChangeShapeType="1" noTextEdit="1"/>
              </p:cNvSpPr>
              <p:nvPr/>
            </p:nvSpPr>
            <p:spPr>
              <a:xfrm>
                <a:off x="2195736" y="332656"/>
                <a:ext cx="6462464" cy="5632311"/>
              </a:xfrm>
              <a:prstGeom prst="rect">
                <a:avLst/>
              </a:prstGeom>
              <a:blipFill rotWithShape="1">
                <a:blip r:embed="rId2"/>
                <a:stretch>
                  <a:fillRect l="-1604" t="-541" r="-943" b="-649"/>
                </a:stretch>
              </a:blipFill>
            </p:spPr>
            <p:txBody>
              <a:bodyPr/>
              <a:lstStyle/>
              <a:p>
                <a:r>
                  <a:rPr lang="ar-IQ">
                    <a:noFill/>
                  </a:rPr>
                  <a:t> </a:t>
                </a:r>
              </a:p>
            </p:txBody>
          </p:sp>
        </mc:Fallback>
      </mc:AlternateContent>
    </p:spTree>
    <p:extLst>
      <p:ext uri="{BB962C8B-B14F-4D97-AF65-F5344CB8AC3E}">
        <p14:creationId xmlns:p14="http://schemas.microsoft.com/office/powerpoint/2010/main" val="104126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9036496" cy="6740307"/>
          </a:xfrm>
          <a:prstGeom prst="rect">
            <a:avLst/>
          </a:prstGeom>
        </p:spPr>
        <p:txBody>
          <a:bodyPr wrap="square">
            <a:spAutoFit/>
          </a:bodyPr>
          <a:lstStyle/>
          <a:p>
            <a:r>
              <a:rPr lang="ar-IQ" dirty="0" smtClean="0"/>
              <a:t>عرف التفكير الرياضي عدة تعاريف منها:</a:t>
            </a:r>
            <a:endParaRPr lang="en-US" dirty="0" smtClean="0"/>
          </a:p>
          <a:p>
            <a:pPr lvl="0"/>
            <a:r>
              <a:rPr lang="ar-SA" dirty="0" smtClean="0"/>
              <a:t>نشاط عقلي منظم يتسم بالمرونة يهدف إلى حل المشكلات الرياضية  والمواقف التي تشكل عائق معرفي  امام المستجيب باستخدام بعض المهارات كالاستقراء ، الاستنباط ، المنطق الشكلي ، البرهان الرياضي ، التعبير بالرموز ، حسب طبيعة كل مشكلة أو موقف</a:t>
            </a:r>
            <a:r>
              <a:rPr lang="ar-SA" b="1" dirty="0" smtClean="0"/>
              <a:t> </a:t>
            </a:r>
            <a:r>
              <a:rPr lang="ar-SA" dirty="0" smtClean="0"/>
              <a:t>يتعرض له الفرد</a:t>
            </a:r>
            <a:r>
              <a:rPr lang="ar-SA" b="1" dirty="0" smtClean="0"/>
              <a:t> </a:t>
            </a:r>
            <a:r>
              <a:rPr lang="en-US" dirty="0" smtClean="0"/>
              <a:t>(</a:t>
            </a:r>
            <a:r>
              <a:rPr lang="en-US" u="sng" dirty="0" err="1" smtClean="0">
                <a:hlinkClick r:id="rId2" tooltip="New Search for Author Harel, Guershon"/>
              </a:rPr>
              <a:t>Harel</a:t>
            </a:r>
            <a:r>
              <a:rPr lang="en-US" u="sng" dirty="0" smtClean="0">
                <a:hlinkClick r:id="rId2" tooltip="New Search for Author Harel, Guershon"/>
              </a:rPr>
              <a:t>, &amp;</a:t>
            </a:r>
            <a:r>
              <a:rPr lang="en-US" dirty="0" smtClean="0"/>
              <a:t> </a:t>
            </a:r>
            <a:r>
              <a:rPr lang="en-US" u="sng" dirty="0" err="1" smtClean="0">
                <a:hlinkClick r:id="rId3" tooltip="New Search for Author Sowder, Larry"/>
              </a:rPr>
              <a:t>Sowder</a:t>
            </a:r>
            <a:r>
              <a:rPr lang="en-US" u="sng" dirty="0" smtClean="0">
                <a:hlinkClick r:id="rId3" tooltip="New Search for Author Sowder, Larry"/>
              </a:rPr>
              <a:t>,</a:t>
            </a:r>
            <a:r>
              <a:rPr lang="en-US" dirty="0" smtClean="0"/>
              <a:t> 2005) </a:t>
            </a:r>
            <a:r>
              <a:rPr lang="ar-IQ" dirty="0" smtClean="0"/>
              <a:t>.</a:t>
            </a:r>
            <a:endParaRPr lang="en-US" dirty="0" smtClean="0"/>
          </a:p>
          <a:p>
            <a:pPr lvl="0"/>
            <a:r>
              <a:rPr lang="ar-IQ" dirty="0" smtClean="0"/>
              <a:t>القدرة على رؤية العلاقات التي ترتبط بين الأفكار والمفاهيم والقواعد والقوانين وفهمها واستيعابها ويؤكد على النشاط العقلي </a:t>
            </a:r>
            <a:r>
              <a:rPr lang="ar-SA" dirty="0" smtClean="0"/>
              <a:t>. ويشمل استخدام المعادلات </a:t>
            </a:r>
            <a:r>
              <a:rPr lang="ar-IQ" dirty="0" smtClean="0"/>
              <a:t>و</a:t>
            </a:r>
            <a:r>
              <a:rPr lang="ar-SA" dirty="0" smtClean="0"/>
              <a:t>الإعداد والاعتماد على القواعد والرموز والنظريات والبراهين، حيث تمثل إطارا فكريا يحكم العلاقات بين الأشياء(الكبيسي، 2008)</a:t>
            </a:r>
            <a:r>
              <a:rPr lang="en-US" dirty="0" smtClean="0"/>
              <a:t>.</a:t>
            </a:r>
          </a:p>
          <a:p>
            <a:pPr lvl="0"/>
            <a:r>
              <a:rPr lang="ar-IQ" dirty="0" smtClean="0"/>
              <a:t>نشاط </a:t>
            </a:r>
            <a:r>
              <a:rPr lang="ar-SA" dirty="0" smtClean="0"/>
              <a:t>عقلي منظم </a:t>
            </a:r>
            <a:r>
              <a:rPr lang="ar-IQ" dirty="0" smtClean="0"/>
              <a:t>معقد نوعا ما </a:t>
            </a:r>
            <a:r>
              <a:rPr lang="ar-SA" dirty="0" smtClean="0"/>
              <a:t>يتسم بالمرونة </a:t>
            </a:r>
            <a:r>
              <a:rPr lang="ar-IQ" dirty="0" smtClean="0"/>
              <a:t>ويعد وسيلة مهمة لتعلم حل المشكلات في الرياضيات ويمنح الطلبة طعم المغامرة الفكرية (</a:t>
            </a:r>
            <a:r>
              <a:rPr lang="en-US" dirty="0" smtClean="0"/>
              <a:t>Kaye,2008</a:t>
            </a:r>
            <a:r>
              <a:rPr lang="ar-IQ" dirty="0" smtClean="0"/>
              <a:t>).</a:t>
            </a:r>
            <a:endParaRPr lang="en-US" dirty="0" smtClean="0"/>
          </a:p>
          <a:p>
            <a:pPr lvl="0"/>
            <a:r>
              <a:rPr lang="ar-EG" dirty="0" smtClean="0"/>
              <a:t>نشاط عقلي للمتعلم منظم ومستمرأ ثناء العملية التعليمية للتوصل إلى حل المشكلات الرياضية باستخدام بعض مهارات التفكير(الاستدلال– البرهنة )</a:t>
            </a:r>
            <a:r>
              <a:rPr lang="ar-SA" dirty="0" smtClean="0"/>
              <a:t>(حمادة:2009)</a:t>
            </a:r>
            <a:r>
              <a:rPr lang="ar-IQ" dirty="0" smtClean="0"/>
              <a:t>.</a:t>
            </a:r>
            <a:endParaRPr lang="en-US" dirty="0" smtClean="0"/>
          </a:p>
          <a:p>
            <a:pPr lvl="0"/>
            <a:r>
              <a:rPr lang="ar-SA" dirty="0" smtClean="0"/>
              <a:t>عملية عقلية أو نشاط عقلي خاص بالرياضيات يتضمن مجموعة من المظاهر تتمثل في: التعميم, الاستقراء, الاستنباط, التعبير بالرموز, التفكير المنطقي, البرهان الرياضي، ويعتمد كل مظهر من هذه المظاهر على مجموعة من القدرات والمهارات الرياضية (العمري،2009)</a:t>
            </a:r>
            <a:r>
              <a:rPr lang="ar-IQ" dirty="0" smtClean="0"/>
              <a:t>.</a:t>
            </a:r>
            <a:endParaRPr lang="en-US" dirty="0" smtClean="0"/>
          </a:p>
          <a:p>
            <a:pPr lvl="0"/>
            <a:r>
              <a:rPr lang="ar-IQ" dirty="0" smtClean="0"/>
              <a:t>عملية بحث عن معنى أو فكرة في موقف مرتبط أو خبرة مرتبطة بسياق رياضي، أي أنه تفكير في مجال الرياضيات حيث تتمثل عناصر أو مكونات الموقف أو الخبرة في أعداد أو رموز أو أشكال أو مفاهيم أو تعميمات رياضية. (أبو زينة وعبد الله،2010).</a:t>
            </a:r>
            <a:endParaRPr lang="en-US" dirty="0" smtClean="0"/>
          </a:p>
          <a:p>
            <a:pPr lvl="0"/>
            <a:r>
              <a:rPr lang="ar-IQ" dirty="0" smtClean="0"/>
              <a:t> سلسلة من النشاطات العقلية التي يقوم بها الدماغ عندما يتعرض لمُثير رياضي؛ أي البحث عن المعنى في الموقف الرياضي، وقد يكون هذا المعنى ظاهراً أحياناً وغامضاً أحياناً أخرى، ويتطلب التوصل إليه تأملاً في الخبرة التي يمر بها الفرد).(</a:t>
            </a:r>
            <a:r>
              <a:rPr lang="en-US" dirty="0" smtClean="0"/>
              <a:t>Sinead&amp; Ann,2010</a:t>
            </a:r>
            <a:r>
              <a:rPr lang="ar-IQ" dirty="0" smtClean="0"/>
              <a:t>).</a:t>
            </a:r>
            <a:endParaRPr lang="en-US" dirty="0" smtClean="0"/>
          </a:p>
          <a:p>
            <a:pPr lvl="0"/>
            <a:r>
              <a:rPr lang="ar-IQ" dirty="0" smtClean="0"/>
              <a:t>التفكير المصاحب للطالب في مواجهة المشكلات والمسائل الرياضية في محاولة لحلها، وتحدده عدة اعتبارات تتعلق بالعلميات العقلية التي تتكون منها عملية الحل والعلميات المنطقية التي تتكون منها عملية حل مسائل مختلفة الأنواع والعلميات الرياضية التي يجب أن تستخدم لإجابة سؤال المشكلة أو المسائل الرياضية(الزهيري،2013).</a:t>
            </a:r>
            <a:endParaRPr lang="en-US" dirty="0" smtClean="0"/>
          </a:p>
          <a:p>
            <a:endParaRPr lang="en-US" dirty="0"/>
          </a:p>
        </p:txBody>
      </p:sp>
    </p:spTree>
    <p:extLst>
      <p:ext uri="{BB962C8B-B14F-4D97-AF65-F5344CB8AC3E}">
        <p14:creationId xmlns:p14="http://schemas.microsoft.com/office/powerpoint/2010/main" val="41596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764704"/>
            <a:ext cx="6606480" cy="3139321"/>
          </a:xfrm>
          <a:prstGeom prst="rect">
            <a:avLst/>
          </a:prstGeom>
        </p:spPr>
        <p:txBody>
          <a:bodyPr wrap="square">
            <a:spAutoFit/>
          </a:bodyPr>
          <a:lstStyle/>
          <a:p>
            <a:pPr lvl="0"/>
            <a:r>
              <a:rPr lang="ar-IQ" dirty="0" smtClean="0"/>
              <a:t>التفكير المصاحب للطالب في مواجهة المشكلات والمسائل الرياضية في محاولة لحلها، وتحدده عدة اعتبارات تتعلق بالعلميات العقلية التي تتكون منها عملية الحل والعلميات المنطقية التي تتكون منها عملية حل مسائل مختلفة الأنواع والعلميات الرياضية التي يجب أن تستخدم لإجابة سؤال المشكلة أو المسائل الرياضية(الزهيري،2013).</a:t>
            </a:r>
            <a:endParaRPr lang="en-US" dirty="0" smtClean="0"/>
          </a:p>
          <a:p>
            <a:endParaRPr lang="en-US" dirty="0" smtClean="0"/>
          </a:p>
          <a:p>
            <a:endParaRPr lang="ar-IQ" b="1" dirty="0" smtClean="0"/>
          </a:p>
          <a:p>
            <a:r>
              <a:rPr lang="ar-IQ" b="1" dirty="0" smtClean="0"/>
              <a:t>نخلص من هذا ان التفكير الرياضي</a:t>
            </a:r>
            <a:r>
              <a:rPr lang="ar-IQ" dirty="0" smtClean="0"/>
              <a:t>: القدرة على حل المشكلات او تفسير موقف معين  باستخدام شيء من المعرفة الرياضية، وله  مهارات عدة منها : الاستقراء، والاستنتاج، والتعبير بالرموز، والتفكير المنطقي الشكلي، والتفكير العلاقي، ، التفكير البصري ، والاستقصاء.</a:t>
            </a:r>
          </a:p>
          <a:p>
            <a:endParaRPr lang="en-US" dirty="0"/>
          </a:p>
        </p:txBody>
      </p:sp>
    </p:spTree>
    <p:extLst>
      <p:ext uri="{BB962C8B-B14F-4D97-AF65-F5344CB8AC3E}">
        <p14:creationId xmlns:p14="http://schemas.microsoft.com/office/powerpoint/2010/main" val="46864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35846"/>
            <a:ext cx="6318448" cy="4801314"/>
          </a:xfrm>
          <a:prstGeom prst="rect">
            <a:avLst/>
          </a:prstGeom>
        </p:spPr>
        <p:txBody>
          <a:bodyPr wrap="square">
            <a:spAutoFit/>
          </a:bodyPr>
          <a:lstStyle/>
          <a:p>
            <a:r>
              <a:rPr lang="ar-IQ" b="1" dirty="0" smtClean="0"/>
              <a:t>القرآن الكريم والتفكير الرياضي</a:t>
            </a:r>
            <a:endParaRPr lang="en-US" dirty="0" smtClean="0"/>
          </a:p>
          <a:p>
            <a:r>
              <a:rPr lang="ar-IQ" dirty="0" smtClean="0"/>
              <a:t>وجد ان بعض آيات القرآن الكريم تؤدي في ادراكها الى التفكير الرياضي والى معرفة الكثير من المفاهيم الرياضية والعمليات الحسابية،  فمثلا وردة لفظة </a:t>
            </a:r>
            <a:r>
              <a:rPr lang="ar-JO" dirty="0" smtClean="0"/>
              <a:t>الحسـاب : قال تعالى {</a:t>
            </a:r>
            <a:r>
              <a:rPr lang="ar-JO" b="1" dirty="0" smtClean="0"/>
              <a:t>هُوَ الَّذِي جَعَلَ الشَّمْسَ ضِيَاءً وَالْقَمَرَ نُوراً وَقَدَّرَهُ مَنَازِلَ لِتَعْلَمُوا عَدَدَ السِّنِينَ وَالْحِسَابَ</a:t>
            </a:r>
            <a:r>
              <a:rPr lang="ar-JO" dirty="0" smtClean="0"/>
              <a:t> )(يونس: من الآية5). </a:t>
            </a:r>
            <a:endParaRPr lang="en-US" dirty="0" smtClean="0"/>
          </a:p>
          <a:p>
            <a:r>
              <a:rPr lang="ar-IQ" dirty="0" smtClean="0"/>
              <a:t>و ذكر القرآن الكريم</a:t>
            </a:r>
            <a:r>
              <a:rPr lang="en-US" dirty="0" smtClean="0"/>
              <a:t> 30 </a:t>
            </a:r>
            <a:r>
              <a:rPr lang="ar-IQ" dirty="0" smtClean="0"/>
              <a:t>حالة مختلفة للإعداد والتي تقوم على فكرة منازل العدد وهي الآحاد والعشرات والمئات والآلاف  وهذه الصيغ العددية المختلفة</a:t>
            </a:r>
            <a:r>
              <a:rPr lang="ar-JO" dirty="0" smtClean="0"/>
              <a:t>، ذكرت في الآيات المباركات عدة منها:</a:t>
            </a:r>
            <a:endParaRPr lang="en-US" dirty="0" smtClean="0"/>
          </a:p>
          <a:p>
            <a:pPr lvl="0"/>
            <a:r>
              <a:rPr lang="ar-IQ" dirty="0" smtClean="0"/>
              <a:t>(</a:t>
            </a:r>
            <a:r>
              <a:rPr lang="ar-SA" b="1" dirty="0" smtClean="0"/>
              <a:t>فَمَن لَّمْ يَجِدْ فَصِيَامُ ثَلاثَةِ أَيَّامٍ فِي الْحَجِّ وَسَبْعَةٍ إِذَا رَجَعْتُمْ تِلْكَ عَشَرَةٌ كَامِلَةٌ</a:t>
            </a:r>
            <a:r>
              <a:rPr lang="ar-IQ" dirty="0" smtClean="0"/>
              <a:t>)(البقرة: من الآية:196).</a:t>
            </a:r>
            <a:endParaRPr lang="en-US" dirty="0" smtClean="0"/>
          </a:p>
          <a:p>
            <a:pPr lvl="0"/>
            <a:r>
              <a:rPr lang="ar-IQ" b="1" dirty="0" smtClean="0"/>
              <a:t>(</a:t>
            </a:r>
            <a:r>
              <a:rPr lang="ar-SA" b="1" dirty="0" smtClean="0"/>
              <a:t>يَكُن مِّنكُم مِّئَةٌ صَابِرَةٌ يَغْلِبُواْ مِئَتَيْنِ وَإِن يَكُن مِّنكُمْ أَلْفٌ يَغْلِبُواْ أَلْفَيْنِ بِإِذْنِ اللّهِ وَاللّهُ مَعَ الصَّابِرِينَ</a:t>
            </a:r>
            <a:r>
              <a:rPr lang="ar-IQ" b="1" dirty="0" smtClean="0"/>
              <a:t>)(</a:t>
            </a:r>
            <a:r>
              <a:rPr lang="ar-IQ" dirty="0" smtClean="0"/>
              <a:t>الانفال: من الآية 66)</a:t>
            </a:r>
            <a:endParaRPr lang="en-US" dirty="0" smtClean="0"/>
          </a:p>
          <a:p>
            <a:pPr lvl="0"/>
            <a:r>
              <a:rPr lang="ar-IQ" dirty="0" smtClean="0"/>
              <a:t>(</a:t>
            </a:r>
            <a:r>
              <a:rPr lang="ar-SA" b="1" dirty="0" smtClean="0"/>
              <a:t>إِذْ تَقُولُ لِلْمُؤْمِنِينَ أَلَن يَكْفِيكُمْ أَن يُمِدَّكُمْ رَبُّكُم بِثَلاَثَةِ آلاَفٍ مِّنَ الْمَلآئِكَةِ مُنزَلِينَ</a:t>
            </a:r>
            <a:r>
              <a:rPr lang="ar-IQ" dirty="0" smtClean="0"/>
              <a:t>)(آل عمران:124).</a:t>
            </a:r>
            <a:endParaRPr lang="en-US" dirty="0" smtClean="0"/>
          </a:p>
          <a:p>
            <a:r>
              <a:rPr lang="ar-SA" dirty="0" smtClean="0"/>
              <a:t>ثم جاء ذكر الاعداد الترتيبية ، وهي احدى الطرق المستعملة لوصف العدد التي تصف ما قبله وتدل على ترتيبه وموقعه ، مثل الأول والثاني والثالث </a:t>
            </a:r>
            <a:r>
              <a:rPr lang="en-US" dirty="0" smtClean="0"/>
              <a:t>...</a:t>
            </a:r>
            <a:r>
              <a:rPr lang="ar-SA" dirty="0" smtClean="0"/>
              <a:t>الخ </a:t>
            </a:r>
            <a:r>
              <a:rPr lang="en-US" dirty="0" smtClean="0"/>
              <a:t>. </a:t>
            </a:r>
            <a:r>
              <a:rPr lang="ar-SA" dirty="0" smtClean="0"/>
              <a:t>وقد ذكر القرآن الكريم الاعداد الترتيبية في مواقع مختلفة</a:t>
            </a:r>
            <a:r>
              <a:rPr lang="en-US" dirty="0" smtClean="0"/>
              <a:t>. </a:t>
            </a:r>
            <a:r>
              <a:rPr lang="ar-SA" dirty="0" smtClean="0"/>
              <a:t>والآيات المباركات الآتية منها:</a:t>
            </a:r>
            <a:endParaRPr lang="ar-IQ" dirty="0"/>
          </a:p>
        </p:txBody>
      </p:sp>
    </p:spTree>
    <p:extLst>
      <p:ext uri="{BB962C8B-B14F-4D97-AF65-F5344CB8AC3E}">
        <p14:creationId xmlns:p14="http://schemas.microsoft.com/office/powerpoint/2010/main" val="22582818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1635</Words>
  <Application>Microsoft Office PowerPoint</Application>
  <PresentationFormat>عرض على الشاشة (3:4)‏</PresentationFormat>
  <Paragraphs>68</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مادة التفكير الرياضي محاضرة الخامسة  التفكير الرياضي احد اهداف تدريس الرياضيات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cp:revision>
  <dcterms:created xsi:type="dcterms:W3CDTF">2020-01-02T16:58:17Z</dcterms:created>
  <dcterms:modified xsi:type="dcterms:W3CDTF">2020-01-03T16:17:20Z</dcterms:modified>
</cp:coreProperties>
</file>