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159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7E252A2F-B129-4A88-84FD-917A542F0F1B}" type="datetimeFigureOut">
              <a:rPr lang="ar-IQ" smtClean="0"/>
              <a:t>08/05/1441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ABE5D34-9390-46A2-8BF4-274275C5004B}" type="slidenum">
              <a:rPr lang="ar-IQ" smtClean="0"/>
              <a:t>‹#›</a:t>
            </a:fld>
            <a:endParaRPr lang="ar-IQ"/>
          </a:p>
        </p:txBody>
      </p:sp>
    </p:spTree>
    <p:extLst>
      <p:ext uri="{BB962C8B-B14F-4D97-AF65-F5344CB8AC3E}">
        <p14:creationId xmlns:p14="http://schemas.microsoft.com/office/powerpoint/2010/main" val="814155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E252A2F-B129-4A88-84FD-917A542F0F1B}" type="datetimeFigureOut">
              <a:rPr lang="ar-IQ" smtClean="0"/>
              <a:t>08/05/1441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ABE5D34-9390-46A2-8BF4-274275C5004B}" type="slidenum">
              <a:rPr lang="ar-IQ" smtClean="0"/>
              <a:t>‹#›</a:t>
            </a:fld>
            <a:endParaRPr lang="ar-IQ"/>
          </a:p>
        </p:txBody>
      </p:sp>
    </p:spTree>
    <p:extLst>
      <p:ext uri="{BB962C8B-B14F-4D97-AF65-F5344CB8AC3E}">
        <p14:creationId xmlns:p14="http://schemas.microsoft.com/office/powerpoint/2010/main" val="3167344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E252A2F-B129-4A88-84FD-917A542F0F1B}" type="datetimeFigureOut">
              <a:rPr lang="ar-IQ" smtClean="0"/>
              <a:t>08/05/1441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ABE5D34-9390-46A2-8BF4-274275C5004B}" type="slidenum">
              <a:rPr lang="ar-IQ" smtClean="0"/>
              <a:t>‹#›</a:t>
            </a:fld>
            <a:endParaRPr lang="ar-IQ"/>
          </a:p>
        </p:txBody>
      </p:sp>
    </p:spTree>
    <p:extLst>
      <p:ext uri="{BB962C8B-B14F-4D97-AF65-F5344CB8AC3E}">
        <p14:creationId xmlns:p14="http://schemas.microsoft.com/office/powerpoint/2010/main" val="1809126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E252A2F-B129-4A88-84FD-917A542F0F1B}" type="datetimeFigureOut">
              <a:rPr lang="ar-IQ" smtClean="0"/>
              <a:t>08/05/1441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ABE5D34-9390-46A2-8BF4-274275C5004B}" type="slidenum">
              <a:rPr lang="ar-IQ" smtClean="0"/>
              <a:t>‹#›</a:t>
            </a:fld>
            <a:endParaRPr lang="ar-IQ"/>
          </a:p>
        </p:txBody>
      </p:sp>
    </p:spTree>
    <p:extLst>
      <p:ext uri="{BB962C8B-B14F-4D97-AF65-F5344CB8AC3E}">
        <p14:creationId xmlns:p14="http://schemas.microsoft.com/office/powerpoint/2010/main" val="3756264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E252A2F-B129-4A88-84FD-917A542F0F1B}" type="datetimeFigureOut">
              <a:rPr lang="ar-IQ" smtClean="0"/>
              <a:t>08/05/1441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ABE5D34-9390-46A2-8BF4-274275C5004B}" type="slidenum">
              <a:rPr lang="ar-IQ" smtClean="0"/>
              <a:t>‹#›</a:t>
            </a:fld>
            <a:endParaRPr lang="ar-IQ"/>
          </a:p>
        </p:txBody>
      </p:sp>
    </p:spTree>
    <p:extLst>
      <p:ext uri="{BB962C8B-B14F-4D97-AF65-F5344CB8AC3E}">
        <p14:creationId xmlns:p14="http://schemas.microsoft.com/office/powerpoint/2010/main" val="23833548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7E252A2F-B129-4A88-84FD-917A542F0F1B}" type="datetimeFigureOut">
              <a:rPr lang="ar-IQ" smtClean="0"/>
              <a:t>08/05/1441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ABE5D34-9390-46A2-8BF4-274275C5004B}" type="slidenum">
              <a:rPr lang="ar-IQ" smtClean="0"/>
              <a:t>‹#›</a:t>
            </a:fld>
            <a:endParaRPr lang="ar-IQ"/>
          </a:p>
        </p:txBody>
      </p:sp>
    </p:spTree>
    <p:extLst>
      <p:ext uri="{BB962C8B-B14F-4D97-AF65-F5344CB8AC3E}">
        <p14:creationId xmlns:p14="http://schemas.microsoft.com/office/powerpoint/2010/main" val="2562024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7E252A2F-B129-4A88-84FD-917A542F0F1B}" type="datetimeFigureOut">
              <a:rPr lang="ar-IQ" smtClean="0"/>
              <a:t>08/05/1441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EABE5D34-9390-46A2-8BF4-274275C5004B}" type="slidenum">
              <a:rPr lang="ar-IQ" smtClean="0"/>
              <a:t>‹#›</a:t>
            </a:fld>
            <a:endParaRPr lang="ar-IQ"/>
          </a:p>
        </p:txBody>
      </p:sp>
    </p:spTree>
    <p:extLst>
      <p:ext uri="{BB962C8B-B14F-4D97-AF65-F5344CB8AC3E}">
        <p14:creationId xmlns:p14="http://schemas.microsoft.com/office/powerpoint/2010/main" val="2662207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7E252A2F-B129-4A88-84FD-917A542F0F1B}" type="datetimeFigureOut">
              <a:rPr lang="ar-IQ" smtClean="0"/>
              <a:t>08/05/1441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EABE5D34-9390-46A2-8BF4-274275C5004B}" type="slidenum">
              <a:rPr lang="ar-IQ" smtClean="0"/>
              <a:t>‹#›</a:t>
            </a:fld>
            <a:endParaRPr lang="ar-IQ"/>
          </a:p>
        </p:txBody>
      </p:sp>
    </p:spTree>
    <p:extLst>
      <p:ext uri="{BB962C8B-B14F-4D97-AF65-F5344CB8AC3E}">
        <p14:creationId xmlns:p14="http://schemas.microsoft.com/office/powerpoint/2010/main" val="23298861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E252A2F-B129-4A88-84FD-917A542F0F1B}" type="datetimeFigureOut">
              <a:rPr lang="ar-IQ" smtClean="0"/>
              <a:t>08/05/1441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EABE5D34-9390-46A2-8BF4-274275C5004B}" type="slidenum">
              <a:rPr lang="ar-IQ" smtClean="0"/>
              <a:t>‹#›</a:t>
            </a:fld>
            <a:endParaRPr lang="ar-IQ"/>
          </a:p>
        </p:txBody>
      </p:sp>
    </p:spTree>
    <p:extLst>
      <p:ext uri="{BB962C8B-B14F-4D97-AF65-F5344CB8AC3E}">
        <p14:creationId xmlns:p14="http://schemas.microsoft.com/office/powerpoint/2010/main" val="1660928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E252A2F-B129-4A88-84FD-917A542F0F1B}" type="datetimeFigureOut">
              <a:rPr lang="ar-IQ" smtClean="0"/>
              <a:t>08/05/1441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ABE5D34-9390-46A2-8BF4-274275C5004B}" type="slidenum">
              <a:rPr lang="ar-IQ" smtClean="0"/>
              <a:t>‹#›</a:t>
            </a:fld>
            <a:endParaRPr lang="ar-IQ"/>
          </a:p>
        </p:txBody>
      </p:sp>
    </p:spTree>
    <p:extLst>
      <p:ext uri="{BB962C8B-B14F-4D97-AF65-F5344CB8AC3E}">
        <p14:creationId xmlns:p14="http://schemas.microsoft.com/office/powerpoint/2010/main" val="1608424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E252A2F-B129-4A88-84FD-917A542F0F1B}" type="datetimeFigureOut">
              <a:rPr lang="ar-IQ" smtClean="0"/>
              <a:t>08/05/1441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ABE5D34-9390-46A2-8BF4-274275C5004B}" type="slidenum">
              <a:rPr lang="ar-IQ" smtClean="0"/>
              <a:t>‹#›</a:t>
            </a:fld>
            <a:endParaRPr lang="ar-IQ"/>
          </a:p>
        </p:txBody>
      </p:sp>
    </p:spTree>
    <p:extLst>
      <p:ext uri="{BB962C8B-B14F-4D97-AF65-F5344CB8AC3E}">
        <p14:creationId xmlns:p14="http://schemas.microsoft.com/office/powerpoint/2010/main" val="3984912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E252A2F-B129-4A88-84FD-917A542F0F1B}" type="datetimeFigureOut">
              <a:rPr lang="ar-IQ" smtClean="0"/>
              <a:t>08/05/1441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ABE5D34-9390-46A2-8BF4-274275C5004B}" type="slidenum">
              <a:rPr lang="ar-IQ" smtClean="0"/>
              <a:t>‹#›</a:t>
            </a:fld>
            <a:endParaRPr lang="ar-IQ"/>
          </a:p>
        </p:txBody>
      </p:sp>
    </p:spTree>
    <p:extLst>
      <p:ext uri="{BB962C8B-B14F-4D97-AF65-F5344CB8AC3E}">
        <p14:creationId xmlns:p14="http://schemas.microsoft.com/office/powerpoint/2010/main" val="27175991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692696"/>
            <a:ext cx="7772400" cy="1470025"/>
          </a:xfrm>
        </p:spPr>
        <p:txBody>
          <a:bodyPr>
            <a:normAutofit fontScale="90000"/>
          </a:bodyPr>
          <a:lstStyle/>
          <a:p>
            <a:r>
              <a:rPr lang="ar-IQ" dirty="0" smtClean="0"/>
              <a:t>مادة التفكير الرياضي </a:t>
            </a:r>
            <a:br>
              <a:rPr lang="ar-IQ" dirty="0" smtClean="0"/>
            </a:br>
            <a:r>
              <a:rPr lang="ar-IQ" dirty="0" smtClean="0"/>
              <a:t>المحاضرة السادسة </a:t>
            </a:r>
            <a:br>
              <a:rPr lang="ar-IQ" dirty="0" smtClean="0"/>
            </a:br>
            <a:r>
              <a:rPr lang="ar-IQ" dirty="0" smtClean="0"/>
              <a:t>مجالات التفكير الرياضي </a:t>
            </a:r>
            <a:endParaRPr lang="ar-IQ" dirty="0"/>
          </a:p>
        </p:txBody>
      </p:sp>
      <p:sp>
        <p:nvSpPr>
          <p:cNvPr id="3" name="عنوان فرعي 2"/>
          <p:cNvSpPr>
            <a:spLocks noGrp="1"/>
          </p:cNvSpPr>
          <p:nvPr>
            <p:ph type="subTitle" idx="1"/>
          </p:nvPr>
        </p:nvSpPr>
        <p:spPr>
          <a:xfrm>
            <a:off x="1403648" y="2996952"/>
            <a:ext cx="6400800" cy="1752600"/>
          </a:xfrm>
        </p:spPr>
        <p:txBody>
          <a:bodyPr/>
          <a:lstStyle/>
          <a:p>
            <a:r>
              <a:rPr lang="ar-IQ" dirty="0" smtClean="0"/>
              <a:t>لطلبة كلية التربية الاساسية / قسم الرياضيا</a:t>
            </a:r>
            <a:r>
              <a:rPr lang="ar-IQ" dirty="0"/>
              <a:t>ت</a:t>
            </a:r>
            <a:r>
              <a:rPr lang="ar-IQ" dirty="0" smtClean="0"/>
              <a:t>/ المرحلة الثالثة</a:t>
            </a:r>
          </a:p>
          <a:p>
            <a:r>
              <a:rPr lang="ar-IQ" dirty="0" smtClean="0"/>
              <a:t>م. م سارة ناطق </a:t>
            </a:r>
            <a:endParaRPr lang="ar-IQ" dirty="0"/>
          </a:p>
        </p:txBody>
      </p:sp>
    </p:spTree>
    <p:extLst>
      <p:ext uri="{BB962C8B-B14F-4D97-AF65-F5344CB8AC3E}">
        <p14:creationId xmlns:p14="http://schemas.microsoft.com/office/powerpoint/2010/main" val="41770807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74088" y="332656"/>
            <a:ext cx="7738000" cy="5355312"/>
          </a:xfrm>
          <a:prstGeom prst="rect">
            <a:avLst/>
          </a:prstGeom>
        </p:spPr>
        <p:txBody>
          <a:bodyPr wrap="square">
            <a:spAutoFit/>
          </a:bodyPr>
          <a:lstStyle/>
          <a:p>
            <a:r>
              <a:rPr lang="ar-IQ" b="1" dirty="0"/>
              <a:t>1. الاستقراء (</a:t>
            </a:r>
            <a:r>
              <a:rPr lang="en-US" b="1" dirty="0"/>
              <a:t>Induction</a:t>
            </a:r>
            <a:r>
              <a:rPr lang="ar-IQ" b="1" dirty="0"/>
              <a:t>):</a:t>
            </a:r>
            <a:endParaRPr lang="en-US" dirty="0"/>
          </a:p>
          <a:p>
            <a:pPr lvl="0"/>
            <a:r>
              <a:rPr lang="ar-IQ" dirty="0"/>
              <a:t>هو الوصول إلى الأحكام العامة اعتماداً على حالات خاصة أو جزئيات من الحالة العامة، أي إن الحالات الخاصة أو الجزئيات أمثلة من الحالة العامة أو النتيجة التي تم استقراؤها(الخطيب،2009).</a:t>
            </a:r>
            <a:endParaRPr lang="en-US" dirty="0"/>
          </a:p>
          <a:p>
            <a:pPr lvl="0"/>
            <a:r>
              <a:rPr lang="ar-SA" dirty="0"/>
              <a:t>عملية يتم عن طريقها الوصول إلى قاعدة عامة (نتيجة – نظرية – قانون) من خلال دراسة عدد كاف من الحالات الفردية واستخراج الخاصية التي تشترك فيها هذه الحالات. (محمد محمود حمادة، 2005)</a:t>
            </a:r>
            <a:r>
              <a:rPr lang="ar-IQ" dirty="0"/>
              <a:t>.</a:t>
            </a:r>
            <a:endParaRPr lang="en-US" dirty="0"/>
          </a:p>
          <a:p>
            <a:pPr lvl="0"/>
            <a:r>
              <a:rPr lang="ar-IQ" dirty="0"/>
              <a:t>يتضمن الاستقراء عمليتين مترابطتين هما (التعميم والتجريد)، فإذا أدرك شخص بعض الخصائص العامة لمجموعة من الأشياء، فقد توصل إلى تجريد، أما إذا تنبأ بأن علاقة ما متوافرة في عينة خاصة ستكون صحيحة في عينة أوسع، فيكون قد توصل إلى تعميم.(العبسي،2010).</a:t>
            </a:r>
            <a:endParaRPr lang="en-US" dirty="0"/>
          </a:p>
          <a:p>
            <a:r>
              <a:rPr lang="ar-SA" dirty="0"/>
              <a:t>أي أن الاستقراء يسير من الخاص إلى العام ومن الملموس إلى المجرد ومن الأمثلة والحالات الخاصة إلى القاعدة العامة. وعن طريق الاستقراء يكتشف التلميذ القاعدة العامة من خلال استعراض حالات خاصة متعددة، يقصد بالاستقراء الوصول إلى نتيجة ما من بعض المشاهدات أو الملاحظات أو الأمثلة الخاصة.</a:t>
            </a:r>
            <a:endParaRPr lang="en-US" dirty="0"/>
          </a:p>
          <a:p>
            <a:r>
              <a:rPr lang="ar-SA" dirty="0"/>
              <a:t>ويختلف الاستقراء عن التعميم، ففي حين أن الاستقراء يتضمن اكتشاف حالة مشابهة لحالات بينها علاقة متكررة وثابتة، نجد أن التعميم هو تسجيل الحالة بصورة عامة والوصول إلى القاعدة العامة التي تصف الحالة المكتشفة. فهما مختلفان ولكن العلاقة بينهما علاقة تكامل قوية ، على أن الفارق الوحيد بين التعميم والاستقراء يتمثل في الصياغة اللغوية للنتيجة في حالة التعميم، بينما في حالة الاستقراء فنكتفي بوضع النتيجة التي قد تكون عدداً أو مقداراً جبرياً أو صورة رمزية أو ما شابه ذلك.</a:t>
            </a:r>
            <a:endParaRPr lang="en-US" dirty="0"/>
          </a:p>
          <a:p>
            <a:r>
              <a:rPr lang="ar-SA" dirty="0"/>
              <a:t>ومن هنا يمكن القول بأن الاستقراء هو عبارة عن التوصل إلى القاعدة ومعرفتها واكتشافها، ويظهر هذا الاكتشاف واضحاً في إكمال الأنماط، أو التسلسلات العددية أو الرسوم الهندسية. أما صياغة القاعدة لفظياً وتطبيقها على حالات خاصة فذلك هو التعميم.</a:t>
            </a:r>
            <a:endParaRPr lang="en-US" dirty="0"/>
          </a:p>
        </p:txBody>
      </p:sp>
    </p:spTree>
    <p:extLst>
      <p:ext uri="{BB962C8B-B14F-4D97-AF65-F5344CB8AC3E}">
        <p14:creationId xmlns:p14="http://schemas.microsoft.com/office/powerpoint/2010/main" val="4035350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1196752"/>
            <a:ext cx="5526360" cy="3416320"/>
          </a:xfrm>
          <a:prstGeom prst="rect">
            <a:avLst/>
          </a:prstGeom>
        </p:spPr>
        <p:txBody>
          <a:bodyPr wrap="square">
            <a:spAutoFit/>
          </a:bodyPr>
          <a:lstStyle/>
          <a:p>
            <a:r>
              <a:rPr lang="ar-SA" dirty="0"/>
              <a:t>ومن أمثلة الاستقراء ما يلي:</a:t>
            </a:r>
            <a:endParaRPr lang="en-US" dirty="0"/>
          </a:p>
          <a:p>
            <a:r>
              <a:rPr lang="ar-SA" dirty="0"/>
              <a:t>مثال1: لاحظ الامثلة الاتية وستنتج المثال الخامس</a:t>
            </a:r>
            <a:endParaRPr lang="en-US" dirty="0"/>
          </a:p>
          <a:p>
            <a:r>
              <a:rPr lang="en-US" dirty="0"/>
              <a:t>11 . 3 =     33</a:t>
            </a:r>
          </a:p>
          <a:p>
            <a:r>
              <a:rPr lang="en-US" dirty="0"/>
              <a:t>11. 33 =    363</a:t>
            </a:r>
          </a:p>
          <a:p>
            <a:r>
              <a:rPr lang="en-US" dirty="0"/>
              <a:t>11.333 =  3663</a:t>
            </a:r>
          </a:p>
          <a:p>
            <a:r>
              <a:rPr lang="en-US" dirty="0"/>
              <a:t>11. 3333 = 36663</a:t>
            </a:r>
          </a:p>
          <a:p>
            <a:r>
              <a:rPr lang="en-US" dirty="0"/>
              <a:t>11. 33333  =    ???</a:t>
            </a:r>
          </a:p>
          <a:p>
            <a:r>
              <a:rPr lang="ar-SA" dirty="0"/>
              <a:t>يتوصل الطالب إلى معرفة الحد الخامس </a:t>
            </a:r>
            <a:r>
              <a:rPr lang="en-US" dirty="0"/>
              <a:t>11. 33333= </a:t>
            </a:r>
            <a:r>
              <a:rPr lang="en-US" dirty="0" smtClean="0"/>
              <a:t>366663</a:t>
            </a:r>
          </a:p>
          <a:p>
            <a:endParaRPr lang="en-US" dirty="0"/>
          </a:p>
          <a:p>
            <a:r>
              <a:rPr lang="ar-SA" dirty="0"/>
              <a:t>مثال2:  يتوصل التلميذ من خلال دراسة حالات فردية للمثلث عن طريق القياس باستخدام الأدوات الهندسية إلى أن "مجموع قياسات الزوايا الداخلية للمثلث = </a:t>
            </a:r>
            <a:r>
              <a:rPr lang="en-US" dirty="0"/>
              <a:t>180º</a:t>
            </a:r>
            <a:r>
              <a:rPr lang="ar-SA" dirty="0"/>
              <a:t>.</a:t>
            </a:r>
            <a:endParaRPr lang="en-US" dirty="0"/>
          </a:p>
        </p:txBody>
      </p:sp>
    </p:spTree>
    <p:extLst>
      <p:ext uri="{BB962C8B-B14F-4D97-AF65-F5344CB8AC3E}">
        <p14:creationId xmlns:p14="http://schemas.microsoft.com/office/powerpoint/2010/main" val="3034701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1997839"/>
            <a:ext cx="5958408" cy="2862322"/>
          </a:xfrm>
          <a:prstGeom prst="rect">
            <a:avLst/>
          </a:prstGeom>
        </p:spPr>
        <p:txBody>
          <a:bodyPr wrap="square">
            <a:spAutoFit/>
          </a:bodyPr>
          <a:lstStyle/>
          <a:p>
            <a:r>
              <a:rPr lang="ar-SA" sz="2000" dirty="0"/>
              <a:t>أن تدريب الطلبة  على عملية الاستقراء يجب إتباع الإجراءات التالية:</a:t>
            </a:r>
            <a:endParaRPr lang="en-US" sz="2000" dirty="0"/>
          </a:p>
          <a:p>
            <a:r>
              <a:rPr lang="ar-SA" sz="2000" dirty="0"/>
              <a:t>-      اختيار عدد من الحالات الفردية في موقف معين والتي تجمع بينها خاصية مشتركة.</a:t>
            </a:r>
            <a:endParaRPr lang="en-US" sz="2000" dirty="0"/>
          </a:p>
          <a:p>
            <a:r>
              <a:rPr lang="ar-SA" sz="2000" dirty="0"/>
              <a:t>-     دراسة تلك الحالات الفردية بهدف الوصول إلى الخاصية المشتركة بينها وصياغتها على صورة قاعدة عامة، وذلك عن طريق تجريد تلك الخاصة من الحالات الفردية.</a:t>
            </a:r>
            <a:endParaRPr lang="en-US" sz="2000" dirty="0"/>
          </a:p>
          <a:p>
            <a:r>
              <a:rPr lang="ar-SA" sz="2000" dirty="0"/>
              <a:t>-     تطبيق القاعدة العامة التي تم الوصول إليها على أمثلة جديدة غير تلك التي تم استنتاج القاعدة منها، وذلك بهدف التأكيد على صحة هذه القاعدة وانطباقها على أمثلة أخرى.</a:t>
            </a:r>
            <a:endParaRPr lang="en-US" sz="2000" dirty="0"/>
          </a:p>
        </p:txBody>
      </p:sp>
    </p:spTree>
    <p:extLst>
      <p:ext uri="{BB962C8B-B14F-4D97-AF65-F5344CB8AC3E}">
        <p14:creationId xmlns:p14="http://schemas.microsoft.com/office/powerpoint/2010/main" val="3551436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مستطيل 1"/>
              <p:cNvSpPr/>
              <p:nvPr/>
            </p:nvSpPr>
            <p:spPr>
              <a:xfrm>
                <a:off x="2286000" y="1016449"/>
                <a:ext cx="6102424" cy="3717108"/>
              </a:xfrm>
              <a:prstGeom prst="rect">
                <a:avLst/>
              </a:prstGeom>
            </p:spPr>
            <p:txBody>
              <a:bodyPr wrap="square">
                <a:spAutoFit/>
              </a:bodyPr>
              <a:lstStyle/>
              <a:p>
                <a:r>
                  <a:rPr lang="ar-IQ" b="1" dirty="0"/>
                  <a:t>. التعميم والتجريد (</a:t>
                </a:r>
                <a:r>
                  <a:rPr lang="en-US" b="1" dirty="0"/>
                  <a:t>Generalization and Abstraction</a:t>
                </a:r>
                <a:r>
                  <a:rPr lang="ar-IQ" b="1" dirty="0"/>
                  <a:t>):</a:t>
                </a:r>
                <a:endParaRPr lang="en-US" dirty="0"/>
              </a:p>
              <a:p>
                <a:r>
                  <a:rPr lang="ar-IQ" dirty="0"/>
                  <a:t>هو صياغة عبارة أو منطوقة (بالرموز أو الألفاظ) عامة اعتماداً على أمثلة أو حالات خاصة.</a:t>
                </a:r>
                <a:endParaRPr lang="en-US" dirty="0"/>
              </a:p>
              <a:p>
                <a:r>
                  <a:rPr lang="ar-IQ" dirty="0"/>
                  <a:t> (البلاونة،2010).</a:t>
                </a:r>
                <a:endParaRPr lang="en-US" dirty="0"/>
              </a:p>
              <a:p>
                <a:r>
                  <a:rPr lang="ar-IQ" dirty="0"/>
                  <a:t>والتعميم اكتشاف قاعدة عامة تتسع لأكثر من الحالات المعلومة الأولى، وهو توسيع القاعدة من عدد محدود من الحالات إلى عدد غير محدود. (المنصور،2011).</a:t>
                </a:r>
                <a:endParaRPr lang="en-US" dirty="0"/>
              </a:p>
              <a:p>
                <a:r>
                  <a:rPr lang="ar-IQ" dirty="0"/>
                  <a:t>أما التجريد فهو إدراك أن القاعدة تُطبق في عدد من الأوضاع الأخرى غير التي اُكتشفت منها، والتجريد في الرياضيات يسمح لنا بتطبيق نتائج الرياضيات في كثير من الأوضاع الخاصة والعملية. </a:t>
                </a:r>
                <a:endParaRPr lang="en-US" dirty="0"/>
              </a:p>
              <a:p>
                <a:r>
                  <a:rPr lang="ar-IQ" dirty="0"/>
                  <a:t> </a:t>
                </a:r>
                <a:r>
                  <a:rPr lang="ar-IQ" u="sng" dirty="0"/>
                  <a:t>(العبسي،2010).</a:t>
                </a:r>
                <a:endParaRPr lang="en-US" dirty="0"/>
              </a:p>
              <a:p>
                <a:r>
                  <a:rPr lang="ar-IQ" dirty="0"/>
                  <a:t>هنا التعميم هو :الحد النوني يساوي مجموع الحدين السابقين المتتالين وبالرموز:                                          </a:t>
                </a:r>
                <a14:m>
                  <m:oMath xmlns:m="http://schemas.openxmlformats.org/officeDocument/2006/math">
                    <m:sSub>
                      <m:sSubPr>
                        <m:ctrlPr>
                          <a:rPr lang="en-US" i="1">
                            <a:latin typeface="Cambria Math"/>
                          </a:rPr>
                        </m:ctrlPr>
                      </m:sSubPr>
                      <m:e>
                        <m:r>
                          <m:rPr>
                            <m:sty m:val="p"/>
                          </m:rPr>
                          <a:rPr lang="en-US">
                            <a:latin typeface="Cambria Math"/>
                          </a:rPr>
                          <m:t>a</m:t>
                        </m:r>
                      </m:e>
                      <m:sub>
                        <m:r>
                          <m:rPr>
                            <m:sty m:val="p"/>
                          </m:rPr>
                          <a:rPr lang="en-US">
                            <a:latin typeface="Cambria Math"/>
                          </a:rPr>
                          <m:t>n</m:t>
                        </m:r>
                        <m:r>
                          <a:rPr lang="en-US" i="1">
                            <a:latin typeface="Cambria Math"/>
                          </a:rPr>
                          <m:t>−</m:t>
                        </m:r>
                        <m:r>
                          <a:rPr lang="en-US">
                            <a:latin typeface="Cambria Math"/>
                          </a:rPr>
                          <m:t>2</m:t>
                        </m:r>
                      </m:sub>
                    </m:sSub>
                  </m:oMath>
                </a14:m>
                <a:r>
                  <a:rPr lang="ar-IQ" dirty="0"/>
                  <a:t>+ </a:t>
                </a:r>
                <a14:m>
                  <m:oMath xmlns:m="http://schemas.openxmlformats.org/officeDocument/2006/math">
                    <m:sSub>
                      <m:sSubPr>
                        <m:ctrlPr>
                          <a:rPr lang="en-US" i="1">
                            <a:latin typeface="Cambria Math"/>
                          </a:rPr>
                        </m:ctrlPr>
                      </m:sSubPr>
                      <m:e>
                        <m:r>
                          <m:rPr>
                            <m:sty m:val="p"/>
                          </m:rPr>
                          <a:rPr lang="en-US">
                            <a:latin typeface="Cambria Math"/>
                          </a:rPr>
                          <m:t>a</m:t>
                        </m:r>
                      </m:e>
                      <m:sub>
                        <m:r>
                          <m:rPr>
                            <m:sty m:val="p"/>
                          </m:rPr>
                          <a:rPr lang="en-US">
                            <a:latin typeface="Cambria Math"/>
                          </a:rPr>
                          <m:t>n</m:t>
                        </m:r>
                        <m:r>
                          <a:rPr lang="en-US">
                            <a:latin typeface="Cambria Math"/>
                          </a:rPr>
                          <m:t>=</m:t>
                        </m:r>
                        <m:sSub>
                          <m:sSubPr>
                            <m:ctrlPr>
                              <a:rPr lang="en-US" i="1">
                                <a:latin typeface="Cambria Math"/>
                              </a:rPr>
                            </m:ctrlPr>
                          </m:sSubPr>
                          <m:e>
                            <m:r>
                              <m:rPr>
                                <m:sty m:val="p"/>
                              </m:rPr>
                              <a:rPr lang="en-US">
                                <a:latin typeface="Cambria Math"/>
                              </a:rPr>
                              <m:t>a</m:t>
                            </m:r>
                          </m:e>
                          <m:sub>
                            <m:r>
                              <m:rPr>
                                <m:sty m:val="p"/>
                              </m:rPr>
                              <a:rPr lang="en-US">
                                <a:latin typeface="Cambria Math"/>
                              </a:rPr>
                              <m:t>n</m:t>
                            </m:r>
                            <m:r>
                              <a:rPr lang="en-US" i="1">
                                <a:latin typeface="Cambria Math"/>
                              </a:rPr>
                              <m:t>−</m:t>
                            </m:r>
                            <m:r>
                              <a:rPr lang="en-US">
                                <a:latin typeface="Cambria Math"/>
                              </a:rPr>
                              <m:t>1</m:t>
                            </m:r>
                          </m:sub>
                        </m:sSub>
                      </m:sub>
                    </m:sSub>
                  </m:oMath>
                </a14:m>
                <a:endParaRPr lang="en-US" dirty="0"/>
              </a:p>
              <a:p>
                <a:r>
                  <a:rPr lang="ar-IQ" dirty="0"/>
                  <a:t>والحد السادس هو (</a:t>
                </a:r>
                <a:r>
                  <a:rPr lang="en-US" dirty="0"/>
                  <a:t>21</a:t>
                </a:r>
                <a:r>
                  <a:rPr lang="ar-IQ" dirty="0"/>
                  <a:t>)</a:t>
                </a:r>
                <a:r>
                  <a:rPr lang="en-US" dirty="0"/>
                  <a:t>.</a:t>
                </a:r>
              </a:p>
            </p:txBody>
          </p:sp>
        </mc:Choice>
        <mc:Fallback xmlns="">
          <p:sp>
            <p:nvSpPr>
              <p:cNvPr id="2" name="مستطيل 1"/>
              <p:cNvSpPr>
                <a:spLocks noRot="1" noChangeAspect="1" noMove="1" noResize="1" noEditPoints="1" noAdjustHandles="1" noChangeArrowheads="1" noChangeShapeType="1" noTextEdit="1"/>
              </p:cNvSpPr>
              <p:nvPr/>
            </p:nvSpPr>
            <p:spPr>
              <a:xfrm>
                <a:off x="2286000" y="1016449"/>
                <a:ext cx="6102424" cy="3717108"/>
              </a:xfrm>
              <a:prstGeom prst="rect">
                <a:avLst/>
              </a:prstGeom>
              <a:blipFill rotWithShape="1">
                <a:blip r:embed="rId2"/>
                <a:stretch>
                  <a:fillRect l="-39960" t="-984" r="-799" b="-1639"/>
                </a:stretch>
              </a:blipFill>
            </p:spPr>
            <p:txBody>
              <a:bodyPr/>
              <a:lstStyle/>
              <a:p>
                <a:r>
                  <a:rPr lang="ar-IQ">
                    <a:noFill/>
                  </a:rPr>
                  <a:t> </a:t>
                </a:r>
              </a:p>
            </p:txBody>
          </p:sp>
        </mc:Fallback>
      </mc:AlternateContent>
    </p:spTree>
    <p:extLst>
      <p:ext uri="{BB962C8B-B14F-4D97-AF65-F5344CB8AC3E}">
        <p14:creationId xmlns:p14="http://schemas.microsoft.com/office/powerpoint/2010/main" val="35174236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مستطيل 10"/>
          <p:cNvSpPr/>
          <p:nvPr/>
        </p:nvSpPr>
        <p:spPr>
          <a:xfrm>
            <a:off x="2286000" y="1305342"/>
            <a:ext cx="6174432" cy="3693319"/>
          </a:xfrm>
          <a:prstGeom prst="rect">
            <a:avLst/>
          </a:prstGeom>
        </p:spPr>
        <p:txBody>
          <a:bodyPr wrap="square">
            <a:spAutoFit/>
          </a:bodyPr>
          <a:lstStyle/>
          <a:p>
            <a:r>
              <a:rPr lang="ar-IQ" b="1" dirty="0"/>
              <a:t>3. الاستنتاج (</a:t>
            </a:r>
            <a:r>
              <a:rPr lang="en-US" b="1" dirty="0"/>
              <a:t>Deduction</a:t>
            </a:r>
            <a:r>
              <a:rPr lang="ar-IQ" b="1" dirty="0"/>
              <a:t>):</a:t>
            </a:r>
            <a:endParaRPr lang="en-US" dirty="0"/>
          </a:p>
          <a:p>
            <a:r>
              <a:rPr lang="ar-IQ" dirty="0"/>
              <a:t>هو التوصل إلى نتائج معينة اعتماداً على أساس من الحقائق والأدلة المناسبة الكافية، أي إنه يحدث عندما يستطيع الطالب ربط ملاحظاته ومعلوماته عن ظاهرةٍ ما بمعلوماتهِ السابقة عنها، ثم يُصدر حكماً معيناً يُفسر به هذه الملاحظات. (</a:t>
            </a:r>
            <a:r>
              <a:rPr lang="ar-IQ" dirty="0" err="1"/>
              <a:t>عريفج</a:t>
            </a:r>
            <a:r>
              <a:rPr lang="ar-IQ" dirty="0"/>
              <a:t> ونايف،2010).</a:t>
            </a:r>
            <a:endParaRPr lang="en-US" dirty="0"/>
          </a:p>
          <a:p>
            <a:r>
              <a:rPr lang="ar-IQ" dirty="0"/>
              <a:t>وهو الوصول الى نتيجة خاصة اعتمادا على مبدا او قاعدة عامة ويسير التفكير الاستنتاجي في الاتجاه المضاد للتفكير الاستقرائي .</a:t>
            </a:r>
            <a:endParaRPr lang="en-US" dirty="0"/>
          </a:p>
          <a:p>
            <a:r>
              <a:rPr lang="ar-IQ" dirty="0"/>
              <a:t>مثال (1): اكمل المربع السحري التالي بالأعداد </a:t>
            </a:r>
            <a:r>
              <a:rPr lang="en-US" dirty="0"/>
              <a:t>3,2,1</a:t>
            </a:r>
            <a:r>
              <a:rPr lang="ar-IQ" dirty="0"/>
              <a:t> بحيث يحتوي كل سطر وكل عمود على الاعداد الثلاثة المختلفة.</a:t>
            </a:r>
            <a:endParaRPr lang="en-US" dirty="0"/>
          </a:p>
          <a:p>
            <a:r>
              <a:rPr lang="ar-IQ" dirty="0"/>
              <a:t>الحل : نحن نعلم قاعدة المربع السحري هي :    </a:t>
            </a:r>
            <a:endParaRPr lang="en-US" dirty="0"/>
          </a:p>
          <a:p>
            <a:r>
              <a:rPr lang="ar-IQ" dirty="0"/>
              <a:t>مجموع اعداد كل سطر =مجموع اعداد كل عمود =مجموع اعداد كل قطر في مربع .</a:t>
            </a:r>
            <a:endParaRPr lang="en-US" dirty="0"/>
          </a:p>
          <a:p>
            <a:r>
              <a:rPr lang="ar-IQ" dirty="0"/>
              <a:t>وعليه يمكن ملئ المربع السحري الخاص</a:t>
            </a:r>
          </a:p>
        </p:txBody>
      </p:sp>
    </p:spTree>
    <p:extLst>
      <p:ext uri="{BB962C8B-B14F-4D97-AF65-F5344CB8AC3E}">
        <p14:creationId xmlns:p14="http://schemas.microsoft.com/office/powerpoint/2010/main" val="13970936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286000" y="1166843"/>
            <a:ext cx="6174432" cy="4093428"/>
          </a:xfrm>
          <a:prstGeom prst="rect">
            <a:avLst/>
          </a:prstGeom>
        </p:spPr>
        <p:txBody>
          <a:bodyPr wrap="square">
            <a:spAutoFit/>
          </a:bodyPr>
          <a:lstStyle/>
          <a:p>
            <a:r>
              <a:rPr lang="ar-IQ" sz="2000" b="1" dirty="0"/>
              <a:t>. التعبير بالرموز (</a:t>
            </a:r>
            <a:r>
              <a:rPr lang="en-US" sz="2000" b="1" dirty="0"/>
              <a:t>Symbolism</a:t>
            </a:r>
            <a:r>
              <a:rPr lang="ar-IQ" sz="2000" b="1" dirty="0"/>
              <a:t>):</a:t>
            </a:r>
            <a:endParaRPr lang="en-US" sz="2000" dirty="0"/>
          </a:p>
          <a:p>
            <a:r>
              <a:rPr lang="ar-IQ" sz="2000" dirty="0"/>
              <a:t>الرمز هو حرف أو علاقة أو اختصار يُمثل تعبيراً أو عملية رياضية، والتفكير الرمزي هو التفكير من خلال الرموز والمجردات، وليس من خلال البيانات الحسية، ويتضح استخدام ذلك النوع من التفكير في الرياضيات في حل المسائل في موضوعات الجبر والهندسة. (العبسي،2010).</a:t>
            </a:r>
            <a:endParaRPr lang="en-US" sz="2000" dirty="0"/>
          </a:p>
          <a:p>
            <a:r>
              <a:rPr lang="ar-IQ" sz="2000" dirty="0"/>
              <a:t>والتعبير بالرموز هو استخدام الرموز للتعبير عن الأفكار الرياضية أو المعطيات اللفظية، كالتعبير عن العلاقة اللفظية الآتية:</a:t>
            </a:r>
            <a:endParaRPr lang="en-US" sz="2000" dirty="0"/>
          </a:p>
          <a:p>
            <a:r>
              <a:rPr lang="ar-IQ" sz="2000" dirty="0"/>
              <a:t> عُمر والد ثلاثة أمثال عُمر ابنه، وبعد 11 سنة يصبح عُمر الوالد ضعفي عُمر ابنه.</a:t>
            </a:r>
            <a:endParaRPr lang="en-US" sz="2000" dirty="0"/>
          </a:p>
          <a:p>
            <a:r>
              <a:rPr lang="ar-IQ" sz="2000" dirty="0"/>
              <a:t>بالرموز: 3س + 11= 2(س+11).</a:t>
            </a:r>
            <a:endParaRPr lang="en-US" sz="2000" dirty="0"/>
          </a:p>
          <a:p>
            <a:r>
              <a:rPr lang="ar-IQ" sz="2000" dirty="0"/>
              <a:t>ملاحظة: عُمر الابن (س)، وعُمر الأب (3س). </a:t>
            </a:r>
            <a:endParaRPr lang="en-US" sz="2000" dirty="0"/>
          </a:p>
          <a:p>
            <a:r>
              <a:rPr lang="ar-IQ" sz="2000" dirty="0"/>
              <a:t>                (أبو زينة، 2010).</a:t>
            </a:r>
            <a:endParaRPr lang="en-US" sz="2000" dirty="0"/>
          </a:p>
          <a:p>
            <a:r>
              <a:rPr lang="ar-IQ" sz="2000" b="1" dirty="0"/>
              <a:t>التعبير بالرموز </a:t>
            </a:r>
            <a:r>
              <a:rPr lang="ar-IQ" sz="2000" dirty="0"/>
              <a:t> وهو استخدام الرموز للتعبير عن الافكار الرياضية</a:t>
            </a:r>
          </a:p>
        </p:txBody>
      </p:sp>
    </p:spTree>
    <p:extLst>
      <p:ext uri="{BB962C8B-B14F-4D97-AF65-F5344CB8AC3E}">
        <p14:creationId xmlns:p14="http://schemas.microsoft.com/office/powerpoint/2010/main" val="13507538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1720840"/>
            <a:ext cx="5958408" cy="2708434"/>
          </a:xfrm>
          <a:prstGeom prst="rect">
            <a:avLst/>
          </a:prstGeom>
        </p:spPr>
        <p:txBody>
          <a:bodyPr wrap="square">
            <a:spAutoFit/>
          </a:bodyPr>
          <a:lstStyle/>
          <a:p>
            <a:r>
              <a:rPr lang="ar-IQ" dirty="0"/>
              <a:t>مثال (</a:t>
            </a:r>
            <a:r>
              <a:rPr lang="en-US" dirty="0"/>
              <a:t>1</a:t>
            </a:r>
            <a:r>
              <a:rPr lang="ar-IQ" dirty="0"/>
              <a:t>): كيف يمكنك التعبير عن ان: (عملية جمع الاعداد تحقق الخاصية التبديلية ) بالرموز ؟</a:t>
            </a:r>
            <a:endParaRPr lang="en-US" dirty="0"/>
          </a:p>
          <a:p>
            <a:r>
              <a:rPr lang="ar-IQ" sz="2000" dirty="0"/>
              <a:t>الجواب</a:t>
            </a:r>
            <a:r>
              <a:rPr lang="ar-IQ" dirty="0"/>
              <a:t> :         </a:t>
            </a:r>
            <a:r>
              <a:rPr lang="en-US" dirty="0" err="1"/>
              <a:t>x+y</a:t>
            </a:r>
            <a:r>
              <a:rPr lang="en-US" dirty="0"/>
              <a:t>=</a:t>
            </a:r>
            <a:r>
              <a:rPr lang="en-US" dirty="0" err="1"/>
              <a:t>x+y</a:t>
            </a:r>
            <a:endParaRPr lang="en-US" dirty="0"/>
          </a:p>
          <a:p>
            <a:r>
              <a:rPr lang="ar-IQ" sz="2400" dirty="0"/>
              <a:t>مثال</a:t>
            </a:r>
            <a:r>
              <a:rPr lang="ar-IQ" dirty="0"/>
              <a:t> (</a:t>
            </a:r>
            <a:r>
              <a:rPr lang="en-US" dirty="0"/>
              <a:t>2</a:t>
            </a:r>
            <a:r>
              <a:rPr lang="ar-IQ" dirty="0"/>
              <a:t>): عددان </a:t>
            </a:r>
            <a:r>
              <a:rPr lang="en-US" dirty="0"/>
              <a:t> </a:t>
            </a:r>
            <a:r>
              <a:rPr lang="en-US" dirty="0" err="1"/>
              <a:t>x,y</a:t>
            </a:r>
            <a:r>
              <a:rPr lang="ar-IQ" dirty="0"/>
              <a:t>مجموع مربعيهما هو </a:t>
            </a:r>
            <a:r>
              <a:rPr lang="en-US" dirty="0"/>
              <a:t>41 </a:t>
            </a:r>
            <a:r>
              <a:rPr lang="ar-IQ" dirty="0"/>
              <a:t> عبر عن ذلك بالرموز .</a:t>
            </a:r>
            <a:endParaRPr lang="en-US" dirty="0"/>
          </a:p>
          <a:p>
            <a:r>
              <a:rPr lang="ar-IQ" dirty="0"/>
              <a:t>الجواب :      </a:t>
            </a:r>
            <a:r>
              <a:rPr lang="en-US" dirty="0"/>
              <a:t>x²+y²=41</a:t>
            </a:r>
          </a:p>
          <a:p>
            <a:r>
              <a:rPr lang="ar-IQ" dirty="0"/>
              <a:t>مثال (</a:t>
            </a:r>
            <a:r>
              <a:rPr lang="en-US" dirty="0"/>
              <a:t>3</a:t>
            </a:r>
            <a:r>
              <a:rPr lang="ar-IQ" dirty="0"/>
              <a:t>) : عددان مجموعهما </a:t>
            </a:r>
            <a:r>
              <a:rPr lang="en-US" dirty="0"/>
              <a:t>19</a:t>
            </a:r>
            <a:r>
              <a:rPr lang="ar-IQ" dirty="0"/>
              <a:t> , عبر عن حاصل ضربهما </a:t>
            </a:r>
            <a:r>
              <a:rPr lang="ar-IQ" dirty="0" err="1"/>
              <a:t>با</a:t>
            </a:r>
            <a:r>
              <a:rPr lang="ar-IQ" dirty="0"/>
              <a:t> الرموز.</a:t>
            </a:r>
            <a:endParaRPr lang="en-US" dirty="0"/>
          </a:p>
          <a:p>
            <a:r>
              <a:rPr lang="ar-IQ" dirty="0"/>
              <a:t>الجواب : </a:t>
            </a:r>
            <a:endParaRPr lang="en-US" dirty="0"/>
          </a:p>
          <a:p>
            <a:r>
              <a:rPr lang="en-US" dirty="0" err="1"/>
              <a:t>X.y</a:t>
            </a:r>
            <a:r>
              <a:rPr lang="en-US" dirty="0"/>
              <a:t>=x (19-x)</a:t>
            </a:r>
          </a:p>
          <a:p>
            <a:r>
              <a:rPr lang="ar-IQ" dirty="0"/>
              <a:t>نشاط (</a:t>
            </a:r>
            <a:r>
              <a:rPr lang="en-US" dirty="0"/>
              <a:t>1</a:t>
            </a:r>
            <a:r>
              <a:rPr lang="ar-IQ" dirty="0"/>
              <a:t>) : عددان </a:t>
            </a:r>
            <a:r>
              <a:rPr lang="en-US" dirty="0" err="1"/>
              <a:t>x,y</a:t>
            </a:r>
            <a:r>
              <a:rPr lang="ar-IQ" dirty="0"/>
              <a:t> مربع مجموعهما هو </a:t>
            </a:r>
            <a:r>
              <a:rPr lang="en-US" dirty="0"/>
              <a:t>49</a:t>
            </a:r>
            <a:r>
              <a:rPr lang="ar-IQ" dirty="0"/>
              <a:t> عبر عن دللك بالرموز .</a:t>
            </a:r>
            <a:endParaRPr lang="en-US" dirty="0"/>
          </a:p>
        </p:txBody>
      </p:sp>
    </p:spTree>
    <p:extLst>
      <p:ext uri="{BB962C8B-B14F-4D97-AF65-F5344CB8AC3E}">
        <p14:creationId xmlns:p14="http://schemas.microsoft.com/office/powerpoint/2010/main" val="287814044"/>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828</Words>
  <Application>Microsoft Office PowerPoint</Application>
  <PresentationFormat>عرض على الشاشة (3:4)‏</PresentationFormat>
  <Paragraphs>55</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نسق Office</vt:lpstr>
      <vt:lpstr>مادة التفكير الرياضي  المحاضرة السادسة  مجالات التفكير الرياضي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Maher</dc:creator>
  <cp:lastModifiedBy>Maher</cp:lastModifiedBy>
  <cp:revision>4</cp:revision>
  <dcterms:created xsi:type="dcterms:W3CDTF">2020-01-02T15:24:09Z</dcterms:created>
  <dcterms:modified xsi:type="dcterms:W3CDTF">2020-01-03T16:19:46Z</dcterms:modified>
</cp:coreProperties>
</file>