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C010E6B-F5E8-4C90-8BFE-89BF943E836D}"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2347886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C010E6B-F5E8-4C90-8BFE-89BF943E836D}"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358510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C010E6B-F5E8-4C90-8BFE-89BF943E836D}"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1032231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C010E6B-F5E8-4C90-8BFE-89BF943E836D}"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1438514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C010E6B-F5E8-4C90-8BFE-89BF943E836D}" type="datetimeFigureOut">
              <a:rPr lang="ar-IQ" smtClean="0"/>
              <a:t>08/05/1441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127909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C010E6B-F5E8-4C90-8BFE-89BF943E836D}"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4012398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C010E6B-F5E8-4C90-8BFE-89BF943E836D}" type="datetimeFigureOut">
              <a:rPr lang="ar-IQ" smtClean="0"/>
              <a:t>08/05/1441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337889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C010E6B-F5E8-4C90-8BFE-89BF943E836D}" type="datetimeFigureOut">
              <a:rPr lang="ar-IQ" smtClean="0"/>
              <a:t>08/05/1441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179596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C010E6B-F5E8-4C90-8BFE-89BF943E836D}" type="datetimeFigureOut">
              <a:rPr lang="ar-IQ" smtClean="0"/>
              <a:t>08/05/1441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42743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010E6B-F5E8-4C90-8BFE-89BF943E836D}"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310775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010E6B-F5E8-4C90-8BFE-89BF943E836D}" type="datetimeFigureOut">
              <a:rPr lang="ar-IQ" smtClean="0"/>
              <a:t>08/05/1441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F1F825-4B84-41C0-987D-87803BACF4C0}" type="slidenum">
              <a:rPr lang="ar-IQ" smtClean="0"/>
              <a:t>‹#›</a:t>
            </a:fld>
            <a:endParaRPr lang="ar-IQ"/>
          </a:p>
        </p:txBody>
      </p:sp>
    </p:spTree>
    <p:extLst>
      <p:ext uri="{BB962C8B-B14F-4D97-AF65-F5344CB8AC3E}">
        <p14:creationId xmlns:p14="http://schemas.microsoft.com/office/powerpoint/2010/main" val="19091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C010E6B-F5E8-4C90-8BFE-89BF943E836D}" type="datetimeFigureOut">
              <a:rPr lang="ar-IQ" smtClean="0"/>
              <a:t>08/05/1441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FF1F825-4B84-41C0-987D-87803BACF4C0}" type="slidenum">
              <a:rPr lang="ar-IQ" smtClean="0"/>
              <a:t>‹#›</a:t>
            </a:fld>
            <a:endParaRPr lang="ar-IQ"/>
          </a:p>
        </p:txBody>
      </p:sp>
    </p:spTree>
    <p:extLst>
      <p:ext uri="{BB962C8B-B14F-4D97-AF65-F5344CB8AC3E}">
        <p14:creationId xmlns:p14="http://schemas.microsoft.com/office/powerpoint/2010/main" val="2603048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124744"/>
            <a:ext cx="7772400" cy="1470025"/>
          </a:xfrm>
        </p:spPr>
        <p:txBody>
          <a:bodyPr>
            <a:normAutofit fontScale="90000"/>
          </a:bodyPr>
          <a:lstStyle/>
          <a:p>
            <a:r>
              <a:rPr lang="ar-IQ" dirty="0" smtClean="0"/>
              <a:t>مادة التفكير الرياضي </a:t>
            </a:r>
            <a:br>
              <a:rPr lang="ar-IQ" dirty="0" smtClean="0"/>
            </a:br>
            <a:r>
              <a:rPr lang="ar-IQ" dirty="0" smtClean="0"/>
              <a:t>المحاضرة السابعة </a:t>
            </a:r>
            <a:r>
              <a:rPr lang="ar-IQ" dirty="0"/>
              <a:t/>
            </a:r>
            <a:br>
              <a:rPr lang="ar-IQ" dirty="0"/>
            </a:br>
            <a:r>
              <a:rPr lang="ar-IQ" dirty="0" smtClean="0"/>
              <a:t>مجالات التفكير الرياضي (2)</a:t>
            </a:r>
            <a:endParaRPr lang="ar-IQ" dirty="0"/>
          </a:p>
        </p:txBody>
      </p:sp>
      <p:sp>
        <p:nvSpPr>
          <p:cNvPr id="3" name="عنوان فرعي 2"/>
          <p:cNvSpPr>
            <a:spLocks noGrp="1"/>
          </p:cNvSpPr>
          <p:nvPr>
            <p:ph type="subTitle" idx="1"/>
          </p:nvPr>
        </p:nvSpPr>
        <p:spPr>
          <a:xfrm>
            <a:off x="1475656" y="2996952"/>
            <a:ext cx="6400800" cy="1752600"/>
          </a:xfrm>
        </p:spPr>
        <p:txBody>
          <a:bodyPr/>
          <a:lstStyle/>
          <a:p>
            <a:r>
              <a:rPr lang="ar-IQ" dirty="0" smtClean="0"/>
              <a:t>لطلبة كلية التربية الاساسية / قسم الرياضيات / المرحلة الثالثة </a:t>
            </a:r>
          </a:p>
          <a:p>
            <a:r>
              <a:rPr lang="ar-IQ" dirty="0" smtClean="0"/>
              <a:t>م . م سارة ناطق</a:t>
            </a:r>
            <a:endParaRPr lang="ar-IQ" dirty="0"/>
          </a:p>
        </p:txBody>
      </p:sp>
    </p:spTree>
    <p:extLst>
      <p:ext uri="{BB962C8B-B14F-4D97-AF65-F5344CB8AC3E}">
        <p14:creationId xmlns:p14="http://schemas.microsoft.com/office/powerpoint/2010/main" val="477489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2286000" y="939921"/>
                <a:ext cx="6462464" cy="4147161"/>
              </a:xfrm>
              <a:prstGeom prst="rect">
                <a:avLst/>
              </a:prstGeom>
            </p:spPr>
            <p:txBody>
              <a:bodyPr wrap="square">
                <a:spAutoFit/>
              </a:bodyPr>
              <a:lstStyle/>
              <a:p>
                <a:r>
                  <a:rPr lang="ar-IQ" b="1" dirty="0"/>
                  <a:t>الاستراتيجيات للتفكير الرياضي التي يمكن توظيفها في حل المسائل الرياضية</a:t>
                </a:r>
                <a:r>
                  <a:rPr lang="ar-IQ" dirty="0"/>
                  <a:t> </a:t>
                </a:r>
                <a:endParaRPr lang="en-US" dirty="0"/>
              </a:p>
              <a:p>
                <a:r>
                  <a:rPr lang="ar-IQ" dirty="0"/>
                  <a:t>وسنعرض فيما يلي بعضاً من هذه الاستراتيجيات :</a:t>
                </a:r>
                <a:endParaRPr lang="en-US" dirty="0"/>
              </a:p>
              <a:p>
                <a:pPr lvl="0"/>
                <a:r>
                  <a:rPr lang="ar-SA" b="1" dirty="0"/>
                  <a:t>استراتيجية السير بطريقة عكسية :</a:t>
                </a:r>
                <a:r>
                  <a:rPr lang="ar-SA" dirty="0"/>
                  <a:t> </a:t>
                </a:r>
                <a:r>
                  <a:rPr lang="ar-IQ" dirty="0"/>
                  <a:t>وهي تلك الاستراتيجية التي يتطلب فيها البدء من المعطيات الاخيرة في المسألة والانتقال منها الى المعطيات الاولى للوصول الى حل المسألة. </a:t>
                </a:r>
                <a:endParaRPr lang="en-US" dirty="0"/>
              </a:p>
              <a:p>
                <a:r>
                  <a:rPr lang="ar-IQ" i="1" dirty="0"/>
                  <a:t>مثال:</a:t>
                </a:r>
                <a:r>
                  <a:rPr lang="ar-IQ" dirty="0"/>
                  <a:t> اذا كان مجموع عددين يساوي </a:t>
                </a:r>
                <a:r>
                  <a:rPr lang="en-US" dirty="0"/>
                  <a:t>8</a:t>
                </a:r>
                <a:r>
                  <a:rPr lang="ar-IQ" dirty="0"/>
                  <a:t>  وحاصل ضربهما يساوي </a:t>
                </a:r>
                <a:r>
                  <a:rPr lang="en-US" dirty="0"/>
                  <a:t>15</a:t>
                </a:r>
                <a:r>
                  <a:rPr lang="ar-IQ" dirty="0"/>
                  <a:t> . فما مجموع مقلوب العددين ؟</a:t>
                </a:r>
                <a:endParaRPr lang="en-US" dirty="0"/>
              </a:p>
              <a:p>
                <a:r>
                  <a:rPr lang="ar-IQ" i="1" dirty="0"/>
                  <a:t>المعطيات :</a:t>
                </a:r>
                <a:r>
                  <a:rPr lang="ar-IQ" dirty="0"/>
                  <a:t>    مجموع عددين </a:t>
                </a:r>
                <a14:m>
                  <m:oMath xmlns:m="http://schemas.openxmlformats.org/officeDocument/2006/math">
                    <m:r>
                      <a:rPr lang="ar-IQ">
                        <a:latin typeface="Cambria Math"/>
                      </a:rPr>
                      <m:t>=</m:t>
                    </m:r>
                  </m:oMath>
                </a14:m>
                <a:r>
                  <a:rPr lang="ar-IQ" dirty="0"/>
                  <a:t> </a:t>
                </a:r>
                <a:r>
                  <a:rPr lang="en-US" dirty="0"/>
                  <a:t> 8</a:t>
                </a:r>
                <a:r>
                  <a:rPr lang="ar-IQ" dirty="0"/>
                  <a:t> </a:t>
                </a:r>
                <a:endParaRPr lang="en-US" dirty="0"/>
              </a:p>
              <a:p>
                <a:r>
                  <a:rPr lang="ar-IQ" dirty="0"/>
                  <a:t>	            حاصل ضربهما </a:t>
                </a:r>
                <a14:m>
                  <m:oMath xmlns:m="http://schemas.openxmlformats.org/officeDocument/2006/math">
                    <m:r>
                      <a:rPr lang="ar-IQ">
                        <a:latin typeface="Cambria Math"/>
                      </a:rPr>
                      <m:t>=</m:t>
                    </m:r>
                  </m:oMath>
                </a14:m>
                <a:r>
                  <a:rPr lang="ar-IQ" dirty="0"/>
                  <a:t> </a:t>
                </a:r>
                <a:r>
                  <a:rPr lang="en-US" dirty="0"/>
                  <a:t>15</a:t>
                </a:r>
                <a:r>
                  <a:rPr lang="ar-IQ" dirty="0"/>
                  <a:t> </a:t>
                </a:r>
                <a:endParaRPr lang="en-US" dirty="0"/>
              </a:p>
              <a:p>
                <a:r>
                  <a:rPr lang="ar-IQ" dirty="0"/>
                  <a:t>المطلوب : ما مجموع مقلوب العددين ؟</a:t>
                </a:r>
                <a:endParaRPr lang="en-US" dirty="0"/>
              </a:p>
              <a:p>
                <a:r>
                  <a:rPr lang="ar-IQ" dirty="0"/>
                  <a:t>الحل :		</a:t>
                </a:r>
                <a:endParaRPr lang="en-US" dirty="0"/>
              </a:p>
              <a:p>
                <a14:m>
                  <m:oMath xmlns:m="http://schemas.openxmlformats.org/officeDocument/2006/math">
                    <m:box>
                      <m:boxPr>
                        <m:ctrlPr>
                          <a:rPr lang="en-US" i="1">
                            <a:latin typeface="Cambria Math"/>
                          </a:rPr>
                        </m:ctrlPr>
                      </m:boxPr>
                      <m:e>
                        <m:argPr>
                          <m:argSz m:val="-1"/>
                        </m:argPr>
                        <m:f>
                          <m:fPr>
                            <m:ctrlPr>
                              <a:rPr lang="en-US" i="1">
                                <a:latin typeface="Cambria Math"/>
                              </a:rPr>
                            </m:ctrlPr>
                          </m:fPr>
                          <m:num>
                            <m:r>
                              <a:rPr lang="en-US" i="1">
                                <a:latin typeface="Cambria Math"/>
                              </a:rPr>
                              <m:t>1</m:t>
                            </m:r>
                          </m:num>
                          <m:den>
                            <m:r>
                              <a:rPr lang="en-US">
                                <a:latin typeface="Cambria Math"/>
                              </a:rPr>
                              <m:t> </m:t>
                            </m:r>
                            <m:r>
                              <m:rPr>
                                <m:sty m:val="p"/>
                              </m:rPr>
                              <a:rPr lang="en-US">
                                <a:latin typeface="Cambria Math"/>
                              </a:rPr>
                              <m:t>x</m:t>
                            </m:r>
                          </m:den>
                        </m:f>
                        <m:r>
                          <a:rPr lang="en-US">
                            <a:latin typeface="Cambria Math"/>
                          </a:rPr>
                          <m:t> +</m:t>
                        </m:r>
                      </m:e>
                    </m:box>
                    <m:box>
                      <m:boxPr>
                        <m:ctrlPr>
                          <a:rPr lang="en-US" i="1">
                            <a:latin typeface="Cambria Math"/>
                          </a:rPr>
                        </m:ctrlPr>
                      </m:boxPr>
                      <m:e>
                        <m:argPr>
                          <m:argSz m:val="-1"/>
                        </m:argPr>
                        <m:f>
                          <m:fPr>
                            <m:ctrlPr>
                              <a:rPr lang="en-US" i="1">
                                <a:latin typeface="Cambria Math"/>
                              </a:rPr>
                            </m:ctrlPr>
                          </m:fPr>
                          <m:num>
                            <m:r>
                              <a:rPr lang="en-US" i="1">
                                <a:latin typeface="Cambria Math"/>
                              </a:rPr>
                              <m:t>1</m:t>
                            </m:r>
                          </m:num>
                          <m:den>
                            <m:r>
                              <m:rPr>
                                <m:sty m:val="p"/>
                              </m:rPr>
                              <a:rPr lang="en-US">
                                <a:latin typeface="Cambria Math"/>
                              </a:rPr>
                              <m:t>y</m:t>
                            </m:r>
                          </m:den>
                        </m:f>
                      </m:e>
                    </m:box>
                  </m:oMath>
                </a14:m>
                <a:r>
                  <a:rPr lang="en-US" dirty="0"/>
                  <a:t> = </a:t>
                </a:r>
                <a14:m>
                  <m:oMath xmlns:m="http://schemas.openxmlformats.org/officeDocument/2006/math">
                    <m:box>
                      <m:boxPr>
                        <m:ctrlPr>
                          <a:rPr lang="en-US" i="1">
                            <a:latin typeface="Cambria Math"/>
                          </a:rPr>
                        </m:ctrlPr>
                      </m:boxPr>
                      <m:e>
                        <m:argPr>
                          <m:argSz m:val="-1"/>
                        </m:argPr>
                        <m:f>
                          <m:fPr>
                            <m:ctrlPr>
                              <a:rPr lang="en-US" i="1">
                                <a:latin typeface="Cambria Math"/>
                              </a:rPr>
                            </m:ctrlPr>
                          </m:fPr>
                          <m:num>
                            <m:r>
                              <a:rPr lang="en-US" i="1">
                                <a:latin typeface="Cambria Math"/>
                              </a:rPr>
                              <m:t>𝑦</m:t>
                            </m:r>
                            <m:r>
                              <a:rPr lang="en-US" i="1">
                                <a:latin typeface="Cambria Math"/>
                              </a:rPr>
                              <m:t>+</m:t>
                            </m:r>
                            <m:r>
                              <a:rPr lang="en-US" i="1">
                                <a:latin typeface="Cambria Math"/>
                              </a:rPr>
                              <m:t>𝑥</m:t>
                            </m:r>
                            <m:r>
                              <a:rPr lang="en-US" i="1">
                                <a:latin typeface="Cambria Math"/>
                              </a:rPr>
                              <m:t> </m:t>
                            </m:r>
                          </m:num>
                          <m:den>
                            <m:r>
                              <a:rPr lang="en-US" i="1">
                                <a:latin typeface="Cambria Math"/>
                              </a:rPr>
                              <m:t>𝑥𝑦</m:t>
                            </m:r>
                          </m:den>
                        </m:f>
                      </m:e>
                    </m:box>
                  </m:oMath>
                </a14:m>
                <a:r>
                  <a:rPr lang="en-US" dirty="0"/>
                  <a:t> =</a:t>
                </a:r>
                <a14:m>
                  <m:oMath xmlns:m="http://schemas.openxmlformats.org/officeDocument/2006/math">
                    <m:box>
                      <m:boxPr>
                        <m:ctrlPr>
                          <a:rPr lang="en-US" i="1">
                            <a:latin typeface="Cambria Math"/>
                          </a:rPr>
                        </m:ctrlPr>
                      </m:boxPr>
                      <m:e>
                        <m:argPr>
                          <m:argSz m:val="-1"/>
                        </m:argPr>
                        <m:f>
                          <m:fPr>
                            <m:ctrlPr>
                              <a:rPr lang="en-US" i="1">
                                <a:latin typeface="Cambria Math"/>
                              </a:rPr>
                            </m:ctrlPr>
                          </m:fPr>
                          <m:num>
                            <m:r>
                              <a:rPr lang="en-US" i="1">
                                <a:latin typeface="Cambria Math"/>
                              </a:rPr>
                              <m:t>8</m:t>
                            </m:r>
                          </m:num>
                          <m:den>
                            <m:r>
                              <a:rPr lang="en-US" i="1">
                                <a:latin typeface="Cambria Math"/>
                              </a:rPr>
                              <m:t>15</m:t>
                            </m:r>
                          </m:den>
                        </m:f>
                      </m:e>
                    </m:box>
                  </m:oMath>
                </a14:m>
                <a:r>
                  <a:rPr lang="en-US" dirty="0"/>
                  <a:t>     </a:t>
                </a:r>
              </a:p>
              <a:p>
                <a:r>
                  <a:rPr lang="ar-IQ" i="1" dirty="0"/>
                  <a:t>التحقيق :</a:t>
                </a:r>
                <a:r>
                  <a:rPr lang="ar-IQ" dirty="0"/>
                  <a:t> العددين </a:t>
                </a:r>
                <a:r>
                  <a:rPr lang="en-US" dirty="0"/>
                  <a:t>3, 5</a:t>
                </a:r>
                <a:r>
                  <a:rPr lang="ar-IQ" dirty="0"/>
                  <a:t> حاصل جمعهما =</a:t>
                </a:r>
                <a:r>
                  <a:rPr lang="en-US" dirty="0"/>
                  <a:t>8 </a:t>
                </a:r>
                <a:r>
                  <a:rPr lang="ar-IQ" dirty="0"/>
                  <a:t>  </a:t>
                </a:r>
                <a:r>
                  <a:rPr lang="en-US" dirty="0"/>
                  <a:t>,</a:t>
                </a:r>
                <a:r>
                  <a:rPr lang="ar-IQ" dirty="0"/>
                  <a:t> وحاصل ضربهما = </a:t>
                </a:r>
                <a:r>
                  <a:rPr lang="en-US" dirty="0"/>
                  <a:t>15</a:t>
                </a:r>
              </a:p>
              <a:p>
                <a:r>
                  <a:rPr lang="ar-IQ" dirty="0"/>
                  <a:t>مجموع مقلوب العددين هو          </a:t>
                </a:r>
                <a14:m>
                  <m:oMath xmlns:m="http://schemas.openxmlformats.org/officeDocument/2006/math">
                    <m:box>
                      <m:boxPr>
                        <m:ctrlPr>
                          <a:rPr lang="en-US" i="1">
                            <a:latin typeface="Cambria Math"/>
                          </a:rPr>
                        </m:ctrlPr>
                      </m:boxPr>
                      <m:e>
                        <m:argPr>
                          <m:argSz m:val="-1"/>
                        </m:argPr>
                        <m:f>
                          <m:fPr>
                            <m:ctrlPr>
                              <a:rPr lang="en-US" i="1">
                                <a:latin typeface="Cambria Math"/>
                              </a:rPr>
                            </m:ctrlPr>
                          </m:fPr>
                          <m:num>
                            <m:r>
                              <a:rPr lang="en-US" i="1">
                                <a:latin typeface="Cambria Math"/>
                              </a:rPr>
                              <m:t>8</m:t>
                            </m:r>
                            <m:r>
                              <a:rPr lang="en-US" i="1">
                                <a:latin typeface="Cambria Math"/>
                              </a:rPr>
                              <m:t> </m:t>
                            </m:r>
                          </m:num>
                          <m:den>
                            <m:r>
                              <a:rPr lang="en-US">
                                <a:latin typeface="Cambria Math"/>
                              </a:rPr>
                              <m:t>15</m:t>
                            </m:r>
                            <m:r>
                              <a:rPr lang="en-US">
                                <a:latin typeface="Cambria Math"/>
                              </a:rPr>
                              <m:t> </m:t>
                            </m:r>
                          </m:den>
                        </m:f>
                      </m:e>
                    </m:box>
                  </m:oMath>
                </a14:m>
                <a:r>
                  <a:rPr lang="ar-IQ" dirty="0"/>
                  <a:t> = </a:t>
                </a:r>
                <a14:m>
                  <m:oMath xmlns:m="http://schemas.openxmlformats.org/officeDocument/2006/math">
                    <m:f>
                      <m:fPr>
                        <m:ctrlPr>
                          <a:rPr lang="en-US" i="1">
                            <a:latin typeface="Cambria Math"/>
                          </a:rPr>
                        </m:ctrlPr>
                      </m:fPr>
                      <m:num>
                        <m:r>
                          <a:rPr lang="en-US" i="1">
                            <a:latin typeface="Cambria Math"/>
                          </a:rPr>
                          <m:t>3</m:t>
                        </m:r>
                        <m:r>
                          <a:rPr lang="en-US" i="1">
                            <a:latin typeface="Cambria Math"/>
                          </a:rPr>
                          <m:t>+</m:t>
                        </m:r>
                        <m:r>
                          <a:rPr lang="en-US" i="1">
                            <a:latin typeface="Cambria Math"/>
                          </a:rPr>
                          <m:t>5</m:t>
                        </m:r>
                      </m:num>
                      <m:den>
                        <m:r>
                          <a:rPr lang="en-US" i="1">
                            <a:latin typeface="Cambria Math"/>
                          </a:rPr>
                          <m:t>15</m:t>
                        </m:r>
                      </m:den>
                    </m:f>
                  </m:oMath>
                </a14:m>
                <a:r>
                  <a:rPr lang="ar-IQ" dirty="0"/>
                  <a:t> =</a:t>
                </a:r>
                <a14:m>
                  <m:oMath xmlns:m="http://schemas.openxmlformats.org/officeDocument/2006/math">
                    <m:box>
                      <m:boxPr>
                        <m:ctrlPr>
                          <a:rPr lang="en-US" i="1">
                            <a:latin typeface="Cambria Math"/>
                          </a:rPr>
                        </m:ctrlPr>
                      </m:boxPr>
                      <m:e>
                        <m:argPr>
                          <m:argSz m:val="-1"/>
                        </m:argPr>
                        <m:f>
                          <m:fPr>
                            <m:ctrlPr>
                              <a:rPr lang="en-US" i="1">
                                <a:latin typeface="Cambria Math"/>
                              </a:rPr>
                            </m:ctrlPr>
                          </m:fPr>
                          <m:num>
                            <m:r>
                              <a:rPr lang="en-US" i="1">
                                <a:latin typeface="Cambria Math"/>
                              </a:rPr>
                              <m:t> </m:t>
                            </m:r>
                            <m:r>
                              <a:rPr lang="en-US" i="1">
                                <a:latin typeface="Cambria Math"/>
                              </a:rPr>
                              <m:t>1</m:t>
                            </m:r>
                            <m:r>
                              <a:rPr lang="en-US" i="1">
                                <a:latin typeface="Cambria Math"/>
                              </a:rPr>
                              <m:t> </m:t>
                            </m:r>
                          </m:num>
                          <m:den>
                            <m:r>
                              <a:rPr lang="en-US">
                                <a:latin typeface="Cambria Math"/>
                              </a:rPr>
                              <m:t>3</m:t>
                            </m:r>
                            <m:r>
                              <a:rPr lang="en-US">
                                <a:latin typeface="Cambria Math"/>
                              </a:rPr>
                              <m:t>  </m:t>
                            </m:r>
                          </m:den>
                        </m:f>
                      </m:e>
                    </m:box>
                  </m:oMath>
                </a14:m>
                <a:r>
                  <a:rPr lang="ar-IQ" dirty="0"/>
                  <a:t>+ </a:t>
                </a:r>
                <a14:m>
                  <m:oMath xmlns:m="http://schemas.openxmlformats.org/officeDocument/2006/math">
                    <m:box>
                      <m:boxPr>
                        <m:ctrlPr>
                          <a:rPr lang="en-US" i="1">
                            <a:latin typeface="Cambria Math"/>
                          </a:rPr>
                        </m:ctrlPr>
                      </m:boxPr>
                      <m:e>
                        <m:argPr>
                          <m:argSz m:val="-1"/>
                        </m:argPr>
                        <m:f>
                          <m:fPr>
                            <m:ctrlPr>
                              <a:rPr lang="en-US" i="1">
                                <a:latin typeface="Cambria Math"/>
                              </a:rPr>
                            </m:ctrlPr>
                          </m:fPr>
                          <m:num>
                            <m:r>
                              <a:rPr lang="en-US" i="1">
                                <a:latin typeface="Cambria Math"/>
                              </a:rPr>
                              <m:t>1</m:t>
                            </m:r>
                            <m:r>
                              <a:rPr lang="en-US" i="1">
                                <a:latin typeface="Cambria Math"/>
                              </a:rPr>
                              <m:t> </m:t>
                            </m:r>
                          </m:num>
                          <m:den>
                            <m:r>
                              <a:rPr lang="en-US">
                                <a:latin typeface="Cambria Math"/>
                              </a:rPr>
                              <m:t>5</m:t>
                            </m:r>
                            <m:r>
                              <a:rPr lang="en-US">
                                <a:latin typeface="Cambria Math"/>
                              </a:rPr>
                              <m:t> </m:t>
                            </m:r>
                          </m:den>
                        </m:f>
                      </m:e>
                    </m:box>
                  </m:oMath>
                </a14:m>
                <a:endParaRPr lang="en-US" dirty="0"/>
              </a:p>
            </p:txBody>
          </p:sp>
        </mc:Choice>
        <mc:Fallback xmlns="">
          <p:sp>
            <p:nvSpPr>
              <p:cNvPr id="2" name="مستطيل 1"/>
              <p:cNvSpPr>
                <a:spLocks noRot="1" noChangeAspect="1" noMove="1" noResize="1" noEditPoints="1" noAdjustHandles="1" noChangeArrowheads="1" noChangeShapeType="1" noTextEdit="1"/>
              </p:cNvSpPr>
              <p:nvPr/>
            </p:nvSpPr>
            <p:spPr>
              <a:xfrm>
                <a:off x="2286000" y="939921"/>
                <a:ext cx="6462464" cy="4147161"/>
              </a:xfrm>
              <a:prstGeom prst="rect">
                <a:avLst/>
              </a:prstGeom>
              <a:blipFill rotWithShape="1">
                <a:blip r:embed="rId2"/>
                <a:stretch>
                  <a:fillRect t="-882" r="-755"/>
                </a:stretch>
              </a:blipFill>
            </p:spPr>
            <p:txBody>
              <a:bodyPr/>
              <a:lstStyle/>
              <a:p>
                <a:r>
                  <a:rPr lang="ar-IQ">
                    <a:noFill/>
                  </a:rPr>
                  <a:t> </a:t>
                </a:r>
              </a:p>
            </p:txBody>
          </p:sp>
        </mc:Fallback>
      </mc:AlternateContent>
    </p:spTree>
    <p:extLst>
      <p:ext uri="{BB962C8B-B14F-4D97-AF65-F5344CB8AC3E}">
        <p14:creationId xmlns:p14="http://schemas.microsoft.com/office/powerpoint/2010/main" val="89006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2286000" y="1582341"/>
                <a:ext cx="6462464" cy="3970318"/>
              </a:xfrm>
              <a:prstGeom prst="rect">
                <a:avLst/>
              </a:prstGeom>
            </p:spPr>
            <p:txBody>
              <a:bodyPr wrap="square">
                <a:spAutoFit/>
              </a:bodyPr>
              <a:lstStyle/>
              <a:p>
                <a:pPr lvl="0"/>
                <a:r>
                  <a:rPr lang="ar-SA" b="1" dirty="0"/>
                  <a:t>استراتيجية البحث عن النمط </a:t>
                </a:r>
                <a:r>
                  <a:rPr lang="ar-IQ" dirty="0"/>
                  <a:t>:وهي الاستراتيجية التي تتطلب قراءة المعطيات قراءة واعية للوصول الى قاعدة او مفتاح الحل . </a:t>
                </a:r>
                <a:endParaRPr lang="en-US" dirty="0"/>
              </a:p>
              <a:p>
                <a:r>
                  <a:rPr lang="ar-IQ" i="1" u="wavy" dirty="0"/>
                  <a:t>مثال :-</a:t>
                </a:r>
                <a:r>
                  <a:rPr lang="ar-IQ" dirty="0"/>
                  <a:t> </a:t>
                </a:r>
                <a:r>
                  <a:rPr lang="ar-IQ" dirty="0" err="1"/>
                  <a:t>تامل</a:t>
                </a:r>
                <a:r>
                  <a:rPr lang="ar-IQ" dirty="0"/>
                  <a:t> الاعداد الاتية :</a:t>
                </a:r>
                <a:endParaRPr lang="en-US" dirty="0"/>
              </a:p>
              <a:p>
                <a:r>
                  <a:rPr lang="en-US" dirty="0"/>
                  <a:t>1 , 2 , 3 , 5 , </a:t>
                </a:r>
                <a14:m>
                  <m:oMath xmlns:m="http://schemas.openxmlformats.org/officeDocument/2006/math">
                    <m:r>
                      <a:rPr lang="ar-IQ">
                        <a:latin typeface="Cambria Math"/>
                      </a:rPr>
                      <m:t>⋯</m:t>
                    </m:r>
                  </m:oMath>
                </a14:m>
                <a:r>
                  <a:rPr lang="en-US" dirty="0"/>
                  <a:t> 13 , 21 , … , 55</a:t>
                </a:r>
                <a:r>
                  <a:rPr lang="ar-IQ" dirty="0"/>
                  <a:t>   ما هو نمط ترتيب الاعداد ؟</a:t>
                </a:r>
                <a:endParaRPr lang="en-US" dirty="0"/>
              </a:p>
              <a:p>
                <a:r>
                  <a:rPr lang="ar-IQ" dirty="0"/>
                  <a:t>النمط :-              </a:t>
                </a:r>
                <a:r>
                  <a:rPr lang="en-US" dirty="0" err="1"/>
                  <a:t>x</a:t>
                </a:r>
                <a:r>
                  <a:rPr lang="en-US" baseline="-25000" dirty="0" err="1"/>
                  <a:t>n</a:t>
                </a:r>
                <a:r>
                  <a:rPr lang="en-US" baseline="-25000" dirty="0"/>
                  <a:t> </a:t>
                </a:r>
                <a:r>
                  <a:rPr lang="en-US" dirty="0"/>
                  <a:t> + </a:t>
                </a:r>
                <a:r>
                  <a:rPr lang="en-US" baseline="-25000" dirty="0"/>
                  <a:t> </a:t>
                </a:r>
                <a:r>
                  <a:rPr lang="en-US" dirty="0" err="1"/>
                  <a:t>x</a:t>
                </a:r>
                <a:r>
                  <a:rPr lang="en-US" baseline="-25000" dirty="0" err="1"/>
                  <a:t>n</a:t>
                </a:r>
                <a:r>
                  <a:rPr lang="en-US" baseline="-25000" dirty="0"/>
                  <a:t> +1  </a:t>
                </a:r>
                <a:r>
                  <a:rPr lang="en-US" dirty="0"/>
                  <a:t>=  x</a:t>
                </a:r>
                <a:r>
                  <a:rPr lang="en-US" baseline="-25000" dirty="0"/>
                  <a:t>n+2</a:t>
                </a:r>
                <a:endParaRPr lang="en-US" dirty="0"/>
              </a:p>
              <a:p>
                <a:r>
                  <a:rPr lang="ar-IQ" dirty="0"/>
                  <a:t>بمعنى اخر :    </a:t>
                </a:r>
                <a14:m>
                  <m:oMath xmlns:m="http://schemas.openxmlformats.org/officeDocument/2006/math">
                    <m:sSub>
                      <m:sSubPr>
                        <m:ctrlPr>
                          <a:rPr lang="en-US" i="1">
                            <a:latin typeface="Cambria Math"/>
                          </a:rPr>
                        </m:ctrlPr>
                      </m:sSubPr>
                      <m:e>
                        <m:r>
                          <a:rPr lang="en-US" i="1">
                            <a:latin typeface="Cambria Math"/>
                          </a:rPr>
                          <m:t>𝑥</m:t>
                        </m:r>
                      </m:e>
                      <m:sub>
                        <m:r>
                          <m:rPr>
                            <m:sty m:val="p"/>
                          </m:rPr>
                          <a:rPr lang="en-US">
                            <a:latin typeface="Cambria Math"/>
                          </a:rPr>
                          <m:t>n</m:t>
                        </m:r>
                      </m:sub>
                    </m:sSub>
                  </m:oMath>
                </a14:m>
                <a:r>
                  <a:rPr lang="en-US" dirty="0"/>
                  <a:t> </a:t>
                </a:r>
                <a14:m>
                  <m:oMath xmlns:m="http://schemas.openxmlformats.org/officeDocument/2006/math">
                    <m:sSub>
                      <m:sSubPr>
                        <m:ctrlPr>
                          <a:rPr lang="en-US" i="1">
                            <a:latin typeface="Cambria Math"/>
                          </a:rPr>
                        </m:ctrlPr>
                      </m:sSubPr>
                      <m:e>
                        <m:r>
                          <a:rPr lang="en-US" i="1">
                            <a:latin typeface="Cambria Math"/>
                          </a:rPr>
                          <m:t>𝑥</m:t>
                        </m:r>
                      </m:e>
                      <m:sub>
                        <m:r>
                          <m:rPr>
                            <m:sty m:val="p"/>
                          </m:rPr>
                          <a:rPr lang="en-US">
                            <a:latin typeface="Cambria Math"/>
                          </a:rPr>
                          <m:t>n</m:t>
                        </m:r>
                        <m:r>
                          <a:rPr lang="en-US" i="1">
                            <a:latin typeface="Cambria Math"/>
                          </a:rPr>
                          <m:t>−</m:t>
                        </m:r>
                        <m:r>
                          <a:rPr lang="en-US">
                            <a:latin typeface="Cambria Math"/>
                          </a:rPr>
                          <m:t>2</m:t>
                        </m:r>
                      </m:sub>
                    </m:sSub>
                  </m:oMath>
                </a14:m>
                <a:r>
                  <a:rPr lang="en-US" dirty="0"/>
                  <a:t>+  </a:t>
                </a:r>
                <a14:m>
                  <m:oMath xmlns:m="http://schemas.openxmlformats.org/officeDocument/2006/math">
                    <m:sSub>
                      <m:sSubPr>
                        <m:ctrlPr>
                          <a:rPr lang="en-US" i="1">
                            <a:latin typeface="Cambria Math"/>
                          </a:rPr>
                        </m:ctrlPr>
                      </m:sSubPr>
                      <m:e>
                        <m:r>
                          <a:rPr lang="en-US" i="1">
                            <a:latin typeface="Cambria Math"/>
                          </a:rPr>
                          <m:t>𝑥</m:t>
                        </m:r>
                      </m:e>
                      <m:sub>
                        <m:r>
                          <a:rPr lang="en-US" i="1">
                            <a:latin typeface="Cambria Math"/>
                          </a:rPr>
                          <m:t>𝑛</m:t>
                        </m:r>
                        <m:r>
                          <a:rPr lang="en-US" i="1">
                            <a:latin typeface="Cambria Math"/>
                          </a:rPr>
                          <m:t>−</m:t>
                        </m:r>
                        <m:r>
                          <a:rPr lang="en-US" i="1">
                            <a:latin typeface="Cambria Math"/>
                          </a:rPr>
                          <m:t>1</m:t>
                        </m:r>
                      </m:sub>
                    </m:sSub>
                  </m:oMath>
                </a14:m>
                <a:r>
                  <a:rPr lang="en-US" dirty="0"/>
                  <a:t>= </a:t>
                </a:r>
              </a:p>
              <a:p>
                <a:r>
                  <a:rPr lang="ar-IQ" dirty="0"/>
                  <a:t>او بمعنى اخر :  مجموع عددين سابقين متتاليين بالترتيب يساوي العدد اللاحق مباشرةً. </a:t>
                </a:r>
                <a:endParaRPr lang="en-US" dirty="0"/>
              </a:p>
              <a:p>
                <a:pPr lvl="0"/>
                <a:r>
                  <a:rPr lang="ar-SA" b="1" dirty="0"/>
                  <a:t>استراتيجية تنظيم البيانات وجدولتها : </a:t>
                </a:r>
                <a:r>
                  <a:rPr lang="ar-IQ" dirty="0"/>
                  <a:t>وهي تلك استراتيجية التي تتطلب اجراء تنظيم البيانات ووضعها في جدول للوصول الى الحل </a:t>
                </a:r>
                <a:r>
                  <a:rPr lang="ar-IQ" dirty="0" smtClean="0"/>
                  <a:t>.</a:t>
                </a:r>
              </a:p>
              <a:p>
                <a:pPr lvl="0"/>
                <a:r>
                  <a:rPr lang="ar-SA" b="1" dirty="0"/>
                  <a:t>استراتيجية الحذف :</a:t>
                </a:r>
                <a:r>
                  <a:rPr lang="ar-IQ" dirty="0"/>
                  <a:t> وهي تلك الاستراتيجية التي تتطلب اقتراح عدد من الحلول والبدء بالحكم عليها , حيث يتم حذف الحلول غير الممكنة وتبقى الحلول الممكنة .</a:t>
                </a:r>
                <a:endParaRPr lang="en-US" dirty="0"/>
              </a:p>
              <a:p>
                <a:r>
                  <a:rPr lang="ar-IQ" i="1" u="sng" dirty="0"/>
                  <a:t>مثال:</a:t>
                </a:r>
                <a:r>
                  <a:rPr lang="ar-IQ" dirty="0"/>
                  <a:t> اذا كان </a:t>
                </a:r>
                <a:r>
                  <a:rPr lang="en-US" dirty="0"/>
                  <a:t>x</a:t>
                </a:r>
                <a:r>
                  <a:rPr lang="ar-IQ" dirty="0"/>
                  <a:t> عدد موجب (</a:t>
                </a:r>
                <a:r>
                  <a:rPr lang="en-US" dirty="0"/>
                  <a:t>x</a:t>
                </a:r>
                <a:r>
                  <a:rPr lang="ar-IQ" dirty="0"/>
                  <a:t> &gt; صفر) و </a:t>
                </a:r>
                <a:r>
                  <a:rPr lang="en-US" dirty="0"/>
                  <a:t>y</a:t>
                </a:r>
                <a:r>
                  <a:rPr lang="ar-IQ" dirty="0"/>
                  <a:t> عدد سالب (</a:t>
                </a:r>
                <a:r>
                  <a:rPr lang="en-US" dirty="0"/>
                  <a:t>y</a:t>
                </a:r>
                <a:r>
                  <a:rPr lang="ar-IQ" dirty="0"/>
                  <a:t> &lt; صفر) ، اي من الاعداد التالية يعتبر الاكبر ؟</a:t>
                </a:r>
                <a:endParaRPr lang="en-US" dirty="0"/>
              </a:p>
              <a:p>
                <a:pPr lvl="0"/>
                <a:endParaRPr lang="en-US" dirty="0"/>
              </a:p>
            </p:txBody>
          </p:sp>
        </mc:Choice>
        <mc:Fallback xmlns="">
          <p:sp>
            <p:nvSpPr>
              <p:cNvPr id="2" name="مستطيل 1"/>
              <p:cNvSpPr>
                <a:spLocks noRot="1" noChangeAspect="1" noMove="1" noResize="1" noEditPoints="1" noAdjustHandles="1" noChangeArrowheads="1" noChangeShapeType="1" noTextEdit="1"/>
              </p:cNvSpPr>
              <p:nvPr/>
            </p:nvSpPr>
            <p:spPr>
              <a:xfrm>
                <a:off x="2286000" y="1582341"/>
                <a:ext cx="6462464" cy="3970318"/>
              </a:xfrm>
              <a:prstGeom prst="rect">
                <a:avLst/>
              </a:prstGeom>
              <a:blipFill rotWithShape="1">
                <a:blip r:embed="rId2"/>
                <a:stretch>
                  <a:fillRect l="-660" t="-768" r="-849"/>
                </a:stretch>
              </a:blipFill>
            </p:spPr>
            <p:txBody>
              <a:bodyPr/>
              <a:lstStyle/>
              <a:p>
                <a:r>
                  <a:rPr lang="ar-IQ">
                    <a:noFill/>
                  </a:rPr>
                  <a:t> </a:t>
                </a:r>
              </a:p>
            </p:txBody>
          </p:sp>
        </mc:Fallback>
      </mc:AlternateContent>
    </p:spTree>
    <p:extLst>
      <p:ext uri="{BB962C8B-B14F-4D97-AF65-F5344CB8AC3E}">
        <p14:creationId xmlns:p14="http://schemas.microsoft.com/office/powerpoint/2010/main" val="245613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6462464" cy="2862322"/>
          </a:xfrm>
          <a:prstGeom prst="rect">
            <a:avLst/>
          </a:prstGeom>
        </p:spPr>
        <p:txBody>
          <a:bodyPr wrap="square">
            <a:spAutoFit/>
          </a:bodyPr>
          <a:lstStyle/>
          <a:p>
            <a:r>
              <a:rPr lang="ar-IQ" b="1" dirty="0"/>
              <a:t>6. </a:t>
            </a:r>
            <a:r>
              <a:rPr lang="ar-IQ" b="1" dirty="0" err="1"/>
              <a:t>النمذجة</a:t>
            </a:r>
            <a:r>
              <a:rPr lang="ar-IQ" b="1" dirty="0"/>
              <a:t> (</a:t>
            </a:r>
            <a:r>
              <a:rPr lang="en-US" b="1" dirty="0"/>
              <a:t>Modeling</a:t>
            </a:r>
            <a:r>
              <a:rPr lang="ar-IQ" b="1" dirty="0"/>
              <a:t>):</a:t>
            </a:r>
            <a:endParaRPr lang="en-US" dirty="0"/>
          </a:p>
          <a:p>
            <a:r>
              <a:rPr lang="ar-IQ" dirty="0"/>
              <a:t>هي تمثيل رياضي لشكل أو مُجسم أو علاقة للموقف، ويكون التمثيل إما بشكل أو مجسم أو معادلة أو علاقة رياضية. (أبو زينة،2011).</a:t>
            </a:r>
            <a:endParaRPr lang="en-US" dirty="0"/>
          </a:p>
          <a:p>
            <a:r>
              <a:rPr lang="ar-IQ" dirty="0"/>
              <a:t>وتُعد </a:t>
            </a:r>
            <a:r>
              <a:rPr lang="ar-IQ" dirty="0" err="1"/>
              <a:t>النمذجة</a:t>
            </a:r>
            <a:r>
              <a:rPr lang="ar-IQ" dirty="0"/>
              <a:t> الرياضية للظواهر إحدى أقوى استخدامات الرياضيات، وعليه يُفضل إتاحة الفرص إمام جميع الطلبة في مراحلهم الدراسية كافة </a:t>
            </a:r>
            <a:r>
              <a:rPr lang="ar-IQ" dirty="0" err="1"/>
              <a:t>لنمذجة</a:t>
            </a:r>
            <a:r>
              <a:rPr lang="ar-IQ" dirty="0"/>
              <a:t> العديد من الظواهر رياضياً بطرائق تكون مناسبة لمستواهم.(الخطيب،2009،ص44).</a:t>
            </a:r>
            <a:endParaRPr lang="en-US" dirty="0"/>
          </a:p>
          <a:p>
            <a:r>
              <a:rPr lang="ar-IQ" dirty="0"/>
              <a:t>ويرى الباحث أنه يمكن عمل نماذج لتسهيل دراسة الرياضيات، مثل أنموذج من الكرتون لساعة وتدريب الطلبة على قراءة الوقت، أو استخدام قطعة خشبية وتقسيمها إلى وحدات مختلفة الأطوال لقياس أطوال الأشياء.</a:t>
            </a:r>
            <a:endParaRPr lang="en-US" dirty="0"/>
          </a:p>
          <a:p>
            <a:r>
              <a:rPr lang="ar-IQ" b="1" dirty="0"/>
              <a:t>لذا </a:t>
            </a:r>
            <a:r>
              <a:rPr lang="ar-IQ" b="1" dirty="0" err="1"/>
              <a:t>النمذجة</a:t>
            </a:r>
            <a:r>
              <a:rPr lang="ar-IQ" dirty="0"/>
              <a:t> :: هو تمثيل رياضي لشكل او مجسم او علاقة </a:t>
            </a:r>
            <a:endParaRPr lang="en-US" dirty="0"/>
          </a:p>
        </p:txBody>
      </p:sp>
    </p:spTree>
    <p:extLst>
      <p:ext uri="{BB962C8B-B14F-4D97-AF65-F5344CB8AC3E}">
        <p14:creationId xmlns:p14="http://schemas.microsoft.com/office/powerpoint/2010/main" val="3045245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6318448" cy="2585323"/>
          </a:xfrm>
          <a:prstGeom prst="rect">
            <a:avLst/>
          </a:prstGeom>
        </p:spPr>
        <p:txBody>
          <a:bodyPr wrap="square">
            <a:spAutoFit/>
          </a:bodyPr>
          <a:lstStyle/>
          <a:p>
            <a:r>
              <a:rPr lang="ar-IQ" dirty="0"/>
              <a:t>- الحدس (</a:t>
            </a:r>
            <a:r>
              <a:rPr lang="en-US" dirty="0"/>
              <a:t>Intuition</a:t>
            </a:r>
            <a:r>
              <a:rPr lang="ar-IQ" dirty="0"/>
              <a:t>) : هو تكوين تخمينات رياضية والتحقق منها.</a:t>
            </a:r>
            <a:endParaRPr lang="en-US" dirty="0"/>
          </a:p>
          <a:p>
            <a:r>
              <a:rPr lang="ar-IQ" dirty="0"/>
              <a:t>مثال (</a:t>
            </a:r>
            <a:r>
              <a:rPr lang="en-US" dirty="0"/>
              <a:t>:(1</a:t>
            </a:r>
            <a:r>
              <a:rPr lang="ar-IQ" dirty="0"/>
              <a:t> جد ناتج قسمة العدد (</a:t>
            </a:r>
            <a:r>
              <a:rPr lang="en-US" dirty="0"/>
              <a:t>(1122</a:t>
            </a:r>
            <a:r>
              <a:rPr lang="ar-IQ" dirty="0"/>
              <a:t>على العدد(</a:t>
            </a:r>
            <a:r>
              <a:rPr lang="en-US" dirty="0"/>
              <a:t>(11</a:t>
            </a:r>
            <a:r>
              <a:rPr lang="ar-IQ" dirty="0"/>
              <a:t> من دون اجراء عملية القسمة :</a:t>
            </a:r>
            <a:endParaRPr lang="en-US" dirty="0"/>
          </a:p>
          <a:p>
            <a:r>
              <a:rPr lang="en-US" dirty="0"/>
              <a:t>a)120    b) 12    c)102     d) 1002                                                     </a:t>
            </a:r>
          </a:p>
          <a:p>
            <a:r>
              <a:rPr lang="ar-IQ" dirty="0"/>
              <a:t>الجواب :الاختيار (</a:t>
            </a:r>
            <a:r>
              <a:rPr lang="en-US" dirty="0"/>
              <a:t>( c</a:t>
            </a:r>
            <a:r>
              <a:rPr lang="ar-IQ" dirty="0"/>
              <a:t> هو الاختيار الصحيح  </a:t>
            </a:r>
            <a:endParaRPr lang="en-US" dirty="0"/>
          </a:p>
          <a:p>
            <a:r>
              <a:rPr lang="ar-IQ" dirty="0"/>
              <a:t>نشاط : تصب حنفيتا ماء في حوض اذا فتحت الحنفية الاولى وحدها </a:t>
            </a:r>
            <a:r>
              <a:rPr lang="ar-IQ" dirty="0" err="1"/>
              <a:t>فانها</a:t>
            </a:r>
            <a:r>
              <a:rPr lang="ar-IQ" dirty="0"/>
              <a:t> تملا الحوض في (</a:t>
            </a:r>
            <a:r>
              <a:rPr lang="en-US" dirty="0"/>
              <a:t> (4</a:t>
            </a:r>
            <a:r>
              <a:rPr lang="ar-IQ" dirty="0"/>
              <a:t> ساعات </a:t>
            </a:r>
            <a:r>
              <a:rPr lang="ar-IQ" dirty="0" err="1"/>
              <a:t>وتملوة</a:t>
            </a:r>
            <a:r>
              <a:rPr lang="ar-IQ" dirty="0"/>
              <a:t> الثانية وحدها في (</a:t>
            </a:r>
            <a:r>
              <a:rPr lang="en-US" dirty="0"/>
              <a:t>  (3</a:t>
            </a:r>
            <a:r>
              <a:rPr lang="ar-IQ" dirty="0"/>
              <a:t>ساعات فاذا فتحت الحنفيتان معا فبعد كم ساعة يمتلئ الحوض ؟</a:t>
            </a:r>
            <a:endParaRPr lang="en-US" dirty="0"/>
          </a:p>
          <a:p>
            <a:r>
              <a:rPr lang="ar-IQ" dirty="0"/>
              <a:t>                                اكثر من ساعتين</a:t>
            </a:r>
            <a:r>
              <a:rPr lang="en-US" dirty="0"/>
              <a:t>c) </a:t>
            </a:r>
            <a:r>
              <a:rPr lang="ar-IQ" dirty="0"/>
              <a:t> اقل من ساعتين </a:t>
            </a:r>
            <a:r>
              <a:rPr lang="en-US" dirty="0"/>
              <a:t>b)</a:t>
            </a:r>
            <a:r>
              <a:rPr lang="ar-IQ" dirty="0"/>
              <a:t>    ساعتان </a:t>
            </a:r>
            <a:r>
              <a:rPr lang="en-US" dirty="0"/>
              <a:t>a)</a:t>
            </a:r>
          </a:p>
          <a:p>
            <a:r>
              <a:rPr lang="ar-IQ" dirty="0"/>
              <a:t> </a:t>
            </a:r>
            <a:endParaRPr lang="en-US" dirty="0"/>
          </a:p>
        </p:txBody>
      </p:sp>
    </p:spTree>
    <p:extLst>
      <p:ext uri="{BB962C8B-B14F-4D97-AF65-F5344CB8AC3E}">
        <p14:creationId xmlns:p14="http://schemas.microsoft.com/office/powerpoint/2010/main" val="29232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2293992" y="476672"/>
                <a:ext cx="6174432" cy="5078313"/>
              </a:xfrm>
              <a:prstGeom prst="rect">
                <a:avLst/>
              </a:prstGeom>
            </p:spPr>
            <p:txBody>
              <a:bodyPr wrap="square">
                <a:spAutoFit/>
              </a:bodyPr>
              <a:lstStyle/>
              <a:p>
                <a:r>
                  <a:rPr lang="ar-IQ" dirty="0"/>
                  <a:t> </a:t>
                </a:r>
                <a:endParaRPr lang="en-US" dirty="0"/>
              </a:p>
              <a:p>
                <a:r>
                  <a:rPr lang="ar-IQ" b="1" dirty="0"/>
                  <a:t>7. التفكير المنطقي الشكلي أو الصوري (</a:t>
                </a:r>
                <a:r>
                  <a:rPr lang="en-US" b="1" dirty="0"/>
                  <a:t>Formal Logic</a:t>
                </a:r>
                <a:r>
                  <a:rPr lang="ar-IQ" b="1" dirty="0"/>
                  <a:t>):</a:t>
                </a:r>
                <a:endParaRPr lang="en-US" dirty="0"/>
              </a:p>
              <a:p>
                <a:r>
                  <a:rPr lang="ar-IQ" dirty="0"/>
                  <a:t>هو استخدام قواعد المنطق من مُقدمات أو مُعطيات في الوصول إلى الاستنتاجات، وتتمثل قواعد المنطق الشكلي في عمليات الضم(</a:t>
                </a:r>
                <a:r>
                  <a:rPr lang="en-US" dirty="0">
                    <a:sym typeface="Symbol"/>
                  </a:rPr>
                  <a:t></a:t>
                </a:r>
                <a:r>
                  <a:rPr lang="ar-IQ" dirty="0"/>
                  <a:t>)، والفصل (</a:t>
                </a:r>
                <a:r>
                  <a:rPr lang="en-US" dirty="0">
                    <a:sym typeface="Symbol"/>
                  </a:rPr>
                  <a:t></a:t>
                </a:r>
                <a:r>
                  <a:rPr lang="ar-IQ" dirty="0"/>
                  <a:t>)، والنفي (~)، والتضمين (</a:t>
                </a:r>
                <a:r>
                  <a:rPr lang="en-US" dirty="0">
                    <a:sym typeface="Symbol"/>
                  </a:rPr>
                  <a:t></a:t>
                </a:r>
                <a:r>
                  <a:rPr lang="ar-IQ" dirty="0"/>
                  <a:t>) للعبارات، وتخضع النتائج المُستخلصة من المقدمات لقواعد المنطق المتفق عليه. (أبو زينة وعبد الله،2010،ص276).</a:t>
                </a:r>
                <a:endParaRPr lang="en-US" dirty="0"/>
              </a:p>
              <a:p>
                <a:r>
                  <a:rPr lang="ar-IQ" dirty="0"/>
                  <a:t>والمنطق هو الدراسة العلمية أو المنظمة للمبادئ العامة، التي تعتمد عليها صحة التفكير ويبحث في العبارات والاستنتاجات المتبادلة بينها.(الخطيب،2009،ص37).</a:t>
                </a:r>
                <a:endParaRPr lang="en-US" dirty="0"/>
              </a:p>
              <a:p>
                <a:r>
                  <a:rPr lang="ar-IQ" dirty="0"/>
                  <a:t>وعليه يرى الباحث أن المنطق الشكلي هو دراسة منطق العبارات تبعاً لشكلها، وتتمثل العبارات وأدوات الربط المنطقية بالرموز، وتُطبق النتائج النهائية المشتقة على جميع العبارات التي لها الشكل نفسه.</a:t>
                </a:r>
                <a:endParaRPr lang="en-US" dirty="0"/>
              </a:p>
              <a:p>
                <a:r>
                  <a:rPr lang="ar-IQ" b="1" dirty="0"/>
                  <a:t>اي التفكير المنطقي الشكلي</a:t>
                </a:r>
                <a:r>
                  <a:rPr lang="ar-IQ" dirty="0"/>
                  <a:t> :- هو عملية استخدام قواعد المنطق في الوصول الى الاستنتاجات مقدمات (معطيات )</a:t>
                </a:r>
                <a:endParaRPr lang="en-US" dirty="0"/>
              </a:p>
              <a:p>
                <a:r>
                  <a:rPr lang="ar-IQ" dirty="0"/>
                  <a:t>مثال (</a:t>
                </a:r>
                <a:r>
                  <a:rPr lang="en-US" dirty="0"/>
                  <a:t>1</a:t>
                </a:r>
                <a:r>
                  <a:rPr lang="ar-IQ" dirty="0"/>
                  <a:t>) :- كل مربع هو مستطيل ،             </a:t>
                </a:r>
                <a:r>
                  <a:rPr lang="en-US" dirty="0"/>
                  <a:t>q </a:t>
                </a:r>
                <a:r>
                  <a:rPr lang="ar-IQ" dirty="0"/>
                  <a:t>→</a:t>
                </a:r>
                <a:r>
                  <a:rPr lang="en-US" dirty="0"/>
                  <a:t>p</a:t>
                </a:r>
              </a:p>
              <a:p>
                <a:r>
                  <a:rPr lang="ar-IQ" dirty="0"/>
                  <a:t>وكل مستطيل هو متوازي اضلاع</a:t>
                </a:r>
                <a14:m>
                  <m:oMath xmlns:m="http://schemas.openxmlformats.org/officeDocument/2006/math">
                    <m:r>
                      <a:rPr lang="en-US" i="1">
                        <a:latin typeface="Cambria Math"/>
                      </a:rPr>
                      <m:t>𝑟</m:t>
                    </m:r>
                  </m:oMath>
                </a14:m>
                <a:r>
                  <a:rPr lang="en-US" dirty="0"/>
                  <a:t>                   </a:t>
                </a:r>
                <a:r>
                  <a:rPr lang="ar-IQ" dirty="0"/>
                  <a:t>→</a:t>
                </a:r>
                <a:r>
                  <a:rPr lang="en-US" dirty="0"/>
                  <a:t>q</a:t>
                </a:r>
                <a:r>
                  <a:rPr lang="ar-IQ" dirty="0"/>
                  <a:t>	 </a:t>
                </a:r>
                <a:endParaRPr lang="en-US" dirty="0"/>
              </a:p>
              <a:p>
                <a:r>
                  <a:rPr lang="ar-IQ" dirty="0"/>
                  <a:t>هل ان : كل مربع هو متوازي اضلاع ؟                                   </a:t>
                </a:r>
                <a:r>
                  <a:rPr lang="en-US" dirty="0"/>
                  <a:t>P  </a:t>
                </a:r>
                <a14:m>
                  <m:oMath xmlns:m="http://schemas.openxmlformats.org/officeDocument/2006/math">
                    <m:r>
                      <a:rPr lang="ar-IQ">
                        <a:latin typeface="Cambria Math"/>
                      </a:rPr>
                      <m:t>→</m:t>
                    </m:r>
                    <m:r>
                      <a:rPr lang="en-US" i="1">
                        <a:latin typeface="Cambria Math"/>
                      </a:rPr>
                      <m:t>𝑟</m:t>
                    </m:r>
                  </m:oMath>
                </a14:m>
                <a:endParaRPr lang="en-US" dirty="0"/>
              </a:p>
              <a:p>
                <a:r>
                  <a:rPr lang="ar-IQ" dirty="0"/>
                  <a:t>	الجواب :- كل مربع هو متوازي الاضلاع (حسب قانون القياس في المنطق )</a:t>
                </a:r>
              </a:p>
            </p:txBody>
          </p:sp>
        </mc:Choice>
        <mc:Fallback xmlns="">
          <p:sp>
            <p:nvSpPr>
              <p:cNvPr id="2" name="مستطيل 1"/>
              <p:cNvSpPr>
                <a:spLocks noRot="1" noChangeAspect="1" noMove="1" noResize="1" noEditPoints="1" noAdjustHandles="1" noChangeArrowheads="1" noChangeShapeType="1" noTextEdit="1"/>
              </p:cNvSpPr>
              <p:nvPr/>
            </p:nvSpPr>
            <p:spPr>
              <a:xfrm>
                <a:off x="2293992" y="476672"/>
                <a:ext cx="6174432" cy="5078313"/>
              </a:xfrm>
              <a:prstGeom prst="rect">
                <a:avLst/>
              </a:prstGeom>
              <a:blipFill rotWithShape="1">
                <a:blip r:embed="rId2"/>
                <a:stretch>
                  <a:fillRect l="-1382" t="-720" r="-987" b="-960"/>
                </a:stretch>
              </a:blipFill>
            </p:spPr>
            <p:txBody>
              <a:bodyPr/>
              <a:lstStyle/>
              <a:p>
                <a:r>
                  <a:rPr lang="ar-IQ">
                    <a:noFill/>
                  </a:rPr>
                  <a:t> </a:t>
                </a:r>
              </a:p>
            </p:txBody>
          </p:sp>
        </mc:Fallback>
      </mc:AlternateContent>
    </p:spTree>
    <p:extLst>
      <p:ext uri="{BB962C8B-B14F-4D97-AF65-F5344CB8AC3E}">
        <p14:creationId xmlns:p14="http://schemas.microsoft.com/office/powerpoint/2010/main" val="2691506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305342"/>
            <a:ext cx="6534472" cy="3139321"/>
          </a:xfrm>
          <a:prstGeom prst="rect">
            <a:avLst/>
          </a:prstGeom>
        </p:spPr>
        <p:txBody>
          <a:bodyPr wrap="square">
            <a:spAutoFit/>
          </a:bodyPr>
          <a:lstStyle/>
          <a:p>
            <a:r>
              <a:rPr lang="ar-IQ" dirty="0"/>
              <a:t>مثال(</a:t>
            </a:r>
            <a:r>
              <a:rPr lang="en-US" dirty="0"/>
              <a:t>(3</a:t>
            </a:r>
            <a:r>
              <a:rPr lang="ar-IQ" dirty="0"/>
              <a:t>:-  كل عدد صحيح هو عدد نسبي , الصفر عدد صحيح </a:t>
            </a:r>
            <a:endParaRPr lang="en-US" dirty="0"/>
          </a:p>
          <a:p>
            <a:r>
              <a:rPr lang="ar-IQ" dirty="0"/>
              <a:t>هل ان الصفر عدد نسبي ؟ ولماذا ؟</a:t>
            </a:r>
            <a:endParaRPr lang="en-US" dirty="0"/>
          </a:p>
          <a:p>
            <a:r>
              <a:rPr lang="ar-IQ" dirty="0"/>
              <a:t>        نشاط (</a:t>
            </a:r>
            <a:r>
              <a:rPr lang="en-US" dirty="0"/>
              <a:t>1</a:t>
            </a:r>
            <a:r>
              <a:rPr lang="ar-IQ" dirty="0"/>
              <a:t>) : اذا كانت الدالة قابلة للاشتقاق </a:t>
            </a:r>
            <a:r>
              <a:rPr lang="ar-IQ" dirty="0" err="1"/>
              <a:t>فانها</a:t>
            </a:r>
            <a:r>
              <a:rPr lang="ar-IQ" dirty="0"/>
              <a:t> مستمرة </a:t>
            </a:r>
            <a:endParaRPr lang="en-US" dirty="0"/>
          </a:p>
          <a:p>
            <a:pPr lvl="0"/>
            <a:r>
              <a:rPr lang="ar-IQ" dirty="0"/>
              <a:t>لتكن (</a:t>
            </a:r>
            <a:r>
              <a:rPr lang="en-US" dirty="0"/>
              <a:t>g</a:t>
            </a:r>
            <a:r>
              <a:rPr lang="ar-IQ" dirty="0"/>
              <a:t>) دالة مستمرة </a:t>
            </a:r>
            <a:endParaRPr lang="en-US" dirty="0"/>
          </a:p>
          <a:p>
            <a:pPr lvl="0"/>
            <a:r>
              <a:rPr lang="ar-IQ" dirty="0"/>
              <a:t>هل ان </a:t>
            </a:r>
            <a:r>
              <a:rPr lang="en-US" dirty="0"/>
              <a:t>g)</a:t>
            </a:r>
            <a:r>
              <a:rPr lang="ar-IQ" dirty="0"/>
              <a:t>) دالة قابلة </a:t>
            </a:r>
            <a:r>
              <a:rPr lang="ar-IQ" dirty="0" err="1"/>
              <a:t>للشتقاق</a:t>
            </a:r>
            <a:r>
              <a:rPr lang="ar-IQ" dirty="0"/>
              <a:t> ؟ </a:t>
            </a:r>
            <a:endParaRPr lang="en-US" dirty="0"/>
          </a:p>
          <a:p>
            <a:r>
              <a:rPr lang="ar-IQ" dirty="0"/>
              <a:t>نشاط (</a:t>
            </a:r>
            <a:r>
              <a:rPr lang="en-US" dirty="0"/>
              <a:t>2</a:t>
            </a:r>
            <a:r>
              <a:rPr lang="ar-IQ" dirty="0"/>
              <a:t>) : اذا كانت الدالة قابلة للاشتقاق </a:t>
            </a:r>
            <a:r>
              <a:rPr lang="ar-IQ" dirty="0" err="1"/>
              <a:t>فانها</a:t>
            </a:r>
            <a:r>
              <a:rPr lang="ar-IQ" dirty="0"/>
              <a:t> مستمرة </a:t>
            </a:r>
            <a:endParaRPr lang="en-US" dirty="0"/>
          </a:p>
          <a:p>
            <a:pPr lvl="0"/>
            <a:r>
              <a:rPr lang="ar-IQ" dirty="0"/>
              <a:t>لتكن (</a:t>
            </a:r>
            <a:r>
              <a:rPr lang="en-US" dirty="0"/>
              <a:t>h</a:t>
            </a:r>
            <a:r>
              <a:rPr lang="ar-IQ" dirty="0"/>
              <a:t>) دالة غير قابلة للاشتقاق </a:t>
            </a:r>
            <a:endParaRPr lang="en-US" dirty="0"/>
          </a:p>
          <a:p>
            <a:pPr lvl="0"/>
            <a:r>
              <a:rPr lang="ar-IQ" dirty="0"/>
              <a:t>هل ان (</a:t>
            </a:r>
            <a:r>
              <a:rPr lang="en-US" dirty="0"/>
              <a:t>h</a:t>
            </a:r>
            <a:r>
              <a:rPr lang="ar-IQ" dirty="0"/>
              <a:t>) دالة مستمرة </a:t>
            </a:r>
            <a:endParaRPr lang="en-US" dirty="0"/>
          </a:p>
          <a:p>
            <a:r>
              <a:rPr lang="ar-IQ" dirty="0"/>
              <a:t>       نشاط (</a:t>
            </a:r>
            <a:r>
              <a:rPr lang="en-US" dirty="0"/>
              <a:t>3</a:t>
            </a:r>
            <a:r>
              <a:rPr lang="ar-IQ" dirty="0"/>
              <a:t>) : اذا كانت الدالة متباينة وشاملة </a:t>
            </a:r>
            <a:r>
              <a:rPr lang="ar-IQ" dirty="0" err="1"/>
              <a:t>فانها</a:t>
            </a:r>
            <a:r>
              <a:rPr lang="ar-IQ" dirty="0"/>
              <a:t> متقابلة ,</a:t>
            </a:r>
            <a:r>
              <a:rPr lang="en-US" dirty="0"/>
              <a:t>f </a:t>
            </a:r>
            <a:r>
              <a:rPr lang="ar-IQ" dirty="0"/>
              <a:t> دالة غير متقابلة </a:t>
            </a:r>
            <a:endParaRPr lang="en-US" dirty="0"/>
          </a:p>
          <a:p>
            <a:r>
              <a:rPr lang="ar-IQ" dirty="0"/>
              <a:t>هل ان </a:t>
            </a:r>
            <a:r>
              <a:rPr lang="en-US" dirty="0"/>
              <a:t>f </a:t>
            </a:r>
            <a:r>
              <a:rPr lang="ar-IQ" dirty="0"/>
              <a:t> دالة شاملة ؟ ولماذا ؟ </a:t>
            </a:r>
            <a:endParaRPr lang="en-US" dirty="0"/>
          </a:p>
          <a:p>
            <a:r>
              <a:rPr lang="ar-IQ" dirty="0"/>
              <a:t>تلميح : نحتاج قانون دي </a:t>
            </a:r>
            <a:r>
              <a:rPr lang="ar-IQ" dirty="0" err="1"/>
              <a:t>موركان</a:t>
            </a:r>
            <a:r>
              <a:rPr lang="ar-IQ" dirty="0"/>
              <a:t>  الذي ينص على ان :  </a:t>
            </a:r>
            <a:r>
              <a:rPr lang="en-US" dirty="0" err="1"/>
              <a:t>p˄q</a:t>
            </a:r>
            <a:r>
              <a:rPr lang="en-US" dirty="0"/>
              <a:t>)Ξ ˜p˅˜q</a:t>
            </a:r>
            <a:endParaRPr lang="ar-IQ" dirty="0"/>
          </a:p>
        </p:txBody>
      </p:sp>
    </p:spTree>
    <p:extLst>
      <p:ext uri="{BB962C8B-B14F-4D97-AF65-F5344CB8AC3E}">
        <p14:creationId xmlns:p14="http://schemas.microsoft.com/office/powerpoint/2010/main" val="3191097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335846"/>
            <a:ext cx="6462464" cy="4524315"/>
          </a:xfrm>
          <a:prstGeom prst="rect">
            <a:avLst/>
          </a:prstGeom>
        </p:spPr>
        <p:txBody>
          <a:bodyPr wrap="square">
            <a:spAutoFit/>
          </a:bodyPr>
          <a:lstStyle/>
          <a:p>
            <a:r>
              <a:rPr lang="ar-IQ" b="1" dirty="0"/>
              <a:t>8. البرهان الرياضي (</a:t>
            </a:r>
            <a:r>
              <a:rPr lang="en-US" b="1" dirty="0"/>
              <a:t>Mathematical Proof</a:t>
            </a:r>
            <a:r>
              <a:rPr lang="ar-IQ" b="1" dirty="0"/>
              <a:t>): </a:t>
            </a:r>
            <a:endParaRPr lang="en-US" dirty="0"/>
          </a:p>
          <a:p>
            <a:r>
              <a:rPr lang="ar-IQ" dirty="0"/>
              <a:t>هو سلسلة من العبارات الرياضية المترابطة لإثبات صحة نتيجة معينة عن طريق الاستدلال والمنطق، واستخدام مجموعة من التعاريف والمسلمات والنظريات المبرهنة مسبقاً. (إبراهيم،2009،ص91).</a:t>
            </a:r>
            <a:endParaRPr lang="en-US" dirty="0"/>
          </a:p>
          <a:p>
            <a:r>
              <a:rPr lang="ar-IQ" dirty="0"/>
              <a:t>والبرهان هو مجادلة أو عرض للأدلة التي تقنع أو تدفع الفرد إلى قبول قضية معينة، وهناك معايير عديدة يمكن أن يُبنى على أساسها قبول الفرد ذاته أو غيره من الناس للمجادلة كونها دليلاً مقنعاً، وفي مجال الرياضيات فإن المجادلة الاستدلالية هي المعيار الذي يتخذهُ الرياضيون لقبول صحة قضية معينة؛ لأن علاقة التضمين (</a:t>
            </a:r>
            <a:r>
              <a:rPr lang="en-US" dirty="0">
                <a:sym typeface="Symbol"/>
              </a:rPr>
              <a:t></a:t>
            </a:r>
            <a:r>
              <a:rPr lang="ar-IQ" dirty="0"/>
              <a:t>) هي الأساس الذي يبنى عليه هذا المعيار وإذا دققنا النظر في التقرير(أ </a:t>
            </a:r>
            <a:r>
              <a:rPr lang="en-US" dirty="0">
                <a:sym typeface="Symbol"/>
              </a:rPr>
              <a:t></a:t>
            </a:r>
            <a:r>
              <a:rPr lang="ar-IQ" dirty="0"/>
              <a:t> ب) فأنه يعني أن صحة (ب) تتوقف على صحة (أ) ويسمى(أ المقدمة و ب النتيجة)، وأن هناك علاقة منطقية بين( أ و ب) وتكون النتيجة هي قبول صحة ب. (الخطيب،2009).</a:t>
            </a:r>
            <a:endParaRPr lang="en-US" dirty="0"/>
          </a:p>
          <a:p>
            <a:r>
              <a:rPr lang="ar-IQ" dirty="0"/>
              <a:t>ويشير (أبو زينة،2011) إلى إمكانية استخدام مظاهر التفكير الرياضي في مواقف أو سياقات غير رياضية، ففي العلوم مثلاً يُستخدم الاستقراء والحدس </a:t>
            </a:r>
            <a:r>
              <a:rPr lang="ar-IQ" dirty="0" err="1"/>
              <a:t>والنمذجة</a:t>
            </a:r>
            <a:r>
              <a:rPr lang="ar-IQ" dirty="0"/>
              <a:t> وغيرها في معظم الأحيان، وفي اللغات تُعطى قواعد عامة تنطبق على حالات خاصة، أو يتم التوصل إلى قاعدة عامة من حالات خاصة، وتُستخدم الرموز في التعبير عن كثير من عناصر المواقف والمشكلات أياً كان مجالها   (أبو زينة،2011).</a:t>
            </a:r>
            <a:endParaRPr lang="en-US" dirty="0"/>
          </a:p>
        </p:txBody>
      </p:sp>
    </p:spTree>
    <p:extLst>
      <p:ext uri="{BB962C8B-B14F-4D97-AF65-F5344CB8AC3E}">
        <p14:creationId xmlns:p14="http://schemas.microsoft.com/office/powerpoint/2010/main" val="167976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2292464" y="1124744"/>
                <a:ext cx="6102424" cy="4281108"/>
              </a:xfrm>
              <a:prstGeom prst="rect">
                <a:avLst/>
              </a:prstGeom>
            </p:spPr>
            <p:txBody>
              <a:bodyPr wrap="square">
                <a:spAutoFit/>
              </a:bodyPr>
              <a:lstStyle/>
              <a:p>
                <a:r>
                  <a:rPr lang="ar-IQ" dirty="0"/>
                  <a:t> البرهان الرياضي : هو عبارة عن معالجة لفظية او رمزية تتمثل في تتابع من العبارات </a:t>
                </a:r>
                <a:r>
                  <a:rPr lang="ar-IQ" dirty="0" err="1"/>
                  <a:t>تسنبط</a:t>
                </a:r>
                <a:r>
                  <a:rPr lang="ar-IQ" dirty="0"/>
                  <a:t> كل منه سابقتها استنادا على المعطيات والمسلمات ومبرهنات سابقة واستنباطا </a:t>
                </a:r>
                <a:r>
                  <a:rPr lang="ar-IQ" dirty="0" err="1"/>
                  <a:t>باساليب</a:t>
                </a:r>
                <a:r>
                  <a:rPr lang="ar-IQ" dirty="0"/>
                  <a:t> يقرها المنطق </a:t>
                </a:r>
                <a:r>
                  <a:rPr lang="ar-IQ" dirty="0" smtClean="0"/>
                  <a:t>.</a:t>
                </a:r>
              </a:p>
              <a:p>
                <a:endParaRPr lang="en-US" dirty="0"/>
              </a:p>
              <a:p>
                <a:r>
                  <a:rPr lang="ar-IQ" i="1" u="sng" dirty="0"/>
                  <a:t>مثال </a:t>
                </a:r>
                <a14:m>
                  <m:oMath xmlns:m="http://schemas.openxmlformats.org/officeDocument/2006/math">
                    <m:r>
                      <a:rPr lang="ar-IQ" u="sng">
                        <a:latin typeface="Cambria Math"/>
                      </a:rPr>
                      <m:t>∶ </m:t>
                    </m:r>
                  </m:oMath>
                </a14:m>
                <a:r>
                  <a:rPr lang="ar-IQ" i="1" u="sng" dirty="0"/>
                  <a:t> </a:t>
                </a:r>
                <a:r>
                  <a:rPr lang="ar-IQ" dirty="0"/>
                  <a:t> هل يوجد مثلث قائم الزاوية ومتساوي الاضلاع في آنٍ واحد ؟</a:t>
                </a:r>
                <a:endParaRPr lang="en-US" dirty="0"/>
              </a:p>
              <a:p>
                <a:r>
                  <a:rPr lang="ar-IQ" dirty="0"/>
                  <a:t>الجواب</a:t>
                </a:r>
                <a:r>
                  <a:rPr lang="ar-IQ" i="1" dirty="0"/>
                  <a:t> </a:t>
                </a:r>
                <a14:m>
                  <m:oMath xmlns:m="http://schemas.openxmlformats.org/officeDocument/2006/math">
                    <m:r>
                      <a:rPr lang="ar-IQ">
                        <a:latin typeface="Cambria Math"/>
                      </a:rPr>
                      <m:t>∶ </m:t>
                    </m:r>
                  </m:oMath>
                </a14:m>
                <a:r>
                  <a:rPr lang="ar-IQ" dirty="0"/>
                  <a:t> (الطريقة الاولى)</a:t>
                </a:r>
                <a:endParaRPr lang="en-US" dirty="0"/>
              </a:p>
              <a:p>
                <a:r>
                  <a:rPr lang="ar-IQ" dirty="0"/>
                  <a:t>ماذا يحدث لو كان يوجد ذلك </a:t>
                </a:r>
                <a:r>
                  <a:rPr lang="ar-IQ" dirty="0" smtClean="0"/>
                  <a:t>؟</a:t>
                </a:r>
              </a:p>
              <a:p>
                <a:endParaRPr lang="en-US" dirty="0"/>
              </a:p>
              <a:p>
                <a:r>
                  <a:rPr lang="ar-IQ" dirty="0"/>
                  <a:t> نفرض يوجد مثلث قائم الزاوية ومتساوي الاضلاع في انٍ واحد .</a:t>
                </a:r>
                <a:endParaRPr lang="en-US" dirty="0"/>
              </a:p>
              <a:p>
                <a14:m>
                  <m:oMath xmlns:m="http://schemas.openxmlformats.org/officeDocument/2006/math">
                    <m:r>
                      <a:rPr lang="ar-IQ">
                        <a:latin typeface="Cambria Math"/>
                      </a:rPr>
                      <m:t>∵</m:t>
                    </m:r>
                  </m:oMath>
                </a14:m>
                <a:r>
                  <a:rPr lang="ar-IQ" dirty="0"/>
                  <a:t>المثلث قائم الزاوية .			</a:t>
                </a:r>
                <a14:m>
                  <m:oMath xmlns:m="http://schemas.openxmlformats.org/officeDocument/2006/math">
                    <m:r>
                      <a:rPr lang="ar-IQ">
                        <a:latin typeface="Cambria Math"/>
                      </a:rPr>
                      <m:t>∴</m:t>
                    </m:r>
                  </m:oMath>
                </a14:m>
                <a:r>
                  <a:rPr lang="ar-IQ" dirty="0"/>
                  <a:t>احدى زواياه قياسها</a:t>
                </a:r>
                <a14:m>
                  <m:oMath xmlns:m="http://schemas.openxmlformats.org/officeDocument/2006/math">
                    <m:r>
                      <a:rPr lang="ar-IQ">
                        <a:latin typeface="Cambria Math"/>
                      </a:rPr>
                      <m:t>°</m:t>
                    </m:r>
                    <m:r>
                      <a:rPr lang="en-US">
                        <a:latin typeface="Cambria Math"/>
                      </a:rPr>
                      <m:t>90</m:t>
                    </m:r>
                  </m:oMath>
                </a14:m>
                <a:endParaRPr lang="en-US" dirty="0"/>
              </a:p>
              <a:p>
                <a14:m>
                  <m:oMath xmlns:m="http://schemas.openxmlformats.org/officeDocument/2006/math">
                    <m:r>
                      <a:rPr lang="ar-IQ">
                        <a:latin typeface="Cambria Math"/>
                      </a:rPr>
                      <m:t>∵</m:t>
                    </m:r>
                  </m:oMath>
                </a14:m>
                <a:r>
                  <a:rPr lang="ar-IQ" dirty="0"/>
                  <a:t>المثلث متساوي الاضلاع</a:t>
                </a:r>
                <a:r>
                  <a:rPr lang="ar-IQ" i="1" dirty="0"/>
                  <a:t> .		</a:t>
                </a:r>
                <a14:m>
                  <m:oMath xmlns:m="http://schemas.openxmlformats.org/officeDocument/2006/math">
                    <m:r>
                      <a:rPr lang="ar-IQ">
                        <a:latin typeface="Cambria Math"/>
                      </a:rPr>
                      <m:t>∴</m:t>
                    </m:r>
                  </m:oMath>
                </a14:m>
                <a:r>
                  <a:rPr lang="ar-IQ" dirty="0"/>
                  <a:t> جميع زواياه متساوية .</a:t>
                </a:r>
                <a:endParaRPr lang="en-US" dirty="0"/>
              </a:p>
              <a:p>
                <a14:m>
                  <m:oMath xmlns:m="http://schemas.openxmlformats.org/officeDocument/2006/math">
                    <m:r>
                      <a:rPr lang="ar-IQ">
                        <a:latin typeface="Cambria Math"/>
                      </a:rPr>
                      <m:t>∵</m:t>
                    </m:r>
                  </m:oMath>
                </a14:m>
                <a:r>
                  <a:rPr lang="ar-IQ" i="1" dirty="0"/>
                  <a:t> مجموع زوايا اي مثلث </a:t>
                </a:r>
                <a14:m>
                  <m:oMath xmlns:m="http://schemas.openxmlformats.org/officeDocument/2006/math">
                    <m:r>
                      <a:rPr lang="ar-IQ">
                        <a:latin typeface="Cambria Math"/>
                      </a:rPr>
                      <m:t>°</m:t>
                    </m:r>
                    <m:r>
                      <a:rPr lang="en-US" i="1">
                        <a:latin typeface="Cambria Math"/>
                      </a:rPr>
                      <m:t>180</m:t>
                    </m:r>
                  </m:oMath>
                </a14:m>
                <a:r>
                  <a:rPr lang="ar-IQ" i="1" dirty="0"/>
                  <a:t>  	</a:t>
                </a:r>
                <a14:m>
                  <m:oMath xmlns:m="http://schemas.openxmlformats.org/officeDocument/2006/math">
                    <m:r>
                      <a:rPr lang="ar-IQ">
                        <a:latin typeface="Cambria Math"/>
                      </a:rPr>
                      <m:t>∴</m:t>
                    </m:r>
                  </m:oMath>
                </a14:m>
                <a:r>
                  <a:rPr lang="ar-IQ" dirty="0"/>
                  <a:t>قياس كل زاوية من زواياه </a:t>
                </a:r>
                <a14:m>
                  <m:oMath xmlns:m="http://schemas.openxmlformats.org/officeDocument/2006/math">
                    <m:r>
                      <a:rPr lang="ar-IQ">
                        <a:latin typeface="Cambria Math"/>
                      </a:rPr>
                      <m:t>°</m:t>
                    </m:r>
                    <m:r>
                      <a:rPr lang="en-US">
                        <a:latin typeface="Cambria Math"/>
                      </a:rPr>
                      <m:t>60</m:t>
                    </m:r>
                  </m:oMath>
                </a14:m>
                <a:endParaRPr lang="en-US" dirty="0"/>
              </a:p>
              <a:p>
                <a:r>
                  <a:rPr lang="ar-IQ" i="1" dirty="0"/>
                  <a:t>هل هذا معقول ؟</a:t>
                </a:r>
                <a14:m>
                  <m:oMath xmlns:m="http://schemas.openxmlformats.org/officeDocument/2006/math">
                    <m:r>
                      <a:rPr lang="ar-IQ">
                        <a:latin typeface="Cambria Math"/>
                      </a:rPr>
                      <m:t>!</m:t>
                    </m:r>
                  </m:oMath>
                </a14:m>
                <a:r>
                  <a:rPr lang="ar-IQ" i="1" dirty="0"/>
                  <a:t> (احدى زواياه </a:t>
                </a:r>
                <a14:m>
                  <m:oMath xmlns:m="http://schemas.openxmlformats.org/officeDocument/2006/math">
                    <m:r>
                      <a:rPr lang="ar-IQ">
                        <a:latin typeface="Cambria Math"/>
                      </a:rPr>
                      <m:t>°</m:t>
                    </m:r>
                    <m:r>
                      <a:rPr lang="en-US">
                        <a:latin typeface="Cambria Math"/>
                      </a:rPr>
                      <m:t>90</m:t>
                    </m:r>
                    <m:r>
                      <a:rPr lang="en-US">
                        <a:latin typeface="Cambria Math"/>
                      </a:rPr>
                      <m:t> </m:t>
                    </m:r>
                    <m:r>
                      <a:rPr lang="ar-IQ">
                        <a:latin typeface="Cambria Math"/>
                      </a:rPr>
                      <m:t>و</m:t>
                    </m:r>
                    <m:r>
                      <a:rPr lang="en-US">
                        <a:latin typeface="Cambria Math"/>
                      </a:rPr>
                      <m:t> °</m:t>
                    </m:r>
                    <m:r>
                      <a:rPr lang="en-US">
                        <a:latin typeface="Cambria Math"/>
                      </a:rPr>
                      <m:t>60</m:t>
                    </m:r>
                  </m:oMath>
                </a14:m>
                <a:r>
                  <a:rPr lang="ar-IQ" i="1" dirty="0"/>
                  <a:t> في انٍ واحد )   </a:t>
                </a:r>
                <a14:m>
                  <m:oMath xmlns:m="http://schemas.openxmlformats.org/officeDocument/2006/math">
                    <m:r>
                      <a:rPr lang="ar-IQ">
                        <a:latin typeface="Cambria Math"/>
                      </a:rPr>
                      <m:t>∴</m:t>
                    </m:r>
                  </m:oMath>
                </a14:m>
                <a:r>
                  <a:rPr lang="ar-IQ" dirty="0"/>
                  <a:t> هذا تناقض </a:t>
                </a:r>
                <a:endParaRPr lang="en-US" dirty="0"/>
              </a:p>
              <a:p>
                <a:r>
                  <a:rPr lang="ar-IQ" dirty="0"/>
                  <a:t>فأن افتراضنا في البداية </a:t>
                </a:r>
                <a:r>
                  <a:rPr lang="ar-IQ" dirty="0" err="1"/>
                  <a:t>خاطىء</a:t>
                </a:r>
                <a:r>
                  <a:rPr lang="ar-IQ" dirty="0"/>
                  <a:t> ولا يوجد مثلث قائم الزاوية ومتساوي الاضلاع في انٍ واحد .</a:t>
                </a:r>
                <a:endParaRPr lang="en-US" dirty="0"/>
              </a:p>
            </p:txBody>
          </p:sp>
        </mc:Choice>
        <mc:Fallback xmlns="">
          <p:sp>
            <p:nvSpPr>
              <p:cNvPr id="2" name="مستطيل 1"/>
              <p:cNvSpPr>
                <a:spLocks noRot="1" noChangeAspect="1" noMove="1" noResize="1" noEditPoints="1" noAdjustHandles="1" noChangeArrowheads="1" noChangeShapeType="1" noTextEdit="1"/>
              </p:cNvSpPr>
              <p:nvPr/>
            </p:nvSpPr>
            <p:spPr>
              <a:xfrm>
                <a:off x="2292464" y="1124744"/>
                <a:ext cx="6102424" cy="4281108"/>
              </a:xfrm>
              <a:prstGeom prst="rect">
                <a:avLst/>
              </a:prstGeom>
              <a:blipFill rotWithShape="1">
                <a:blip r:embed="rId2"/>
                <a:stretch>
                  <a:fillRect l="-1598" t="-712" r="-899" b="-1282"/>
                </a:stretch>
              </a:blipFill>
            </p:spPr>
            <p:txBody>
              <a:bodyPr/>
              <a:lstStyle/>
              <a:p>
                <a:r>
                  <a:rPr lang="ar-IQ">
                    <a:noFill/>
                  </a:rPr>
                  <a:t> </a:t>
                </a:r>
              </a:p>
            </p:txBody>
          </p:sp>
        </mc:Fallback>
      </mc:AlternateContent>
    </p:spTree>
    <p:extLst>
      <p:ext uri="{BB962C8B-B14F-4D97-AF65-F5344CB8AC3E}">
        <p14:creationId xmlns:p14="http://schemas.microsoft.com/office/powerpoint/2010/main" val="763001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2286000" y="1582341"/>
                <a:ext cx="6174432" cy="3416320"/>
              </a:xfrm>
              <a:prstGeom prst="rect">
                <a:avLst/>
              </a:prstGeom>
            </p:spPr>
            <p:txBody>
              <a:bodyPr wrap="square">
                <a:spAutoFit/>
              </a:bodyPr>
              <a:lstStyle/>
              <a:p>
                <a:r>
                  <a:rPr lang="ar-IQ" dirty="0"/>
                  <a:t>(الطريقة الثانية)</a:t>
                </a:r>
                <a:endParaRPr lang="en-US" dirty="0"/>
              </a:p>
              <a:p>
                <a:r>
                  <a:rPr lang="ar-IQ" dirty="0"/>
                  <a:t>نفرض العكس يوجد مثلث قائم الزاوية ومتساوي الاضلاع</a:t>
                </a:r>
                <a:endParaRPr lang="en-US" dirty="0"/>
              </a:p>
              <a:p>
                <a14:m>
                  <m:oMath xmlns:m="http://schemas.openxmlformats.org/officeDocument/2006/math">
                    <m:r>
                      <a:rPr lang="ar-IQ">
                        <a:latin typeface="Cambria Math"/>
                      </a:rPr>
                      <m:t>∵</m:t>
                    </m:r>
                  </m:oMath>
                </a14:m>
                <a:r>
                  <a:rPr lang="ar-IQ" dirty="0"/>
                  <a:t> المثلث متساوي الاضلاع, ليكن طول كل ضلع فيه هو </a:t>
                </a:r>
                <a:r>
                  <a:rPr lang="en-US" dirty="0"/>
                  <a:t>X</a:t>
                </a:r>
              </a:p>
              <a:p>
                <a14:m>
                  <m:oMath xmlns:m="http://schemas.openxmlformats.org/officeDocument/2006/math">
                    <m:r>
                      <a:rPr lang="ar-IQ">
                        <a:latin typeface="Cambria Math"/>
                      </a:rPr>
                      <m:t>∵</m:t>
                    </m:r>
                  </m:oMath>
                </a14:m>
                <a:r>
                  <a:rPr lang="ar-IQ" dirty="0"/>
                  <a:t> المثلث قائم الزاوية فإنه تنطبق عليه مبرهنة فيثاغورس, وعليه فإن :</a:t>
                </a:r>
                <a:endParaRPr lang="en-US" dirty="0"/>
              </a:p>
              <a:p>
                <a:r>
                  <a:rPr lang="en-US" dirty="0"/>
                  <a:t>X</a:t>
                </a:r>
                <a:r>
                  <a:rPr lang="en-US" baseline="30000" dirty="0"/>
                  <a:t>2  </a:t>
                </a:r>
                <a:r>
                  <a:rPr lang="en-US" dirty="0"/>
                  <a:t>+ X</a:t>
                </a:r>
                <a:r>
                  <a:rPr lang="en-US" baseline="30000" dirty="0"/>
                  <a:t>2 </a:t>
                </a:r>
                <a:r>
                  <a:rPr lang="en-US" dirty="0"/>
                  <a:t>= X</a:t>
                </a:r>
                <a:r>
                  <a:rPr lang="en-US" baseline="30000" dirty="0"/>
                  <a:t>2</a:t>
                </a:r>
                <a:r>
                  <a:rPr lang="en-US" dirty="0"/>
                  <a:t>    </a:t>
                </a:r>
                <a14:m>
                  <m:oMath xmlns:m="http://schemas.openxmlformats.org/officeDocument/2006/math">
                    <m:r>
                      <a:rPr lang="ar-IQ">
                        <a:latin typeface="Cambria Math"/>
                      </a:rPr>
                      <m:t>⇒</m:t>
                    </m:r>
                    <m:r>
                      <a:rPr lang="ar-IQ" i="1">
                        <a:latin typeface="Cambria Math"/>
                      </a:rPr>
                      <m:t> </m:t>
                    </m:r>
                  </m:oMath>
                </a14:m>
                <a:r>
                  <a:rPr lang="en-US" baseline="30000" dirty="0"/>
                  <a:t>         </a:t>
                </a:r>
                <a:r>
                  <a:rPr lang="en-US" dirty="0"/>
                  <a:t>2X</a:t>
                </a:r>
                <a:r>
                  <a:rPr lang="en-US" baseline="30000" dirty="0"/>
                  <a:t>2</a:t>
                </a:r>
                <a:r>
                  <a:rPr lang="en-US" dirty="0"/>
                  <a:t> =X</a:t>
                </a:r>
                <a:r>
                  <a:rPr lang="en-US" baseline="30000" dirty="0"/>
                  <a:t>2 </a:t>
                </a:r>
                <a:r>
                  <a:rPr lang="en-US" dirty="0"/>
                  <a:t>     </a:t>
                </a:r>
                <a14:m>
                  <m:oMath xmlns:m="http://schemas.openxmlformats.org/officeDocument/2006/math">
                    <m:r>
                      <a:rPr lang="ar-IQ">
                        <a:latin typeface="Cambria Math"/>
                      </a:rPr>
                      <m:t>⇒</m:t>
                    </m:r>
                    <m:r>
                      <a:rPr lang="ar-IQ" i="1">
                        <a:latin typeface="Cambria Math"/>
                      </a:rPr>
                      <m:t> </m:t>
                    </m:r>
                  </m:oMath>
                </a14:m>
                <a:r>
                  <a:rPr lang="en-US" dirty="0"/>
                  <a:t>      2</a:t>
                </a:r>
                <a14:m>
                  <m:oMath xmlns:m="http://schemas.openxmlformats.org/officeDocument/2006/math">
                    <m:r>
                      <a:rPr lang="ar-IQ">
                        <a:latin typeface="Cambria Math"/>
                      </a:rPr>
                      <m:t>≠</m:t>
                    </m:r>
                  </m:oMath>
                </a14:m>
                <a:r>
                  <a:rPr lang="en-US" dirty="0"/>
                  <a:t>1</a:t>
                </a:r>
              </a:p>
              <a:p>
                <a:r>
                  <a:rPr lang="ar-IQ" dirty="0"/>
                  <a:t>هل هذا معقول ؟</a:t>
                </a:r>
                <a14:m>
                  <m:oMath xmlns:m="http://schemas.openxmlformats.org/officeDocument/2006/math">
                    <m:r>
                      <a:rPr lang="ar-IQ">
                        <a:latin typeface="Cambria Math"/>
                      </a:rPr>
                      <m:t>!</m:t>
                    </m:r>
                  </m:oMath>
                </a14:m>
                <a:r>
                  <a:rPr lang="ar-IQ" dirty="0"/>
                  <a:t> هنا تناقض </a:t>
                </a:r>
                <a:endParaRPr lang="en-US" dirty="0"/>
              </a:p>
              <a:p>
                <a:r>
                  <a:rPr lang="ar-IQ" dirty="0"/>
                  <a:t>وعليه فان افتراضنا </a:t>
                </a:r>
                <a:r>
                  <a:rPr lang="ar-IQ" dirty="0" err="1"/>
                  <a:t>خاطىء</a:t>
                </a:r>
                <a:r>
                  <a:rPr lang="ar-IQ" dirty="0"/>
                  <a:t> ولا يوجد مثلث قائم </a:t>
                </a:r>
                <a:r>
                  <a:rPr lang="ar-IQ" dirty="0" err="1"/>
                  <a:t>الزاويه</a:t>
                </a:r>
                <a:r>
                  <a:rPr lang="ar-IQ" dirty="0"/>
                  <a:t> ومتساوي الاضلاع في انٍ واحد</a:t>
                </a:r>
                <a:endParaRPr lang="en-US" dirty="0"/>
              </a:p>
              <a:p>
                <a:r>
                  <a:rPr lang="ar-IQ" dirty="0"/>
                  <a:t>وتعتمد طبيعة البرهان الرياضي على :</a:t>
                </a:r>
                <a:endParaRPr lang="en-US" dirty="0"/>
              </a:p>
              <a:p>
                <a:r>
                  <a:rPr lang="en-US" dirty="0"/>
                  <a:t>-1</a:t>
                </a:r>
                <a:r>
                  <a:rPr lang="ar-IQ" dirty="0"/>
                  <a:t> النظام الرياضي الذي ينتمي اليه العبارة المراد برهانها</a:t>
                </a:r>
                <a:endParaRPr lang="en-US" dirty="0"/>
              </a:p>
              <a:p>
                <a:r>
                  <a:rPr lang="en-US" dirty="0"/>
                  <a:t>-2</a:t>
                </a:r>
                <a:r>
                  <a:rPr lang="ar-IQ" dirty="0" err="1"/>
                  <a:t>الاسترتيجية</a:t>
                </a:r>
                <a:r>
                  <a:rPr lang="ar-IQ" dirty="0"/>
                  <a:t> المتبعة في البرهان التي تعتمد على احد صور الاستدلال </a:t>
                </a:r>
                <a:r>
                  <a:rPr lang="ar-IQ" dirty="0" err="1"/>
                  <a:t>الصحيحية</a:t>
                </a:r>
                <a:r>
                  <a:rPr lang="ar-IQ" dirty="0"/>
                  <a:t> منطقيا </a:t>
                </a:r>
              </a:p>
            </p:txBody>
          </p:sp>
        </mc:Choice>
        <mc:Fallback xmlns="">
          <p:sp>
            <p:nvSpPr>
              <p:cNvPr id="2" name="مستطيل 1"/>
              <p:cNvSpPr>
                <a:spLocks noRot="1" noChangeAspect="1" noMove="1" noResize="1" noEditPoints="1" noAdjustHandles="1" noChangeArrowheads="1" noChangeShapeType="1" noTextEdit="1"/>
              </p:cNvSpPr>
              <p:nvPr/>
            </p:nvSpPr>
            <p:spPr>
              <a:xfrm>
                <a:off x="2286000" y="1582341"/>
                <a:ext cx="6174432" cy="3416320"/>
              </a:xfrm>
              <a:prstGeom prst="rect">
                <a:avLst/>
              </a:prstGeom>
              <a:blipFill rotWithShape="1">
                <a:blip r:embed="rId2"/>
                <a:stretch>
                  <a:fillRect l="-197" t="-1071" r="-888" b="-1964"/>
                </a:stretch>
              </a:blipFill>
            </p:spPr>
            <p:txBody>
              <a:bodyPr/>
              <a:lstStyle/>
              <a:p>
                <a:r>
                  <a:rPr lang="ar-IQ">
                    <a:noFill/>
                  </a:rPr>
                  <a:t> </a:t>
                </a:r>
              </a:p>
            </p:txBody>
          </p:sp>
        </mc:Fallback>
      </mc:AlternateContent>
    </p:spTree>
    <p:extLst>
      <p:ext uri="{BB962C8B-B14F-4D97-AF65-F5344CB8AC3E}">
        <p14:creationId xmlns:p14="http://schemas.microsoft.com/office/powerpoint/2010/main" val="1951551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2286000" y="1052736"/>
                <a:ext cx="6390456" cy="4536498"/>
              </a:xfrm>
              <a:prstGeom prst="rect">
                <a:avLst/>
              </a:prstGeom>
            </p:spPr>
            <p:txBody>
              <a:bodyPr wrap="square">
                <a:spAutoFit/>
              </a:bodyPr>
              <a:lstStyle/>
              <a:p>
                <a:r>
                  <a:rPr lang="ar-IQ" b="1" dirty="0"/>
                  <a:t>اساليب البرهان الرياضي</a:t>
                </a:r>
                <a:endParaRPr lang="en-US" dirty="0"/>
              </a:p>
              <a:p>
                <a:r>
                  <a:rPr lang="ar-IQ" dirty="0"/>
                  <a:t>اولا- البرهان المباشر (</a:t>
                </a:r>
                <a:r>
                  <a:rPr lang="en-US" dirty="0"/>
                  <a:t>direct proof</a:t>
                </a:r>
                <a:r>
                  <a:rPr lang="ar-IQ" dirty="0"/>
                  <a:t>)</a:t>
                </a:r>
                <a:endParaRPr lang="en-US" dirty="0"/>
              </a:p>
              <a:p>
                <a:r>
                  <a:rPr lang="ar-IQ" dirty="0"/>
                  <a:t>ثانيا :-البرهان بالتناقض (</a:t>
                </a:r>
                <a:r>
                  <a:rPr lang="en-US" dirty="0"/>
                  <a:t>proof by contradiction</a:t>
                </a:r>
                <a:r>
                  <a:rPr lang="ar-IQ" dirty="0"/>
                  <a:t>)</a:t>
                </a:r>
                <a:endParaRPr lang="en-US" dirty="0"/>
              </a:p>
              <a:p>
                <a:r>
                  <a:rPr lang="ar-IQ" dirty="0"/>
                  <a:t>ثالثا: البرهان بالمثال المضاد (</a:t>
                </a:r>
                <a:r>
                  <a:rPr lang="en-US" dirty="0"/>
                  <a:t>proof by counter example</a:t>
                </a:r>
                <a:r>
                  <a:rPr lang="ar-IQ" dirty="0"/>
                  <a:t>)</a:t>
                </a:r>
                <a:endParaRPr lang="en-US" dirty="0"/>
              </a:p>
              <a:p>
                <a:r>
                  <a:rPr lang="ar-IQ" dirty="0"/>
                  <a:t>رابعا : البرهان بالاستقراء الرياضي (</a:t>
                </a:r>
                <a:r>
                  <a:rPr lang="en-US" dirty="0"/>
                  <a:t>proof by mathematical induction </a:t>
                </a:r>
                <a:r>
                  <a:rPr lang="ar-IQ" dirty="0"/>
                  <a:t>)</a:t>
                </a:r>
                <a:endParaRPr lang="en-US" dirty="0"/>
              </a:p>
              <a:p>
                <a:r>
                  <a:rPr lang="ar-IQ" dirty="0"/>
                  <a:t>اساليب البرهان الرياضي </a:t>
                </a:r>
                <a:r>
                  <a:rPr lang="ar-IQ" dirty="0" err="1"/>
                  <a:t>واسترتيجيات</a:t>
                </a:r>
                <a:r>
                  <a:rPr lang="ar-IQ" dirty="0"/>
                  <a:t> كل منها مع التطبيقات:</a:t>
                </a:r>
                <a:endParaRPr lang="en-US" dirty="0"/>
              </a:p>
              <a:p>
                <a:r>
                  <a:rPr lang="ar-IQ" b="1" dirty="0"/>
                  <a:t>البرهان المباشر</a:t>
                </a:r>
                <a:r>
                  <a:rPr lang="ar-IQ" dirty="0"/>
                  <a:t>:</a:t>
                </a:r>
                <a:endParaRPr lang="en-US" dirty="0"/>
              </a:p>
              <a:p>
                <a:r>
                  <a:rPr lang="ar-IQ" dirty="0"/>
                  <a:t>واستراتيجية : البدء بالمعطيات ( المفروض) وصولا الى المطلوب ( المطلوب اثباته )</a:t>
                </a:r>
                <a:endParaRPr lang="en-US" dirty="0"/>
              </a:p>
              <a:p>
                <a:r>
                  <a:rPr lang="ar-IQ" dirty="0"/>
                  <a:t>مثال :اثبت ان :ناتج جمع عددين </a:t>
                </a:r>
                <a:r>
                  <a:rPr lang="ar-IQ" dirty="0" err="1"/>
                  <a:t>فرددين</a:t>
                </a:r>
                <a:r>
                  <a:rPr lang="ar-IQ" dirty="0"/>
                  <a:t> هو عدد زوجي </a:t>
                </a:r>
                <a:endParaRPr lang="en-US" dirty="0"/>
              </a:p>
              <a:p>
                <a:r>
                  <a:rPr lang="ar-IQ" dirty="0"/>
                  <a:t>البرهان :</a:t>
                </a:r>
                <a:endParaRPr lang="en-US" dirty="0"/>
              </a:p>
              <a:p>
                <a:r>
                  <a:rPr lang="ar-IQ" dirty="0"/>
                  <a:t>ليكن كل من </a:t>
                </a:r>
                <a:r>
                  <a:rPr lang="en-US" dirty="0"/>
                  <a:t>2</a:t>
                </a:r>
                <a14:m>
                  <m:oMath xmlns:m="http://schemas.openxmlformats.org/officeDocument/2006/math">
                    <m:sSub>
                      <m:sSubPr>
                        <m:ctrlPr>
                          <a:rPr lang="en-US" i="1">
                            <a:latin typeface="Cambria Math"/>
                          </a:rPr>
                        </m:ctrlPr>
                      </m:sSubPr>
                      <m:e>
                        <m:r>
                          <m:rPr>
                            <m:sty m:val="p"/>
                          </m:rPr>
                          <a:rPr lang="en-US">
                            <a:latin typeface="Cambria Math"/>
                          </a:rPr>
                          <m:t>n</m:t>
                        </m:r>
                      </m:e>
                      <m:sub>
                        <m:r>
                          <a:rPr lang="en-US">
                            <a:latin typeface="Cambria Math"/>
                          </a:rPr>
                          <m:t>2</m:t>
                        </m:r>
                      </m:sub>
                    </m:sSub>
                  </m:oMath>
                </a14:m>
                <a:r>
                  <a:rPr lang="en-US" dirty="0"/>
                  <a:t>+1,2</a:t>
                </a:r>
                <a14:m>
                  <m:oMath xmlns:m="http://schemas.openxmlformats.org/officeDocument/2006/math">
                    <m:sSub>
                      <m:sSubPr>
                        <m:ctrlPr>
                          <a:rPr lang="en-US" i="1">
                            <a:latin typeface="Cambria Math"/>
                          </a:rPr>
                        </m:ctrlPr>
                      </m:sSubPr>
                      <m:e>
                        <m:r>
                          <m:rPr>
                            <m:sty m:val="p"/>
                          </m:rPr>
                          <a:rPr lang="en-US">
                            <a:latin typeface="Cambria Math"/>
                          </a:rPr>
                          <m:t>n</m:t>
                        </m:r>
                      </m:e>
                      <m:sub>
                        <m:r>
                          <a:rPr lang="en-US">
                            <a:latin typeface="Cambria Math"/>
                          </a:rPr>
                          <m:t>1</m:t>
                        </m:r>
                      </m:sub>
                    </m:sSub>
                  </m:oMath>
                </a14:m>
                <a:r>
                  <a:rPr lang="en-US" dirty="0"/>
                  <a:t>+1</a:t>
                </a:r>
                <a:r>
                  <a:rPr lang="ar-IQ" dirty="0"/>
                  <a:t> عددا فرديا (حيث كل من</a:t>
                </a:r>
                <a14:m>
                  <m:oMath xmlns:m="http://schemas.openxmlformats.org/officeDocument/2006/math">
                    <m:sSub>
                      <m:sSubPr>
                        <m:ctrlPr>
                          <a:rPr lang="en-US" i="1">
                            <a:latin typeface="Cambria Math"/>
                          </a:rPr>
                        </m:ctrlPr>
                      </m:sSubPr>
                      <m:e>
                        <m:r>
                          <m:rPr>
                            <m:sty m:val="p"/>
                          </m:rPr>
                          <a:rPr lang="en-US">
                            <a:latin typeface="Cambria Math"/>
                          </a:rPr>
                          <m:t>n</m:t>
                        </m:r>
                      </m:e>
                      <m:sub>
                        <m:r>
                          <a:rPr lang="en-US">
                            <a:latin typeface="Cambria Math"/>
                          </a:rPr>
                          <m:t>1</m:t>
                        </m:r>
                      </m:sub>
                    </m:sSub>
                    <m:sSub>
                      <m:sSubPr>
                        <m:ctrlPr>
                          <a:rPr lang="en-US" i="1">
                            <a:latin typeface="Cambria Math"/>
                          </a:rPr>
                        </m:ctrlPr>
                      </m:sSubPr>
                      <m:e>
                        <m:r>
                          <m:rPr>
                            <m:sty m:val="p"/>
                          </m:rPr>
                          <a:rPr lang="en-US">
                            <a:latin typeface="Cambria Math"/>
                          </a:rPr>
                          <m:t>n</m:t>
                        </m:r>
                      </m:e>
                      <m:sub>
                        <m:r>
                          <a:rPr lang="en-US">
                            <a:latin typeface="Cambria Math"/>
                          </a:rPr>
                          <m:t>2</m:t>
                        </m:r>
                        <m:r>
                          <a:rPr lang="en-US">
                            <a:latin typeface="Cambria Math"/>
                          </a:rPr>
                          <m:t>,</m:t>
                        </m:r>
                      </m:sub>
                    </m:sSub>
                  </m:oMath>
                </a14:m>
                <a:r>
                  <a:rPr lang="ar-IQ" dirty="0"/>
                  <a:t> هو عدد طبيعي )</a:t>
                </a:r>
                <a:endParaRPr lang="en-US" dirty="0"/>
              </a:p>
              <a:p>
                <a:r>
                  <a:rPr lang="ar-IQ" dirty="0"/>
                  <a:t>فان ناتج جمعهما يكون </a:t>
                </a:r>
                <a:r>
                  <a:rPr lang="en-US" dirty="0"/>
                  <a:t>2</a:t>
                </a:r>
                <a14:m>
                  <m:oMath xmlns:m="http://schemas.openxmlformats.org/officeDocument/2006/math">
                    <m:sSub>
                      <m:sSubPr>
                        <m:ctrlPr>
                          <a:rPr lang="en-US" i="1">
                            <a:latin typeface="Cambria Math"/>
                          </a:rPr>
                        </m:ctrlPr>
                      </m:sSubPr>
                      <m:e>
                        <m:r>
                          <m:rPr>
                            <m:sty m:val="p"/>
                          </m:rPr>
                          <a:rPr lang="en-US">
                            <a:latin typeface="Cambria Math"/>
                          </a:rPr>
                          <m:t>n</m:t>
                        </m:r>
                      </m:e>
                      <m:sub>
                        <m:r>
                          <a:rPr lang="en-US">
                            <a:latin typeface="Cambria Math"/>
                          </a:rPr>
                          <m:t>1</m:t>
                        </m:r>
                      </m:sub>
                    </m:sSub>
                  </m:oMath>
                </a14:m>
                <a:r>
                  <a:rPr lang="en-US" dirty="0"/>
                  <a:t>+2</a:t>
                </a:r>
                <a14:m>
                  <m:oMath xmlns:m="http://schemas.openxmlformats.org/officeDocument/2006/math">
                    <m:sSub>
                      <m:sSubPr>
                        <m:ctrlPr>
                          <a:rPr lang="en-US" i="1">
                            <a:latin typeface="Cambria Math"/>
                          </a:rPr>
                        </m:ctrlPr>
                      </m:sSubPr>
                      <m:e>
                        <m:r>
                          <m:rPr>
                            <m:sty m:val="p"/>
                          </m:rPr>
                          <a:rPr lang="en-US">
                            <a:latin typeface="Cambria Math"/>
                          </a:rPr>
                          <m:t>n</m:t>
                        </m:r>
                      </m:e>
                      <m:sub>
                        <m:r>
                          <a:rPr lang="en-US">
                            <a:latin typeface="Cambria Math"/>
                          </a:rPr>
                          <m:t>2</m:t>
                        </m:r>
                      </m:sub>
                    </m:sSub>
                  </m:oMath>
                </a14:m>
                <a:r>
                  <a:rPr lang="en-US" dirty="0"/>
                  <a:t>+2</a:t>
                </a:r>
              </a:p>
              <a:p>
                <a:r>
                  <a:rPr lang="ar-IQ" dirty="0" err="1"/>
                  <a:t>وباخراج</a:t>
                </a:r>
                <a:r>
                  <a:rPr lang="ar-IQ" dirty="0"/>
                  <a:t> العامل المشترك يكون </a:t>
                </a:r>
                <a:r>
                  <a:rPr lang="en-US" dirty="0"/>
                  <a:t>2(</a:t>
                </a:r>
                <a14:m>
                  <m:oMath xmlns:m="http://schemas.openxmlformats.org/officeDocument/2006/math">
                    <m:sSub>
                      <m:sSubPr>
                        <m:ctrlPr>
                          <a:rPr lang="en-US" i="1">
                            <a:latin typeface="Cambria Math"/>
                          </a:rPr>
                        </m:ctrlPr>
                      </m:sSubPr>
                      <m:e>
                        <m:r>
                          <m:rPr>
                            <m:sty m:val="p"/>
                          </m:rPr>
                          <a:rPr lang="en-US">
                            <a:latin typeface="Cambria Math"/>
                          </a:rPr>
                          <m:t>n</m:t>
                        </m:r>
                      </m:e>
                      <m:sub>
                        <m:r>
                          <a:rPr lang="en-US">
                            <a:latin typeface="Cambria Math"/>
                          </a:rPr>
                          <m:t>1</m:t>
                        </m:r>
                      </m:sub>
                    </m:sSub>
                  </m:oMath>
                </a14:m>
                <a:r>
                  <a:rPr lang="en-US" dirty="0"/>
                  <a:t>+</a:t>
                </a:r>
                <a14:m>
                  <m:oMath xmlns:m="http://schemas.openxmlformats.org/officeDocument/2006/math">
                    <m:sSub>
                      <m:sSubPr>
                        <m:ctrlPr>
                          <a:rPr lang="en-US" i="1">
                            <a:latin typeface="Cambria Math"/>
                          </a:rPr>
                        </m:ctrlPr>
                      </m:sSubPr>
                      <m:e>
                        <m:r>
                          <m:rPr>
                            <m:sty m:val="p"/>
                          </m:rPr>
                          <a:rPr lang="en-US">
                            <a:latin typeface="Cambria Math"/>
                          </a:rPr>
                          <m:t>n</m:t>
                        </m:r>
                      </m:e>
                      <m:sub>
                        <m:r>
                          <a:rPr lang="en-US">
                            <a:latin typeface="Cambria Math"/>
                          </a:rPr>
                          <m:t>2</m:t>
                        </m:r>
                      </m:sub>
                    </m:sSub>
                  </m:oMath>
                </a14:m>
                <a:r>
                  <a:rPr lang="en-US" dirty="0"/>
                  <a:t>+1)</a:t>
                </a:r>
              </a:p>
              <a:p>
                <a:r>
                  <a:rPr lang="ar-IQ" dirty="0"/>
                  <a:t>حيث ان (</a:t>
                </a:r>
                <a14:m>
                  <m:oMath xmlns:m="http://schemas.openxmlformats.org/officeDocument/2006/math">
                    <m:sSub>
                      <m:sSubPr>
                        <m:ctrlPr>
                          <a:rPr lang="en-US" i="1">
                            <a:latin typeface="Cambria Math"/>
                          </a:rPr>
                        </m:ctrlPr>
                      </m:sSubPr>
                      <m:e>
                        <m:r>
                          <m:rPr>
                            <m:sty m:val="p"/>
                          </m:rPr>
                          <a:rPr lang="en-US">
                            <a:latin typeface="Cambria Math"/>
                          </a:rPr>
                          <m:t>n</m:t>
                        </m:r>
                      </m:e>
                      <m:sub>
                        <m:r>
                          <a:rPr lang="en-US">
                            <a:latin typeface="Cambria Math"/>
                          </a:rPr>
                          <m:t>1</m:t>
                        </m:r>
                      </m:sub>
                    </m:sSub>
                  </m:oMath>
                </a14:m>
                <a:r>
                  <a:rPr lang="en-US" dirty="0"/>
                  <a:t>+</a:t>
                </a:r>
                <a14:m>
                  <m:oMath xmlns:m="http://schemas.openxmlformats.org/officeDocument/2006/math">
                    <m:sSub>
                      <m:sSubPr>
                        <m:ctrlPr>
                          <a:rPr lang="en-US" i="1">
                            <a:latin typeface="Cambria Math"/>
                          </a:rPr>
                        </m:ctrlPr>
                      </m:sSubPr>
                      <m:e>
                        <m:r>
                          <m:rPr>
                            <m:sty m:val="p"/>
                          </m:rPr>
                          <a:rPr lang="en-US">
                            <a:latin typeface="Cambria Math"/>
                          </a:rPr>
                          <m:t>n</m:t>
                        </m:r>
                      </m:e>
                      <m:sub>
                        <m:r>
                          <a:rPr lang="en-US">
                            <a:latin typeface="Cambria Math"/>
                          </a:rPr>
                          <m:t>2</m:t>
                        </m:r>
                      </m:sub>
                    </m:sSub>
                  </m:oMath>
                </a14:m>
                <a:r>
                  <a:rPr lang="en-US" dirty="0"/>
                  <a:t>+1</a:t>
                </a:r>
                <a:r>
                  <a:rPr lang="ar-IQ" dirty="0"/>
                  <a:t>) هو عدد طبيعي وليكن </a:t>
                </a:r>
                <a:r>
                  <a:rPr lang="en-US" dirty="0"/>
                  <a:t>k</a:t>
                </a:r>
              </a:p>
              <a:p>
                <a:r>
                  <a:rPr lang="ar-IQ" dirty="0"/>
                  <a:t>فان ناتج جمع العددين الفردين هو </a:t>
                </a:r>
                <a:r>
                  <a:rPr lang="en-US" dirty="0"/>
                  <a:t>2k </a:t>
                </a:r>
                <a:r>
                  <a:rPr lang="ar-IQ" dirty="0"/>
                  <a:t> , اي انه عدد زوجي </a:t>
                </a:r>
                <a:endParaRPr lang="en-US" dirty="0"/>
              </a:p>
              <a:p>
                <a:r>
                  <a:rPr lang="ar-IQ" dirty="0"/>
                  <a:t>نشاط (</a:t>
                </a:r>
                <a:r>
                  <a:rPr lang="en-US" dirty="0"/>
                  <a:t>(1</a:t>
                </a:r>
                <a:r>
                  <a:rPr lang="ar-IQ" dirty="0"/>
                  <a:t>: اثبت ان </a:t>
                </a:r>
                <a:r>
                  <a:rPr lang="en-US" dirty="0"/>
                  <a:t> :</a:t>
                </a:r>
                <a:r>
                  <a:rPr lang="ar-IQ" dirty="0"/>
                  <a:t> حاصل جمع عددين </a:t>
                </a:r>
                <a:r>
                  <a:rPr lang="ar-IQ" dirty="0" err="1"/>
                  <a:t>طبيعين</a:t>
                </a:r>
                <a:r>
                  <a:rPr lang="ar-IQ" dirty="0"/>
                  <a:t> متتالين هو عدد فردي </a:t>
                </a:r>
              </a:p>
            </p:txBody>
          </p:sp>
        </mc:Choice>
        <mc:Fallback xmlns="">
          <p:sp>
            <p:nvSpPr>
              <p:cNvPr id="2" name="مستطيل 1"/>
              <p:cNvSpPr>
                <a:spLocks noRot="1" noChangeAspect="1" noMove="1" noResize="1" noEditPoints="1" noAdjustHandles="1" noChangeArrowheads="1" noChangeShapeType="1" noTextEdit="1"/>
              </p:cNvSpPr>
              <p:nvPr/>
            </p:nvSpPr>
            <p:spPr>
              <a:xfrm>
                <a:off x="2286000" y="1052736"/>
                <a:ext cx="6390456" cy="4536498"/>
              </a:xfrm>
              <a:prstGeom prst="rect">
                <a:avLst/>
              </a:prstGeom>
              <a:blipFill rotWithShape="1">
                <a:blip r:embed="rId2"/>
                <a:stretch>
                  <a:fillRect t="-806" r="-763" b="-1210"/>
                </a:stretch>
              </a:blipFill>
            </p:spPr>
            <p:txBody>
              <a:bodyPr/>
              <a:lstStyle/>
              <a:p>
                <a:r>
                  <a:rPr lang="ar-IQ">
                    <a:noFill/>
                  </a:rPr>
                  <a:t> </a:t>
                </a:r>
              </a:p>
            </p:txBody>
          </p:sp>
        </mc:Fallback>
      </mc:AlternateContent>
    </p:spTree>
    <p:extLst>
      <p:ext uri="{BB962C8B-B14F-4D97-AF65-F5344CB8AC3E}">
        <p14:creationId xmlns:p14="http://schemas.microsoft.com/office/powerpoint/2010/main" val="86424983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1174</Words>
  <Application>Microsoft Office PowerPoint</Application>
  <PresentationFormat>عرض على الشاشة (3:4)‏</PresentationFormat>
  <Paragraphs>98</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مادة التفكير الرياضي  المحاضرة السابعة  مجالات التفكير الرياضي (2)</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3</cp:revision>
  <dcterms:created xsi:type="dcterms:W3CDTF">2020-01-02T15:38:11Z</dcterms:created>
  <dcterms:modified xsi:type="dcterms:W3CDTF">2020-01-03T16:21:45Z</dcterms:modified>
</cp:coreProperties>
</file>