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F42071E-7BBF-49CA-9FDF-2EF523FD1011}"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419100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42071E-7BBF-49CA-9FDF-2EF523FD1011}"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24709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42071E-7BBF-49CA-9FDF-2EF523FD1011}"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73649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42071E-7BBF-49CA-9FDF-2EF523FD1011}"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360043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42071E-7BBF-49CA-9FDF-2EF523FD1011}"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185394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F42071E-7BBF-49CA-9FDF-2EF523FD1011}"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262567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F42071E-7BBF-49CA-9FDF-2EF523FD1011}" type="datetimeFigureOut">
              <a:rPr lang="ar-IQ" smtClean="0"/>
              <a:t>08/05/1441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311704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F42071E-7BBF-49CA-9FDF-2EF523FD1011}" type="datetimeFigureOut">
              <a:rPr lang="ar-IQ" smtClean="0"/>
              <a:t>08/05/1441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239119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42071E-7BBF-49CA-9FDF-2EF523FD1011}" type="datetimeFigureOut">
              <a:rPr lang="ar-IQ" smtClean="0"/>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195334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42071E-7BBF-49CA-9FDF-2EF523FD1011}"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332438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42071E-7BBF-49CA-9FDF-2EF523FD1011}"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F4EB45-889D-480F-AA65-C43C1D6600E6}" type="slidenum">
              <a:rPr lang="ar-IQ" smtClean="0"/>
              <a:t>‹#›</a:t>
            </a:fld>
            <a:endParaRPr lang="ar-IQ"/>
          </a:p>
        </p:txBody>
      </p:sp>
    </p:spTree>
    <p:extLst>
      <p:ext uri="{BB962C8B-B14F-4D97-AF65-F5344CB8AC3E}">
        <p14:creationId xmlns:p14="http://schemas.microsoft.com/office/powerpoint/2010/main" val="295474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42071E-7BBF-49CA-9FDF-2EF523FD1011}" type="datetimeFigureOut">
              <a:rPr lang="ar-IQ" smtClean="0"/>
              <a:t>08/05/1441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F4EB45-889D-480F-AA65-C43C1D6600E6}" type="slidenum">
              <a:rPr lang="ar-IQ" smtClean="0"/>
              <a:t>‹#›</a:t>
            </a:fld>
            <a:endParaRPr lang="ar-IQ"/>
          </a:p>
        </p:txBody>
      </p:sp>
    </p:spTree>
    <p:extLst>
      <p:ext uri="{BB962C8B-B14F-4D97-AF65-F5344CB8AC3E}">
        <p14:creationId xmlns:p14="http://schemas.microsoft.com/office/powerpoint/2010/main" val="143965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908720"/>
            <a:ext cx="7772400" cy="1470025"/>
          </a:xfrm>
        </p:spPr>
        <p:txBody>
          <a:bodyPr>
            <a:normAutofit fontScale="90000"/>
          </a:bodyPr>
          <a:lstStyle/>
          <a:p>
            <a:r>
              <a:rPr lang="ar-IQ" dirty="0" smtClean="0"/>
              <a:t>مادة التفكير الرياضي </a:t>
            </a:r>
            <a:br>
              <a:rPr lang="ar-IQ" dirty="0" smtClean="0"/>
            </a:br>
            <a:r>
              <a:rPr lang="ar-IQ" dirty="0" smtClean="0"/>
              <a:t>المحاضرة الثامنة </a:t>
            </a:r>
            <a:br>
              <a:rPr lang="ar-IQ" dirty="0" smtClean="0"/>
            </a:br>
            <a:r>
              <a:rPr lang="ar-IQ" dirty="0" smtClean="0"/>
              <a:t>خصائص التفكير الرياضي</a:t>
            </a:r>
            <a:br>
              <a:rPr lang="ar-IQ" dirty="0" smtClean="0"/>
            </a:br>
            <a:endParaRPr lang="ar-IQ" dirty="0"/>
          </a:p>
        </p:txBody>
      </p:sp>
      <p:sp>
        <p:nvSpPr>
          <p:cNvPr id="3" name="عنوان فرعي 2"/>
          <p:cNvSpPr>
            <a:spLocks noGrp="1"/>
          </p:cNvSpPr>
          <p:nvPr>
            <p:ph type="subTitle" idx="1"/>
          </p:nvPr>
        </p:nvSpPr>
        <p:spPr>
          <a:xfrm>
            <a:off x="1619672" y="2636912"/>
            <a:ext cx="6400800" cy="1752600"/>
          </a:xfrm>
        </p:spPr>
        <p:txBody>
          <a:bodyPr/>
          <a:lstStyle/>
          <a:p>
            <a:r>
              <a:rPr lang="ar-IQ" dirty="0" smtClean="0"/>
              <a:t>لطلبة كلية التربية الاساسية / قسم الرياضيات / المرحلة الثالثة</a:t>
            </a:r>
          </a:p>
          <a:p>
            <a:r>
              <a:rPr lang="ar-IQ" dirty="0" smtClean="0"/>
              <a:t>م . م سارة ناطق </a:t>
            </a:r>
            <a:endParaRPr lang="ar-IQ" dirty="0"/>
          </a:p>
        </p:txBody>
      </p:sp>
    </p:spTree>
    <p:extLst>
      <p:ext uri="{BB962C8B-B14F-4D97-AF65-F5344CB8AC3E}">
        <p14:creationId xmlns:p14="http://schemas.microsoft.com/office/powerpoint/2010/main" val="15550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889844"/>
            <a:ext cx="5814392" cy="3970318"/>
          </a:xfrm>
          <a:prstGeom prst="rect">
            <a:avLst/>
          </a:prstGeom>
        </p:spPr>
        <p:txBody>
          <a:bodyPr wrap="square">
            <a:spAutoFit/>
          </a:bodyPr>
          <a:lstStyle/>
          <a:p>
            <a:r>
              <a:rPr lang="ar-IQ" b="1" dirty="0"/>
              <a:t>خصائص التفكير  الرياضي:</a:t>
            </a:r>
            <a:endParaRPr lang="en-US" dirty="0"/>
          </a:p>
          <a:p>
            <a:r>
              <a:rPr lang="ar-IQ" dirty="0"/>
              <a:t>إن للتفكير  الرياضي خصائص، فهو الذي يؤدي إلى نتائج قابلة للتصديق، ويطرح آراء أكثر انفتاحاً وعمقاً، ويقود إلى قرارات أكثر نُضجاً، ويؤدي إلى فكر نقدي دقيق؛ ويمكن إجمال خصائص التفكير  الرياضي بالآتي:</a:t>
            </a:r>
            <a:endParaRPr lang="en-US" dirty="0"/>
          </a:p>
          <a:p>
            <a:r>
              <a:rPr lang="ar-IQ" dirty="0"/>
              <a:t>1. التفكير  الرياضي سلوك هادف لا يحدث في فراغ أو بلا هدف مُعين.</a:t>
            </a:r>
            <a:endParaRPr lang="en-US" dirty="0"/>
          </a:p>
          <a:p>
            <a:r>
              <a:rPr lang="ar-IQ" dirty="0"/>
              <a:t>2. للتفكير  الرياضي قُدرة تطويرية يزداد بها تعقيداً أو حذقاً مع المتعلم وتراكم الخبرة.</a:t>
            </a:r>
            <a:endParaRPr lang="en-US" dirty="0"/>
          </a:p>
          <a:p>
            <a:r>
              <a:rPr lang="ar-IQ" dirty="0"/>
              <a:t>3. يحدث التفكير  الرياضي بأشكال وأنماط مختلفة (رمزية ومكانية وشكلية).</a:t>
            </a:r>
            <a:endParaRPr lang="en-US" dirty="0"/>
          </a:p>
          <a:p>
            <a:r>
              <a:rPr lang="ar-IQ" dirty="0"/>
              <a:t>4. يتشكل التفكير  الرياضي من خلال تداخل مستوياته المختلفة والمتدرجة.</a:t>
            </a:r>
            <a:endParaRPr lang="en-US" dirty="0"/>
          </a:p>
          <a:p>
            <a:r>
              <a:rPr lang="ar-IQ" dirty="0"/>
              <a:t>5. الكمال في التفكير  الرياضي غير ممكن واقعياً، والغاية الأساسية هي تنميته إلى أقصى درجة ممكنة.</a:t>
            </a:r>
            <a:endParaRPr lang="en-US" dirty="0"/>
          </a:p>
          <a:p>
            <a:r>
              <a:rPr lang="ar-IQ" dirty="0"/>
              <a:t>6. يستند التفكير  الرياضي إلى المعلومات  الرياضية السابقة الممكن توافرها في بنية الطالب المعرفية.</a:t>
            </a:r>
            <a:endParaRPr lang="en-US" dirty="0"/>
          </a:p>
          <a:p>
            <a:r>
              <a:rPr lang="ar-IQ" dirty="0"/>
              <a:t>         (غباري وخالد،2011).	</a:t>
            </a:r>
            <a:endParaRPr lang="en-US" dirty="0"/>
          </a:p>
        </p:txBody>
      </p:sp>
    </p:spTree>
    <p:extLst>
      <p:ext uri="{BB962C8B-B14F-4D97-AF65-F5344CB8AC3E}">
        <p14:creationId xmlns:p14="http://schemas.microsoft.com/office/powerpoint/2010/main" val="208777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07664" y="404664"/>
            <a:ext cx="6102424" cy="5909310"/>
          </a:xfrm>
          <a:prstGeom prst="rect">
            <a:avLst/>
          </a:prstGeom>
        </p:spPr>
        <p:txBody>
          <a:bodyPr wrap="square">
            <a:spAutoFit/>
          </a:bodyPr>
          <a:lstStyle/>
          <a:p>
            <a:r>
              <a:rPr lang="ar-IQ" b="1" dirty="0"/>
              <a:t>المُعلم وتنمية التفكير  الرياضي:</a:t>
            </a:r>
            <a:endParaRPr lang="en-US" dirty="0"/>
          </a:p>
          <a:p>
            <a:r>
              <a:rPr lang="ar-IQ" dirty="0"/>
              <a:t>يُعد التفكير مهارة ذهنية يُمكن تحسينها بالتدريب والمِراس، وذلك من خلال إعداد المواقف، وتنظيم الخبرات المناسبة، بحيث تُكسب الفرد المتعلم المعارف والمعلومات التي تتفاعل في ذاته، وتقودهُ إلى البحث عن معلومات أخرى أبعد وأعمق، مولداً منها معرفة جديدة.</a:t>
            </a:r>
            <a:endParaRPr lang="en-US" dirty="0"/>
          </a:p>
          <a:p>
            <a:r>
              <a:rPr lang="ar-IQ" dirty="0"/>
              <a:t> (العتوم وآخران،2011).</a:t>
            </a:r>
            <a:endParaRPr lang="en-US" dirty="0"/>
          </a:p>
          <a:p>
            <a:r>
              <a:rPr lang="ar-IQ" dirty="0"/>
              <a:t>وإن تنمية التفكير  الرياضي وتجويده لدى الطلبة كان ولايزال هدفاً رئيساً من أهداف التربية، ويحتل مكانة بارزة في البحث التربوي، ولاسيما عند الحديث عن تطوير التعليم والإصلاح المدرسي، وتطوير مناهج الرياضيات، والاهتمام بالطلبة المبدعين في هذا العصر الذي يتميز بالتغير السريع في مختلف جوانب الحياة، وعليه أصبح الاهتمام بالتفكير  الرياضي ضرورة ملحة من أجل إيجاد جيل قادر على مواكبة التقدم والثقافة الرقمية والتكنولوجية والانفجار المعرفي الهائل. (قارة وعبد الحكيم،2011،ص19).</a:t>
            </a:r>
            <a:endParaRPr lang="en-US" dirty="0"/>
          </a:p>
          <a:p>
            <a:r>
              <a:rPr lang="ar-IQ" dirty="0"/>
              <a:t>وينظر إلى التفكير  الرياضي على أنه مهارة تتطور بالتدريب والنمو العقلي وتراكم الخبرة، لذا فهو لا يحدث من فراغ أو صدفة، بل من خضوع المُتعلم إلى مواقف وأنشطة تربوية هادفة ومتعددة تنمي لديه التفكير  الرياضي بمهاراته المتنوعة؛ لذا فمن الضرورة توفير الفرص التربوية كافة التي تساعد على تنمية التفكير  الرياضي لدى المُتعلمين واتباع الوسائل المتاحة كافة سواء بتطوير مواد مناهج الرياضيات أو باتباع طرائق ونماذج </a:t>
            </a:r>
            <a:r>
              <a:rPr lang="ar-IQ" dirty="0" err="1"/>
              <a:t>وإستراتيجيات</a:t>
            </a:r>
            <a:r>
              <a:rPr lang="ar-IQ" dirty="0"/>
              <a:t> تدريس وأساليب تقويم حديثة، ويؤدي المعلم هذه المهمات كافة.</a:t>
            </a:r>
            <a:endParaRPr lang="en-US" dirty="0"/>
          </a:p>
          <a:p>
            <a:r>
              <a:rPr lang="ar-IQ" dirty="0"/>
              <a:t>  (</a:t>
            </a:r>
            <a:r>
              <a:rPr lang="en-US" dirty="0" err="1"/>
              <a:t>Breyfogly</a:t>
            </a:r>
            <a:r>
              <a:rPr lang="en-US" dirty="0"/>
              <a:t> &amp; </a:t>
            </a:r>
            <a:r>
              <a:rPr lang="en-US" dirty="0" err="1"/>
              <a:t>Herbel</a:t>
            </a:r>
            <a:r>
              <a:rPr lang="en-US" dirty="0"/>
              <a:t>, 2004</a:t>
            </a:r>
            <a:r>
              <a:rPr lang="ar-SA" dirty="0"/>
              <a:t>).</a:t>
            </a:r>
            <a:endParaRPr lang="en-US" dirty="0"/>
          </a:p>
        </p:txBody>
      </p:sp>
    </p:spTree>
    <p:extLst>
      <p:ext uri="{BB962C8B-B14F-4D97-AF65-F5344CB8AC3E}">
        <p14:creationId xmlns:p14="http://schemas.microsoft.com/office/powerpoint/2010/main" val="314710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908720"/>
            <a:ext cx="6462464" cy="4524315"/>
          </a:xfrm>
          <a:prstGeom prst="rect">
            <a:avLst/>
          </a:prstGeom>
        </p:spPr>
        <p:txBody>
          <a:bodyPr wrap="square">
            <a:spAutoFit/>
          </a:bodyPr>
          <a:lstStyle/>
          <a:p>
            <a:r>
              <a:rPr lang="ar-SA" dirty="0"/>
              <a:t>ويتفق كثير من المُربين والباحثين على أن المُعلم هو المفتاح الرئيس لنجاح العملية التربوية في أي برنامج تربوي، إذ بإمكانه أن يُهيئ الفُرص التي تُقوي ثقة المُتعلم بنفسه أو تُدمرها، وتُقوي روح الإبداع أو تقتلها، وتُثير التفكير  الرياضي أو تُحبطه، وهو الذي يفتح المجال للتحصيل والإنجاز أو يغلقه(جروان،2013).</a:t>
            </a:r>
            <a:endParaRPr lang="en-US" dirty="0"/>
          </a:p>
          <a:p>
            <a:r>
              <a:rPr lang="ar-SA" dirty="0"/>
              <a:t>ولم يُعدْ دورهُ مقتصراً على توصيل المعرفة والمعلومات إلى الطلبة، وإنما موجه للتعلم وتعليم التفكير وتنميته من خلال تدريبهم على كيفية الحصول على المعلومات وتقويمها وتحويلها إلى معرفة مع الجماعة، وتركيزه على تقويم العمليات التعليمية والقدرة على البحث وحل المشكلات. (قطيط،2011).</a:t>
            </a:r>
            <a:endParaRPr lang="en-US" dirty="0"/>
          </a:p>
          <a:p>
            <a:r>
              <a:rPr lang="ar-SA" dirty="0"/>
              <a:t>ويُعد مُعلم الرياضيات من أهم عوامل نجاح تعليم التفكير  الرياضي لدى المتعلمين وتنميته؛ لأن النتائج المتحققة من تطبيق أية طريقة أو </a:t>
            </a:r>
            <a:r>
              <a:rPr lang="ar-SA" dirty="0" err="1"/>
              <a:t>إستراتيجية</a:t>
            </a:r>
            <a:r>
              <a:rPr lang="ar-SA" dirty="0"/>
              <a:t> لتعليم التفكير تتوقف بدرجة كبيرة على نوعية التعليم الذي يُمارسهُ داخل غرفة الصف، لذا عليه أن يتحلى بعدد من الخصائص والسلوكيات من أجل توفير البيئة الصفية اللازمة لنجاح عملية تعليم التفكير وتنميته، وهي (الاستماع للطلبة، واحترام التنوع والانفتاح، وتشجيع المناقشة والتعبير، وتشجيع التعلم النشط، وتقبل أفكار الطلبة، وإعطاء الوقت الكافي للتفكير، وتنمية ثقة الطلبة بأنفسهم، وإعطاء تغذية راجعة إيجابية، وتثمين أفكار الطلبة). (إبراهيم2009).</a:t>
            </a:r>
            <a:endParaRPr lang="en-US" dirty="0"/>
          </a:p>
        </p:txBody>
      </p:sp>
    </p:spTree>
    <p:extLst>
      <p:ext uri="{BB962C8B-B14F-4D97-AF65-F5344CB8AC3E}">
        <p14:creationId xmlns:p14="http://schemas.microsoft.com/office/powerpoint/2010/main" val="33529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6102424" cy="3416320"/>
          </a:xfrm>
          <a:prstGeom prst="rect">
            <a:avLst/>
          </a:prstGeom>
        </p:spPr>
        <p:txBody>
          <a:bodyPr wrap="square">
            <a:spAutoFit/>
          </a:bodyPr>
          <a:lstStyle/>
          <a:p>
            <a:r>
              <a:rPr lang="ar-SA" b="1" dirty="0"/>
              <a:t>تنمية التفكير الرياضي</a:t>
            </a:r>
            <a:endParaRPr lang="en-US" dirty="0"/>
          </a:p>
          <a:p>
            <a:r>
              <a:rPr lang="ar-SA" dirty="0"/>
              <a:t>ولتنمية  التفكير  الرياضي لدى الطلاب يمكن للمُعلم أن يسأل مجموعة من الأسئلة، ومن أمثلتها ما ذكرته منظمة (</a:t>
            </a:r>
            <a:r>
              <a:rPr lang="en-US" dirty="0"/>
              <a:t>PBS Teacherline,2011</a:t>
            </a:r>
            <a:r>
              <a:rPr lang="ar-SA" dirty="0"/>
              <a:t>):</a:t>
            </a:r>
            <a:endParaRPr lang="en-US" dirty="0"/>
          </a:p>
          <a:p>
            <a:r>
              <a:rPr lang="ar-SA" dirty="0"/>
              <a:t>1. كيف توصلت إلى الإجابة ؟.</a:t>
            </a:r>
            <a:endParaRPr lang="en-US" dirty="0"/>
          </a:p>
          <a:p>
            <a:r>
              <a:rPr lang="ar-SA" dirty="0"/>
              <a:t>2. هل إجابتك معقولة ؟ ولماذا؟.</a:t>
            </a:r>
            <a:endParaRPr lang="en-US" dirty="0"/>
          </a:p>
          <a:p>
            <a:r>
              <a:rPr lang="ar-SA" dirty="0"/>
              <a:t>3. هل يمكنك أن تصف لنا أسلوبك الخاص؟.</a:t>
            </a:r>
            <a:endParaRPr lang="en-US" dirty="0"/>
          </a:p>
          <a:p>
            <a:r>
              <a:rPr lang="ar-SA" dirty="0"/>
              <a:t>4. ماذا لو بدأت بـــــ ----- بدلاً من ----- ؟.</a:t>
            </a:r>
            <a:endParaRPr lang="en-US" dirty="0"/>
          </a:p>
          <a:p>
            <a:r>
              <a:rPr lang="ar-SA" dirty="0"/>
              <a:t>5. ماذا لو لم يكن بإمكانك إلا استخدام ------ ؟.</a:t>
            </a:r>
            <a:endParaRPr lang="en-US" dirty="0"/>
          </a:p>
          <a:p>
            <a:r>
              <a:rPr lang="ar-SA" dirty="0"/>
              <a:t>6. ماذا تعلمت أو اكتشفت اليوم ؟.</a:t>
            </a:r>
            <a:endParaRPr lang="en-US" dirty="0"/>
          </a:p>
          <a:p>
            <a:r>
              <a:rPr lang="ar-SA" dirty="0"/>
              <a:t>7. هل تعلمت أو استخدمت كلمات جديدة اليوم؟ وما معنى هذه الكلمات ؟.</a:t>
            </a:r>
            <a:endParaRPr lang="en-US" dirty="0"/>
          </a:p>
          <a:p>
            <a:r>
              <a:rPr lang="ar-SA" dirty="0"/>
              <a:t>8. ما النقاط الأساسية والأفكار الكبيرة في هذا الدرس ؟.</a:t>
            </a:r>
            <a:endParaRPr lang="en-US" dirty="0"/>
          </a:p>
          <a:p>
            <a:r>
              <a:rPr lang="ar-SA" dirty="0"/>
              <a:t>        (</a:t>
            </a:r>
            <a:r>
              <a:rPr lang="en-US" dirty="0"/>
              <a:t>PBS Teacherline,2011</a:t>
            </a:r>
            <a:r>
              <a:rPr lang="ar-SA" dirty="0"/>
              <a:t>).</a:t>
            </a:r>
            <a:endParaRPr lang="en-US" dirty="0"/>
          </a:p>
        </p:txBody>
      </p:sp>
    </p:spTree>
    <p:extLst>
      <p:ext uri="{BB962C8B-B14F-4D97-AF65-F5344CB8AC3E}">
        <p14:creationId xmlns:p14="http://schemas.microsoft.com/office/powerpoint/2010/main" val="140810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0776" y="260648"/>
            <a:ext cx="8208912" cy="6186309"/>
          </a:xfrm>
          <a:prstGeom prst="rect">
            <a:avLst/>
          </a:prstGeom>
        </p:spPr>
        <p:txBody>
          <a:bodyPr wrap="square">
            <a:spAutoFit/>
          </a:bodyPr>
          <a:lstStyle/>
          <a:p>
            <a:r>
              <a:rPr lang="ar-IQ" b="1" dirty="0"/>
              <a:t>تنشيط التفكير  الرياضي من خلال دروس الرياضيات:</a:t>
            </a:r>
            <a:endParaRPr lang="en-US" dirty="0"/>
          </a:p>
          <a:p>
            <a:r>
              <a:rPr lang="ar-IQ" dirty="0"/>
              <a:t>من أجل تطوير مناهج الرياضيات يجب على الطلاب إتقان المحتوى الرياضي الجديد وتعليمهم مجموعة واسعة من مهارات التفكير  الرياضي وتطويرها، لذا على مُدرسي الرياضيات تقديم المساعدات للطلاب لتطوير مهاراتهم في التفكير  الرياضي. (</a:t>
            </a:r>
            <a:r>
              <a:rPr lang="en-US" dirty="0"/>
              <a:t>Breen&amp;Oshea,2010,p40</a:t>
            </a:r>
            <a:r>
              <a:rPr lang="ar-SA" dirty="0"/>
              <a:t>).</a:t>
            </a:r>
            <a:endParaRPr lang="en-US" dirty="0"/>
          </a:p>
          <a:p>
            <a:r>
              <a:rPr lang="ar-SA" dirty="0"/>
              <a:t>ولابد لمُدرس الرياضيات الفعّال من الاهتمام بتنمية مهارات التفكير  الرياضي لدى الطلاب، إذ تشير الدراسات التربوية الحديثة إلى أن الطلاب </a:t>
            </a:r>
            <a:r>
              <a:rPr lang="ar-SA" dirty="0" err="1"/>
              <a:t>لايمتلكون</a:t>
            </a:r>
            <a:r>
              <a:rPr lang="ar-SA" dirty="0"/>
              <a:t> مهارات التفكير  الرياضي الجيدة من خلال حفظ موضوعات الرياضيات المختلفة واسترجاعها، أي إن التفكير  الرياضي </a:t>
            </a:r>
            <a:r>
              <a:rPr lang="ar-SA" dirty="0" err="1"/>
              <a:t>لايتم</a:t>
            </a:r>
            <a:r>
              <a:rPr lang="ar-SA" dirty="0"/>
              <a:t> تلقائياً، بل يتطلب تعليماً منظماً وهادفاً وتمريناً مستمراً من خلال استخدام المُدرس لأسئلة تُثير استخدام الطلاب للتفكير في أثناء تعليمهم. (</a:t>
            </a:r>
            <a:r>
              <a:rPr lang="en-US" dirty="0"/>
              <a:t>Fisher,2005,p17</a:t>
            </a:r>
            <a:r>
              <a:rPr lang="ar-SA" dirty="0"/>
              <a:t>).</a:t>
            </a:r>
            <a:endParaRPr lang="en-US" dirty="0"/>
          </a:p>
          <a:p>
            <a:r>
              <a:rPr lang="ar-IQ" dirty="0"/>
              <a:t>إن تنشيط التفكير الرياضي وممارسته لدى الطلبة بشكل سليم من خلال دراستهم لموضوعات الرياضيات المدرسية مسؤولية تقع على عاتق مُدرس الرياضيات، لذا يتوجب عليه تحقيق ما يأتي:</a:t>
            </a:r>
            <a:endParaRPr lang="en-US" dirty="0"/>
          </a:p>
          <a:p>
            <a:r>
              <a:rPr lang="ar-IQ" dirty="0"/>
              <a:t>1. مُمارسة الطالب لمهارات التفكير  الرياضي المختلفة ممارسة عملية داخل الصف.</a:t>
            </a:r>
            <a:endParaRPr lang="en-US" dirty="0"/>
          </a:p>
          <a:p>
            <a:r>
              <a:rPr lang="ar-IQ" dirty="0"/>
              <a:t>2. إدراك الطالب لحدود الثقة في النتائج التي يصل إليها باستخدام كل مهارة من مهارات التفكير  الرياضي.</a:t>
            </a:r>
            <a:endParaRPr lang="en-US" dirty="0"/>
          </a:p>
          <a:p>
            <a:r>
              <a:rPr lang="ar-IQ" dirty="0"/>
              <a:t>3. أن يُشجع الطلاب على استخدام مهارات التفكير  الرياضي، </a:t>
            </a:r>
            <a:r>
              <a:rPr lang="ar-IQ" dirty="0" err="1"/>
              <a:t>ولايتدخل</a:t>
            </a:r>
            <a:r>
              <a:rPr lang="ar-IQ" dirty="0"/>
              <a:t> في أعمالهم إلا عند الضرورة.</a:t>
            </a:r>
            <a:endParaRPr lang="en-US" dirty="0"/>
          </a:p>
          <a:p>
            <a:r>
              <a:rPr lang="ar-IQ" dirty="0"/>
              <a:t>4. إدراك الطالب للفرق بين القضايا مطلقة التعميم والقضايا محدودة التعميم.</a:t>
            </a:r>
            <a:endParaRPr lang="en-US" dirty="0"/>
          </a:p>
          <a:p>
            <a:r>
              <a:rPr lang="ar-IQ" dirty="0"/>
              <a:t>5. تأكد الطالب من صحة القضايا التي يعتمد عليها في تفكيره.</a:t>
            </a:r>
            <a:endParaRPr lang="en-US" dirty="0"/>
          </a:p>
          <a:p>
            <a:r>
              <a:rPr lang="ar-IQ" dirty="0"/>
              <a:t>6. مراجعة الطالب للنتيجة التي وصل إليها في ضوء القضايا المعطاة والموثوق في صحتها.</a:t>
            </a:r>
            <a:endParaRPr lang="en-US" dirty="0"/>
          </a:p>
          <a:p>
            <a:r>
              <a:rPr lang="ar-IQ" dirty="0"/>
              <a:t>7. أن يُزود المدرس الطالب بتمارين تحتاج إلى تفكير واستنتاج.</a:t>
            </a:r>
            <a:endParaRPr lang="en-US" dirty="0"/>
          </a:p>
          <a:p>
            <a:r>
              <a:rPr lang="ar-IQ" dirty="0"/>
              <a:t>8. تنمية موهبة الطالب على البحث وراء الأسباب والتعديلات لما يقرأ وتطور حاسة الحدس لديه.</a:t>
            </a:r>
            <a:endParaRPr lang="en-US" dirty="0"/>
          </a:p>
          <a:p>
            <a:r>
              <a:rPr lang="ar-IQ" dirty="0"/>
              <a:t>9. تنمية فكرة الابتكار لنظريات جديدة حول بعض المفاهيم الرياضية.</a:t>
            </a:r>
            <a:endParaRPr lang="en-US" dirty="0"/>
          </a:p>
          <a:p>
            <a:r>
              <a:rPr lang="ar-IQ" dirty="0"/>
              <a:t>10. التأكيد بأن الرياضيات ليست مجرد حلول مسائل ولكن هي فلسفة وطريقة تفكير رياضية.</a:t>
            </a:r>
            <a:endParaRPr lang="en-US" dirty="0"/>
          </a:p>
          <a:p>
            <a:r>
              <a:rPr lang="ar-IQ" dirty="0"/>
              <a:t>11. أن يُراعي مُدرس الرياضيات الفروق الفردية بين الطلاب من حيث نوعية الأسئلة المطروحة.</a:t>
            </a:r>
            <a:endParaRPr lang="en-US" dirty="0"/>
          </a:p>
        </p:txBody>
      </p:sp>
    </p:spTree>
    <p:extLst>
      <p:ext uri="{BB962C8B-B14F-4D97-AF65-F5344CB8AC3E}">
        <p14:creationId xmlns:p14="http://schemas.microsoft.com/office/powerpoint/2010/main" val="22517955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988</Words>
  <Application>Microsoft Office PowerPoint</Application>
  <PresentationFormat>عرض على الشاشة (3:4)‏</PresentationFormat>
  <Paragraphs>47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مادة التفكير الرياضي  المحاضرة الثامنة  خصائص التفكير الرياضي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2</cp:revision>
  <dcterms:created xsi:type="dcterms:W3CDTF">2020-01-02T15:57:57Z</dcterms:created>
  <dcterms:modified xsi:type="dcterms:W3CDTF">2020-01-03T16:23:28Z</dcterms:modified>
</cp:coreProperties>
</file>