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6" r:id="rId64"/>
    <p:sldId id="315" r:id="rId65"/>
    <p:sldId id="317" r:id="rId66"/>
    <p:sldId id="318" r:id="rId67"/>
    <p:sldId id="319" r:id="rId68"/>
    <p:sldId id="321" r:id="rId69"/>
    <p:sldId id="320" r:id="rId70"/>
    <p:sldId id="322" r:id="rId7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4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9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0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4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1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6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7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4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0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47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8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8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1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2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4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3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16/05/1441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16/05/1441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3024336"/>
          </a:xfrm>
        </p:spPr>
        <p:txBody>
          <a:bodyPr>
            <a:normAutofit/>
          </a:bodyPr>
          <a:lstStyle/>
          <a:p>
            <a:r>
              <a:rPr lang="ar-IQ" sz="5400" dirty="0" smtClean="0">
                <a:cs typeface="Farsi Simple Bold" panose="02010400000000000000" pitchFamily="2" charset="-78"/>
              </a:rPr>
              <a:t>مساعد مادة </a:t>
            </a:r>
            <a:br>
              <a:rPr lang="ar-IQ" sz="5400" dirty="0" smtClean="0">
                <a:cs typeface="Farsi Simple Bold" panose="02010400000000000000" pitchFamily="2" charset="-78"/>
              </a:rPr>
            </a:br>
            <a:r>
              <a:rPr lang="ar-IQ" sz="5400" dirty="0" smtClean="0">
                <a:cs typeface="Farsi Simple Bold" panose="02010400000000000000" pitchFamily="2" charset="-78"/>
              </a:rPr>
              <a:t>التحليل العددي</a:t>
            </a:r>
            <a:r>
              <a:rPr lang="ar-IQ" sz="5400" dirty="0">
                <a:cs typeface="Farsi Simple Bold" panose="02010400000000000000" pitchFamily="2" charset="-78"/>
              </a:rPr>
              <a:t/>
            </a:r>
            <a:br>
              <a:rPr lang="ar-IQ" sz="5400" dirty="0">
                <a:cs typeface="Farsi Simple Bold" panose="02010400000000000000" pitchFamily="2" charset="-78"/>
              </a:rPr>
            </a:br>
            <a:r>
              <a:rPr lang="en-US" sz="5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numerical analysis</a:t>
            </a:r>
            <a:endParaRPr lang="ar-IQ" sz="5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800" dirty="0" smtClean="0">
                <a:solidFill>
                  <a:srgbClr val="002060"/>
                </a:solidFill>
              </a:rPr>
              <a:t>اعداد</a:t>
            </a:r>
          </a:p>
          <a:p>
            <a:r>
              <a:rPr lang="ar-IQ" sz="4800" dirty="0" smtClean="0">
                <a:solidFill>
                  <a:srgbClr val="FF0000"/>
                </a:solidFill>
              </a:rPr>
              <a:t>أ.م. كمال اسماعيل غفور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6349" r="8730" b="53016"/>
          <a:stretch/>
        </p:blipFill>
        <p:spPr>
          <a:xfrm>
            <a:off x="35496" y="260648"/>
            <a:ext cx="90707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47407" r="10524" b="7090"/>
          <a:stretch/>
        </p:blipFill>
        <p:spPr>
          <a:xfrm>
            <a:off x="251520" y="188640"/>
            <a:ext cx="8568952" cy="64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5291" r="10824" b="54709"/>
          <a:stretch/>
        </p:blipFill>
        <p:spPr>
          <a:xfrm>
            <a:off x="136429" y="296491"/>
            <a:ext cx="8900067" cy="6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44444" r="9328" b="10900"/>
          <a:stretch/>
        </p:blipFill>
        <p:spPr>
          <a:xfrm>
            <a:off x="323528" y="116632"/>
            <a:ext cx="8484390" cy="65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6772" r="9926" b="44127"/>
          <a:stretch/>
        </p:blipFill>
        <p:spPr>
          <a:xfrm>
            <a:off x="467544" y="116632"/>
            <a:ext cx="835292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16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75132" r="9030" b="9630"/>
          <a:stretch/>
        </p:blipFill>
        <p:spPr>
          <a:xfrm>
            <a:off x="125521" y="404664"/>
            <a:ext cx="8910975" cy="23762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7408" r="11124" b="68466"/>
          <a:stretch/>
        </p:blipFill>
        <p:spPr>
          <a:xfrm>
            <a:off x="140777" y="2594677"/>
            <a:ext cx="8895719" cy="39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34074" r="9627" b="6243"/>
          <a:stretch/>
        </p:blipFill>
        <p:spPr>
          <a:xfrm>
            <a:off x="395536" y="72008"/>
            <a:ext cx="8424935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6561" r="10225" b="57037"/>
          <a:stretch/>
        </p:blipFill>
        <p:spPr>
          <a:xfrm>
            <a:off x="58622" y="385506"/>
            <a:ext cx="9049882" cy="58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42327" r="9926" b="7514"/>
          <a:stretch/>
        </p:blipFill>
        <p:spPr>
          <a:xfrm>
            <a:off x="971600" y="139394"/>
            <a:ext cx="7521232" cy="66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4656" r="9328" b="66138"/>
          <a:stretch/>
        </p:blipFill>
        <p:spPr>
          <a:xfrm>
            <a:off x="251520" y="836712"/>
            <a:ext cx="8352928" cy="40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6384" r="10940" b="44028"/>
          <a:stretch/>
        </p:blipFill>
        <p:spPr>
          <a:xfrm>
            <a:off x="395536" y="188640"/>
            <a:ext cx="828091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3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39153" r="10524" b="13651"/>
          <a:stretch/>
        </p:blipFill>
        <p:spPr>
          <a:xfrm>
            <a:off x="611560" y="44624"/>
            <a:ext cx="7920880" cy="66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7196" r="9030" b="41164"/>
          <a:stretch/>
        </p:blipFill>
        <p:spPr>
          <a:xfrm>
            <a:off x="395536" y="44624"/>
            <a:ext cx="8424936" cy="6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58835" r="10824" b="6667"/>
          <a:stretch/>
        </p:blipFill>
        <p:spPr>
          <a:xfrm>
            <a:off x="12687" y="476672"/>
            <a:ext cx="913131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6561" r="10525" b="46032"/>
          <a:stretch/>
        </p:blipFill>
        <p:spPr>
          <a:xfrm>
            <a:off x="293665" y="44624"/>
            <a:ext cx="859881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55873" r="10524" b="7513"/>
          <a:stretch/>
        </p:blipFill>
        <p:spPr>
          <a:xfrm>
            <a:off x="107504" y="260648"/>
            <a:ext cx="896811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6137" r="9328" b="36297"/>
          <a:stretch/>
        </p:blipFill>
        <p:spPr>
          <a:xfrm>
            <a:off x="539552" y="0"/>
            <a:ext cx="820891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29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63704" r="6038" b="7725"/>
          <a:stretch/>
        </p:blipFill>
        <p:spPr>
          <a:xfrm>
            <a:off x="114289" y="1196752"/>
            <a:ext cx="897966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340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ar-IQ" sz="7200" dirty="0" smtClean="0">
                <a:cs typeface="Old Antic Bold" panose="02010400000000000000" pitchFamily="2" charset="-78"/>
              </a:rPr>
              <a:t>الفصل الثالث</a:t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/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>حلول المنظومة الخطية</a:t>
            </a:r>
            <a:endParaRPr lang="ar-IQ" sz="72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92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7777" r="9926" b="40106"/>
          <a:stretch/>
        </p:blipFill>
        <p:spPr>
          <a:xfrm>
            <a:off x="163601" y="188640"/>
            <a:ext cx="8800887" cy="65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72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59470" r="11123" b="11323"/>
          <a:stretch/>
        </p:blipFill>
        <p:spPr>
          <a:xfrm>
            <a:off x="181079" y="476672"/>
            <a:ext cx="885541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810546"/>
          </a:xfrm>
        </p:spPr>
        <p:txBody>
          <a:bodyPr>
            <a:normAutofit/>
          </a:bodyPr>
          <a:lstStyle/>
          <a:p>
            <a:r>
              <a:rPr lang="ar-IQ" sz="8000" dirty="0" smtClean="0">
                <a:cs typeface="Old Antic Bold" panose="02010400000000000000" pitchFamily="2" charset="-78"/>
              </a:rPr>
              <a:t>الفصل الاول</a:t>
            </a:r>
            <a:br>
              <a:rPr lang="ar-IQ" sz="8000" dirty="0" smtClean="0">
                <a:cs typeface="Old Antic Bold" panose="02010400000000000000" pitchFamily="2" charset="-78"/>
              </a:rPr>
            </a:br>
            <a:r>
              <a:rPr lang="ar-IQ" sz="8000" dirty="0">
                <a:cs typeface="Old Antic Bold" panose="02010400000000000000" pitchFamily="2" charset="-78"/>
              </a:rPr>
              <a:t/>
            </a:r>
            <a:br>
              <a:rPr lang="ar-IQ" sz="8000" dirty="0">
                <a:cs typeface="Old Antic Bold" panose="02010400000000000000" pitchFamily="2" charset="-78"/>
              </a:rPr>
            </a:br>
            <a:r>
              <a:rPr lang="ar-IQ" sz="8000" dirty="0" smtClean="0">
                <a:cs typeface="Old Antic Bold" panose="02010400000000000000" pitchFamily="2" charset="-78"/>
              </a:rPr>
              <a:t>تحليل الاخطاء</a:t>
            </a:r>
            <a:endParaRPr lang="ar-IQ" sz="80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191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6772" r="9926" b="54921"/>
          <a:stretch/>
        </p:blipFill>
        <p:spPr>
          <a:xfrm>
            <a:off x="171648" y="188640"/>
            <a:ext cx="893685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43175" r="9328" b="36931"/>
          <a:stretch/>
        </p:blipFill>
        <p:spPr>
          <a:xfrm>
            <a:off x="96014" y="764703"/>
            <a:ext cx="9012490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6349" r="14413" b="57037"/>
          <a:stretch/>
        </p:blipFill>
        <p:spPr>
          <a:xfrm>
            <a:off x="55192" y="94258"/>
            <a:ext cx="8981304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6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42540" r="12618" b="7090"/>
          <a:stretch/>
        </p:blipFill>
        <p:spPr>
          <a:xfrm>
            <a:off x="827584" y="44624"/>
            <a:ext cx="784887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254" r="12319" b="62540"/>
          <a:stretch/>
        </p:blipFill>
        <p:spPr>
          <a:xfrm>
            <a:off x="179512" y="958169"/>
            <a:ext cx="8758759" cy="46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9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37249" r="11421" b="7936"/>
          <a:stretch/>
        </p:blipFill>
        <p:spPr>
          <a:xfrm>
            <a:off x="683568" y="44624"/>
            <a:ext cx="792088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9312" r="10524" b="47725"/>
          <a:stretch/>
        </p:blipFill>
        <p:spPr>
          <a:xfrm>
            <a:off x="179512" y="60958"/>
            <a:ext cx="8806016" cy="67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6773" r="10824" b="45185"/>
          <a:stretch/>
        </p:blipFill>
        <p:spPr>
          <a:xfrm>
            <a:off x="971600" y="61691"/>
            <a:ext cx="7524328" cy="65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54392" r="11421" b="10053"/>
          <a:stretch/>
        </p:blipFill>
        <p:spPr>
          <a:xfrm>
            <a:off x="98600" y="476672"/>
            <a:ext cx="893789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7407" r="8730" b="56402"/>
          <a:stretch/>
        </p:blipFill>
        <p:spPr>
          <a:xfrm>
            <a:off x="179512" y="476672"/>
            <a:ext cx="88195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4868" r="10226" b="57037"/>
          <a:stretch/>
        </p:blipFill>
        <p:spPr>
          <a:xfrm>
            <a:off x="90004" y="333827"/>
            <a:ext cx="8946492" cy="61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0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43809" r="12020" b="8148"/>
          <a:stretch/>
        </p:blipFill>
        <p:spPr>
          <a:xfrm>
            <a:off x="294793" y="129172"/>
            <a:ext cx="8525679" cy="66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23" y="0"/>
            <a:ext cx="485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ar-IQ" sz="7200" dirty="0" smtClean="0">
                <a:cs typeface="Old Antic Bold" panose="02010400000000000000" pitchFamily="2" charset="-78"/>
              </a:rPr>
              <a:t>الفصل الرابع</a:t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/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6000" dirty="0" err="1" smtClean="0">
                <a:cs typeface="Old Antic Bold" panose="02010400000000000000" pitchFamily="2" charset="-78"/>
              </a:rPr>
              <a:t>الاندراج</a:t>
            </a:r>
            <a:r>
              <a:rPr lang="ar-IQ" sz="6000" dirty="0" smtClean="0">
                <a:cs typeface="Old Antic Bold" panose="02010400000000000000" pitchFamily="2" charset="-78"/>
              </a:rPr>
              <a:t> والاستكمال وتقريب متعددات الحدود</a:t>
            </a:r>
            <a:endParaRPr lang="ar-IQ" sz="72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692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16932" r="10524" b="46878"/>
          <a:stretch/>
        </p:blipFill>
        <p:spPr>
          <a:xfrm>
            <a:off x="35496" y="332656"/>
            <a:ext cx="908732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52064" r="12020" b="5820"/>
          <a:stretch/>
        </p:blipFill>
        <p:spPr>
          <a:xfrm>
            <a:off x="467544" y="158677"/>
            <a:ext cx="8468185" cy="65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5926" r="9926" b="63175"/>
          <a:stretch/>
        </p:blipFill>
        <p:spPr>
          <a:xfrm>
            <a:off x="819" y="908720"/>
            <a:ext cx="918841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5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35767" r="9328" b="9206"/>
          <a:stretch/>
        </p:blipFill>
        <p:spPr>
          <a:xfrm>
            <a:off x="899592" y="116632"/>
            <a:ext cx="7776864" cy="65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6561" r="11421" b="67831"/>
          <a:stretch/>
        </p:blipFill>
        <p:spPr>
          <a:xfrm>
            <a:off x="60845" y="969407"/>
            <a:ext cx="9047659" cy="42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31323" r="11123" b="12592"/>
          <a:stretch/>
        </p:blipFill>
        <p:spPr>
          <a:xfrm>
            <a:off x="467544" y="198812"/>
            <a:ext cx="8280920" cy="66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ar-IQ" sz="7200" dirty="0" smtClean="0">
                <a:cs typeface="Old Antic Bold" panose="02010400000000000000" pitchFamily="2" charset="-78"/>
              </a:rPr>
              <a:t>الفصل الخامس</a:t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/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8000" dirty="0" smtClean="0">
                <a:cs typeface="Old Antic Bold" panose="02010400000000000000" pitchFamily="2" charset="-78"/>
              </a:rPr>
              <a:t>التفاضل والتكامل العددي</a:t>
            </a:r>
            <a:endParaRPr lang="ar-IQ" sz="72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69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44444" r="9627" b="5820"/>
          <a:stretch/>
        </p:blipFill>
        <p:spPr>
          <a:xfrm>
            <a:off x="179512" y="260648"/>
            <a:ext cx="89644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7990" r="11123" b="43704"/>
          <a:stretch/>
        </p:blipFill>
        <p:spPr>
          <a:xfrm>
            <a:off x="102727" y="254761"/>
            <a:ext cx="9005777" cy="63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5450" r="9627" b="6667"/>
          <a:stretch/>
        </p:blipFill>
        <p:spPr>
          <a:xfrm>
            <a:off x="35496" y="509380"/>
            <a:ext cx="9085109" cy="61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5926" r="11123" b="47037"/>
          <a:stretch/>
        </p:blipFill>
        <p:spPr>
          <a:xfrm>
            <a:off x="251520" y="0"/>
            <a:ext cx="8713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51851" r="11124" b="6879"/>
          <a:stretch/>
        </p:blipFill>
        <p:spPr>
          <a:xfrm>
            <a:off x="35496" y="188639"/>
            <a:ext cx="9008864" cy="66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4867" r="10524" b="55556"/>
          <a:stretch/>
        </p:blipFill>
        <p:spPr>
          <a:xfrm>
            <a:off x="72008" y="99835"/>
            <a:ext cx="8964488" cy="64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7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44021" r="10226" b="9629"/>
          <a:stretch/>
        </p:blipFill>
        <p:spPr>
          <a:xfrm>
            <a:off x="395536" y="44624"/>
            <a:ext cx="8627279" cy="66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6561" r="11720" b="46719"/>
          <a:stretch/>
        </p:blipFill>
        <p:spPr>
          <a:xfrm>
            <a:off x="323528" y="188640"/>
            <a:ext cx="8568952" cy="65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9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53545" r="11422" b="7302"/>
          <a:stretch/>
        </p:blipFill>
        <p:spPr>
          <a:xfrm>
            <a:off x="150777" y="294866"/>
            <a:ext cx="8885719" cy="64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1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6984" r="10226" b="46508"/>
          <a:stretch/>
        </p:blipFill>
        <p:spPr>
          <a:xfrm>
            <a:off x="467544" y="0"/>
            <a:ext cx="8295704" cy="68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53544" r="9328" b="7090"/>
          <a:stretch/>
        </p:blipFill>
        <p:spPr>
          <a:xfrm>
            <a:off x="77307" y="188640"/>
            <a:ext cx="89591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2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4233" r="9029" b="51534"/>
          <a:stretch/>
        </p:blipFill>
        <p:spPr>
          <a:xfrm>
            <a:off x="350828" y="1"/>
            <a:ext cx="8541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ar-IQ" sz="7200" dirty="0" smtClean="0">
                <a:cs typeface="Old Antic Bold" panose="02010400000000000000" pitchFamily="2" charset="-78"/>
              </a:rPr>
              <a:t>الفصل السادس</a:t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/>
            </a:r>
            <a:br>
              <a:rPr lang="ar-IQ" sz="7200" dirty="0" smtClean="0">
                <a:cs typeface="Old Antic Bold" panose="02010400000000000000" pitchFamily="2" charset="-78"/>
              </a:rPr>
            </a:br>
            <a:r>
              <a:rPr lang="ar-IQ" sz="7200" dirty="0" smtClean="0">
                <a:cs typeface="Old Antic Bold" panose="02010400000000000000" pitchFamily="2" charset="-78"/>
              </a:rPr>
              <a:t>حل المعادلات التفاضلية</a:t>
            </a:r>
            <a:endParaRPr lang="ar-IQ" sz="72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69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9683" r="9328" b="55556"/>
          <a:stretch/>
        </p:blipFill>
        <p:spPr>
          <a:xfrm>
            <a:off x="107504" y="764704"/>
            <a:ext cx="897022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44655" r="14413" b="6244"/>
          <a:stretch/>
        </p:blipFill>
        <p:spPr>
          <a:xfrm>
            <a:off x="35496" y="44624"/>
            <a:ext cx="8892481" cy="68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7196" r="8132" b="61058"/>
          <a:stretch/>
        </p:blipFill>
        <p:spPr>
          <a:xfrm>
            <a:off x="35496" y="747524"/>
            <a:ext cx="9036496" cy="50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41238" r="10226" b="34219"/>
          <a:stretch/>
        </p:blipFill>
        <p:spPr>
          <a:xfrm>
            <a:off x="0" y="404664"/>
            <a:ext cx="90364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66032" r="9627" b="6878"/>
          <a:stretch/>
        </p:blipFill>
        <p:spPr>
          <a:xfrm>
            <a:off x="79381" y="836712"/>
            <a:ext cx="89571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t="3810" r="9328" b="79894"/>
          <a:stretch/>
        </p:blipFill>
        <p:spPr>
          <a:xfrm>
            <a:off x="0" y="1268760"/>
            <a:ext cx="9013575" cy="35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5502" r="11124" b="51323"/>
          <a:stretch/>
        </p:blipFill>
        <p:spPr>
          <a:xfrm>
            <a:off x="899592" y="377370"/>
            <a:ext cx="7210632" cy="60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ar-IQ" sz="6600" dirty="0" smtClean="0">
                <a:cs typeface="Old Antic Bold" panose="02010400000000000000" pitchFamily="2" charset="-78"/>
              </a:rPr>
              <a:t>الفصل الثاني</a:t>
            </a:r>
            <a:br>
              <a:rPr lang="ar-IQ" sz="6600" dirty="0" smtClean="0">
                <a:cs typeface="Old Antic Bold" panose="02010400000000000000" pitchFamily="2" charset="-78"/>
              </a:rPr>
            </a:br>
            <a:r>
              <a:rPr lang="ar-IQ" sz="6600" dirty="0">
                <a:cs typeface="Old Antic Bold" panose="02010400000000000000" pitchFamily="2" charset="-78"/>
              </a:rPr>
              <a:t/>
            </a:r>
            <a:br>
              <a:rPr lang="ar-IQ" sz="6600" dirty="0">
                <a:cs typeface="Old Antic Bold" panose="02010400000000000000" pitchFamily="2" charset="-78"/>
              </a:rPr>
            </a:br>
            <a:r>
              <a:rPr lang="ar-IQ" sz="6600" dirty="0" smtClean="0">
                <a:cs typeface="Old Antic Bold" panose="02010400000000000000" pitchFamily="2" charset="-78"/>
              </a:rPr>
              <a:t>حلول المعادلات غير الخطية</a:t>
            </a:r>
            <a:endParaRPr lang="ar-IQ" sz="6600" dirty="0">
              <a:cs typeface="Old Antic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47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7196" r="9627" b="55979"/>
          <a:stretch/>
        </p:blipFill>
        <p:spPr>
          <a:xfrm>
            <a:off x="35496" y="260648"/>
            <a:ext cx="909453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76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43597" r="3646" b="6879"/>
          <a:stretch/>
        </p:blipFill>
        <p:spPr>
          <a:xfrm>
            <a:off x="251520" y="188641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884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عرض على الشاشة (3:4)‏</PresentationFormat>
  <Paragraphs>9</Paragraphs>
  <Slides>67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67</vt:i4>
      </vt:variant>
    </vt:vector>
  </HeadingPairs>
  <TitlesOfParts>
    <vt:vector size="71" baseType="lpstr">
      <vt:lpstr>سمة Office</vt:lpstr>
      <vt:lpstr>1_سمة Office</vt:lpstr>
      <vt:lpstr>2_سمة Office</vt:lpstr>
      <vt:lpstr>3_سمة Office</vt:lpstr>
      <vt:lpstr>مساعد مادة  التحليل العددي numerical analysis</vt:lpstr>
      <vt:lpstr>عرض تقديمي في PowerPoint</vt:lpstr>
      <vt:lpstr>الفصل الاول  تحليل الاخطاء</vt:lpstr>
      <vt:lpstr>عرض تقديمي في PowerPoint</vt:lpstr>
      <vt:lpstr>عرض تقديمي في PowerPoint</vt:lpstr>
      <vt:lpstr>عرض تقديمي في PowerPoint</vt:lpstr>
      <vt:lpstr>الفصل الثاني  حلول المعادلات غير الخطية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الفصل الثالث  حلول المنظومة الخطية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الفصل الرابع  الاندراج والاستكمال وتقريب متعددات الحدود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الفصل الخامس  التفاضل والتكامل العددي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الفصل السادس  حل المعادلات التفاضلية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مساعد مادة  التحليل العددي numerical analysis</dc:title>
  <dc:creator>kamal</dc:creator>
  <cp:lastModifiedBy>DR.Ahmed Saker 2O11</cp:lastModifiedBy>
  <cp:revision>11</cp:revision>
  <dcterms:created xsi:type="dcterms:W3CDTF">2020-01-11T09:09:30Z</dcterms:created>
  <dcterms:modified xsi:type="dcterms:W3CDTF">2020-01-11T11:06:48Z</dcterms:modified>
</cp:coreProperties>
</file>