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92113909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29828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02045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33283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17750532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30086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4017862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6627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34635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42992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2358728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223272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43000"/>
          </a:xfrm>
        </p:spPr>
        <p:txBody>
          <a:bodyPr>
            <a:normAutofit/>
          </a:bodyPr>
          <a:lstStyle/>
          <a:p>
            <a:pPr algn="ctr"/>
            <a:r>
              <a:rPr lang="ar-IQ" sz="6600" dirty="0" smtClean="0"/>
              <a:t>المحاضرة الثالثة </a:t>
            </a:r>
            <a:endParaRPr lang="ar-IQ" sz="6600" dirty="0"/>
          </a:p>
        </p:txBody>
      </p:sp>
      <p:sp>
        <p:nvSpPr>
          <p:cNvPr id="3" name="عنصر نائب للمحتوى 2"/>
          <p:cNvSpPr>
            <a:spLocks noGrp="1"/>
          </p:cNvSpPr>
          <p:nvPr>
            <p:ph idx="1"/>
          </p:nvPr>
        </p:nvSpPr>
        <p:spPr>
          <a:xfrm>
            <a:off x="457200" y="1556792"/>
            <a:ext cx="8229600" cy="4767808"/>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استبعاد المفاهيم الخاطئة حول التعلم والتعليم والنمو والذكاء... أي تزويد المعلم بالأخبار والمعلومات والمعارف والأسس التربوية حول سلوك المتعلم وخصائصه في الأوضاع التعليمية المختلفة.</a:t>
            </a:r>
          </a:p>
          <a:p>
            <a:pPr marL="0" indent="0">
              <a:buNone/>
            </a:pPr>
            <a:r>
              <a:rPr lang="ar-IQ" dirty="0"/>
              <a:t>   - إكساب المعلم المبادئ والمفاهيم والنظريات النفسية المختلفة في مجالات التعلم والنمو والدافعية مثلا لفهم عمليات التعلم والتعليم والتقييم والاستعانة بها في </a:t>
            </a:r>
            <a:r>
              <a:rPr lang="ar-IQ" dirty="0" err="1"/>
              <a:t>آداء</a:t>
            </a:r>
            <a:r>
              <a:rPr lang="ar-IQ" dirty="0"/>
              <a:t> مهامه المختلفة وإبعاد العشوائية في العمل.</a:t>
            </a:r>
          </a:p>
          <a:p>
            <a:pPr marL="0" indent="0">
              <a:buNone/>
            </a:pPr>
            <a:r>
              <a:rPr lang="ar-IQ" dirty="0"/>
              <a:t>   - مساعدة المعلم على التعرف على مدخلات ومخرجات التعلم أي معرفة القواعد العامة للتعليم: الخصائص العامة للمتعلم (القدرات العامة للمتعلمين قبل بداية التعلم) والكفاءات الواجب إكسابها للمتعلم مثلا في نهاية التعلم وحل المشكلات.</a:t>
            </a:r>
          </a:p>
          <a:p>
            <a:pPr marL="0" indent="0">
              <a:buNone/>
            </a:pPr>
            <a:r>
              <a:rPr lang="ar-IQ" dirty="0"/>
              <a:t>   - مساعدة المعلم وتدريبه على التفسير العلمي لمختلف أنماط السلوك الصادرة عن المتعلم (مختلف </a:t>
            </a:r>
            <a:r>
              <a:rPr lang="ar-IQ" dirty="0" err="1"/>
              <a:t>السلوكات</a:t>
            </a:r>
            <a:r>
              <a:rPr lang="ar-IQ" dirty="0"/>
              <a:t> داخل الصف الدراسي وحتى  خارجه)، وبالتالي الفهم الحسن للعملية التربوية والتعليمية.</a:t>
            </a:r>
          </a:p>
          <a:p>
            <a:pPr marL="0" indent="0">
              <a:buNone/>
            </a:pPr>
            <a:endParaRPr lang="ar-IQ" dirty="0"/>
          </a:p>
        </p:txBody>
      </p:sp>
    </p:spTree>
    <p:extLst>
      <p:ext uri="{BB962C8B-B14F-4D97-AF65-F5344CB8AC3E}">
        <p14:creationId xmlns:p14="http://schemas.microsoft.com/office/powerpoint/2010/main" val="2295163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تعلم القراءة والكتابة، وأنه أيضا تقدم </a:t>
            </a:r>
            <a:r>
              <a:rPr lang="ar-IQ" dirty="0" err="1"/>
              <a:t>ايجابي</a:t>
            </a:r>
            <a:r>
              <a:rPr lang="ar-IQ" dirty="0"/>
              <a:t> أو تحسن أو زيادة في المعرفة، أي تعلم تقدمي ولا يعني هذا أن أي تقدم يعتبر تعلم، فهناك العديد من التغيرات تكون بسب النضج أو حتى لتعاطي بعض العقاقير أو حتى نتيجة التعب، فيجب أن يكون هناك استمرار نسبي في  السلوك. أن يشمل هذا التعلم مختلف جوانب الشخصية. » و من ثم فإن مقدار التعلم يتجلى كما و كيفا: كما بعدد الأمور التي يستطيع الفرد أن يقوم بها، وكيفا بالطريقة التي يستجيب وفقا  لها في الموقف التعليمي.»  هذا عن التعلم »أما القيام بالعمل فينحصر في القيام بالفاعلية التي كان الفرد  قد تعلمها. وهذا يظهر قابليات الفرد التعلمية، فالضارب على الآلة الكاتبة وعازف البيانو مثلا يفعلون ما كانوا قد تعلموه. وبطبيعة الحال فإن لاعب كرة القدم الماهر لا يقوم بعمله كل مرة على نفس الشكل ولكنه يحاول التحسن والتعلم المستمرين من خلال قيامه بالعمل كل مرة جديدة.» ويستفيد مما تعلمه ويوظفه في مواقف جديدة. وهذا ما يذهب إليه </a:t>
            </a:r>
            <a:r>
              <a:rPr lang="ar-IQ" dirty="0" err="1"/>
              <a:t>وودورث</a:t>
            </a:r>
            <a:r>
              <a:rPr lang="ar-IQ" dirty="0"/>
              <a:t> (</a:t>
            </a:r>
            <a:r>
              <a:rPr lang="en-US" dirty="0"/>
              <a:t>Woodworth) </a:t>
            </a:r>
            <a:r>
              <a:rPr lang="ar-IQ" dirty="0"/>
              <a:t>في تعريفه للتعلم »التعلم نشاط من قبل الفرد يؤثر في نشاطه المقبل، أي يعتبر التعلم سلوكا يقوم به الفرد يؤثر في سلوكه  المقبل. »</a:t>
            </a:r>
          </a:p>
        </p:txBody>
      </p:sp>
    </p:spTree>
    <p:extLst>
      <p:ext uri="{BB962C8B-B14F-4D97-AF65-F5344CB8AC3E}">
        <p14:creationId xmlns:p14="http://schemas.microsoft.com/office/powerpoint/2010/main" val="3265284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 ب- مراحل التعلم:</a:t>
            </a:r>
          </a:p>
          <a:p>
            <a:pPr marL="0" indent="0">
              <a:buNone/>
            </a:pPr>
            <a:r>
              <a:rPr lang="ar-IQ" dirty="0"/>
              <a:t>   عملية التعلم عملية معقدة تشمل أنواعا من النشاط والخبرات المتعددة بتعدد المواقف التي يمر ويعيشها الفرد غير أنه بصورة عامة فالموقف التعليمي »وحدة ذات قطبين أحدهما المتعلم والثاني المجال الحيوي الذي يتحرك فيه، وكل من هذين القطبين وحدة معقدة تتفاعل بها عدة قوى         وعوامل مختلفة كما يتفاعل كل مع الآخر.» </a:t>
            </a:r>
          </a:p>
          <a:p>
            <a:pPr marL="0" indent="0">
              <a:buNone/>
            </a:pPr>
            <a:r>
              <a:rPr lang="ar-IQ" dirty="0"/>
              <a:t>ترتبط عملية التعلم بظروف خارجية (متعلقة بالموقف </a:t>
            </a:r>
            <a:r>
              <a:rPr lang="ar-IQ" dirty="0" err="1"/>
              <a:t>التعلمي</a:t>
            </a:r>
            <a:r>
              <a:rPr lang="ar-IQ" dirty="0"/>
              <a:t>) وداخلية (خاصة بالمتعلم) كالظروف النفسية وعمليات عقلية كثيرة منها: التذكر والنسيان، التصور والتخيل، الإدراك والانتباه. </a:t>
            </a:r>
          </a:p>
          <a:p>
            <a:pPr marL="0" indent="0">
              <a:buNone/>
            </a:pPr>
            <a:r>
              <a:rPr lang="ar-IQ" dirty="0"/>
              <a:t>و دورة التعلم هذه تمر بمراحل هي:    </a:t>
            </a:r>
          </a:p>
          <a:p>
            <a:pPr marL="0" indent="0">
              <a:buNone/>
            </a:pPr>
            <a:r>
              <a:rPr lang="ar-IQ" dirty="0"/>
              <a:t>              - مرحلة عدم الرضا.</a:t>
            </a:r>
          </a:p>
          <a:p>
            <a:pPr marL="0" indent="0">
              <a:buNone/>
            </a:pPr>
            <a:r>
              <a:rPr lang="ar-IQ" dirty="0"/>
              <a:t>              - مرحلة اختيار سلوكيات جديدة.</a:t>
            </a:r>
          </a:p>
          <a:p>
            <a:pPr marL="0" indent="0">
              <a:buNone/>
            </a:pPr>
            <a:r>
              <a:rPr lang="ar-IQ" dirty="0"/>
              <a:t>              - مرحلة ممارسة السلوكيات الجديدة.</a:t>
            </a:r>
          </a:p>
          <a:p>
            <a:pPr marL="0" indent="0">
              <a:buNone/>
            </a:pPr>
            <a:r>
              <a:rPr lang="ar-IQ" dirty="0"/>
              <a:t>              - مرحلة إحراز أدلة على النتائج.</a:t>
            </a:r>
          </a:p>
          <a:p>
            <a:pPr marL="0" indent="0">
              <a:buNone/>
            </a:pPr>
            <a:r>
              <a:rPr lang="ar-IQ" dirty="0"/>
              <a:t>              - مرحلة التعميم والتطبيق والتكامل.</a:t>
            </a:r>
          </a:p>
          <a:p>
            <a:pPr marL="0" indent="0">
              <a:buNone/>
            </a:pPr>
            <a:r>
              <a:rPr lang="ar-IQ" dirty="0"/>
              <a:t>              - مجابهة مشكلات جديدة. </a:t>
            </a:r>
          </a:p>
          <a:p>
            <a:pPr marL="0" indent="0">
              <a:buNone/>
            </a:pPr>
            <a:endParaRPr lang="ar-IQ" dirty="0"/>
          </a:p>
        </p:txBody>
      </p:sp>
    </p:spTree>
    <p:extLst>
      <p:ext uri="{BB962C8B-B14F-4D97-AF65-F5344CB8AC3E}">
        <p14:creationId xmlns:p14="http://schemas.microsoft.com/office/powerpoint/2010/main" val="1333563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ومما لا شك فيه أنه هناك أنواع مختلفة من التعلم، فتعلم اللغة مثلا يختلف عن تعلم الفنون، بل وحتى في تعلم اللغة ذاتها هناك اختلاف بين تعلم اللغة الكتابية واللغة اللفظية أو لغة الإشارات. وكما دلت البحوث والدراسات فيمكن اختصار مراحل التعلم في:</a:t>
            </a:r>
          </a:p>
          <a:p>
            <a:pPr marL="0" indent="0">
              <a:buNone/>
            </a:pPr>
            <a:r>
              <a:rPr lang="ar-IQ" dirty="0"/>
              <a:t>           1- مرحلة الاكتساب: وهي مرحلة إدماج أو إدخال أو تمثيل المتعلم على اختلاف القدرات والظروف والمادة المتعلمة للسلوك الجديد حتى يصبح جزءا من حصيلته السلوكية. </a:t>
            </a:r>
          </a:p>
          <a:p>
            <a:pPr marL="0" indent="0">
              <a:buNone/>
            </a:pPr>
            <a:r>
              <a:rPr lang="ar-IQ" dirty="0"/>
              <a:t>           2- مرحلة الاختزان: أي حفظ المعلومات في الذاكرة.</a:t>
            </a:r>
          </a:p>
          <a:p>
            <a:pPr marL="0" indent="0">
              <a:buNone/>
            </a:pPr>
            <a:r>
              <a:rPr lang="ar-IQ" dirty="0"/>
              <a:t>           3- مرحلة الاستعادة: وهي قدرة المتعلم على استرجاع المعلومة في صورة استجابة بشكل أو بآخر.</a:t>
            </a:r>
          </a:p>
          <a:p>
            <a:pPr marL="0" indent="0">
              <a:buNone/>
            </a:pPr>
            <a:r>
              <a:rPr lang="ar-IQ" dirty="0"/>
              <a:t>هي مراحل أو محطات في عملية التعلم على المعلم مراعاتها و الانتباه لها أثناء ممارسته لمهنته. كما أن معرفة المعلم بخصوصيات التعلم ومراحله، تجعله قادرا على ضبط طرقه في التدريس مثلا وإدراك أساس التعثر عند كل متعلم.</a:t>
            </a:r>
          </a:p>
          <a:p>
            <a:pPr marL="0" indent="0">
              <a:buNone/>
            </a:pPr>
            <a:endParaRPr lang="ar-IQ" dirty="0"/>
          </a:p>
        </p:txBody>
      </p:sp>
    </p:spTree>
    <p:extLst>
      <p:ext uri="{BB962C8B-B14F-4D97-AF65-F5344CB8AC3E}">
        <p14:creationId xmlns:p14="http://schemas.microsoft.com/office/powerpoint/2010/main" val="2919006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t>ج- أنواع التعلم:</a:t>
            </a:r>
          </a:p>
          <a:p>
            <a:pPr marL="0" indent="0">
              <a:buNone/>
            </a:pPr>
            <a:r>
              <a:rPr lang="ar-IQ" dirty="0"/>
              <a:t>إذا كان التعلم يتضمن تغيرات في جوانب شخصيتنا فهذا يعني أننا نتعلم سمات الشخصية من </a:t>
            </a:r>
            <a:r>
              <a:rPr lang="ar-IQ" dirty="0" err="1"/>
              <a:t>ميولات</a:t>
            </a:r>
            <a:r>
              <a:rPr lang="ar-IQ" dirty="0"/>
              <a:t> وقيم ودوافع واتجاهات وكل أنواع </a:t>
            </a:r>
            <a:r>
              <a:rPr lang="ar-IQ" dirty="0" err="1"/>
              <a:t>السلوكات</a:t>
            </a:r>
            <a:r>
              <a:rPr lang="ar-IQ" dirty="0"/>
              <a:t>: لفظية كانت أم حركية، ذهنية أو </a:t>
            </a:r>
            <a:r>
              <a:rPr lang="ar-IQ" dirty="0" err="1"/>
              <a:t>إجتماعية</a:t>
            </a:r>
            <a:r>
              <a:rPr lang="ar-IQ" dirty="0"/>
              <a:t> ، وهذا يعني كذلك أننا نتعلم في كل مواقف الحياة وأن التعلم لا يقتصر على مكان واحد  أو هيئة معينة: إننا نتعلم في البيت، في الشارع، في المدرسة، من الأستاذ والزميل والكتاب. </a:t>
            </a:r>
          </a:p>
          <a:p>
            <a:pPr marL="0" indent="0">
              <a:buNone/>
            </a:pPr>
            <a:r>
              <a:rPr lang="ar-IQ" dirty="0"/>
              <a:t>التعلم نظرا لتعقد مظاهره صنف إلى عدة أنواع من حيث أشكاله وصوره، أو من حيث بساطته وتعقيده. هي تغيرات في الشخصية يمكن حصرها في ثلاث جوانب رئيسية هي:</a:t>
            </a:r>
          </a:p>
          <a:p>
            <a:pPr marL="0" indent="0">
              <a:buNone/>
            </a:pPr>
            <a:r>
              <a:rPr lang="ar-IQ" dirty="0"/>
              <a:t>      * التغير في النواحي الحركية: أي السلوك النفسي- الحركي، مثل الكتابة والقراءة وطريقة الأكل وقيادة السيارة والمشي وغيرها من أنماط السلوك الحركي التي يمكن أن تصبح عادات حركية نقوم بها دون شعور منا. </a:t>
            </a:r>
          </a:p>
          <a:p>
            <a:pPr marL="0" indent="0">
              <a:buNone/>
            </a:pPr>
            <a:r>
              <a:rPr lang="ar-IQ" dirty="0"/>
              <a:t>      * التغير في النواحي العقلية المعرفية: تشتمل على ما نتعلمه من  معارف وحقائق ومبادئ وطرق التفكير المختلفة.</a:t>
            </a:r>
          </a:p>
          <a:p>
            <a:pPr marL="0" indent="0">
              <a:buNone/>
            </a:pPr>
            <a:r>
              <a:rPr lang="ar-IQ" dirty="0"/>
              <a:t>      * التغير في النواحي الوجدانية (الانفعالية): أي تلك العواطف </a:t>
            </a:r>
            <a:r>
              <a:rPr lang="ar-IQ" dirty="0" err="1"/>
              <a:t>والميولات</a:t>
            </a:r>
            <a:r>
              <a:rPr lang="ar-IQ" dirty="0"/>
              <a:t> (للأشخاص والأشياء...) وما نكتسبه من اتجاهات وقيم اجتماعية وتذوق فني وجمالي وأدبي.</a:t>
            </a:r>
          </a:p>
          <a:p>
            <a:pPr marL="0" indent="0">
              <a:buNone/>
            </a:pPr>
            <a:r>
              <a:rPr lang="ar-IQ" dirty="0"/>
              <a:t>على العموم فالتعلم يصنف إلى خمسة أنواع رئيسية:</a:t>
            </a:r>
          </a:p>
          <a:p>
            <a:pPr marL="0" indent="0">
              <a:buNone/>
            </a:pPr>
            <a:endParaRPr lang="ar-IQ" dirty="0"/>
          </a:p>
        </p:txBody>
      </p:sp>
    </p:spTree>
    <p:extLst>
      <p:ext uri="{BB962C8B-B14F-4D97-AF65-F5344CB8AC3E}">
        <p14:creationId xmlns:p14="http://schemas.microsoft.com/office/powerpoint/2010/main" val="13057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smtClean="0"/>
              <a:t>1- </a:t>
            </a:r>
            <a:r>
              <a:rPr lang="ar-IQ" dirty="0"/>
              <a:t>التعلم اللفظي: هي ليست القدرة على تعلم الكلام فحسب بل كذلك </a:t>
            </a:r>
            <a:r>
              <a:rPr lang="ar-IQ" dirty="0" err="1"/>
              <a:t>إستيعاب</a:t>
            </a:r>
            <a:r>
              <a:rPr lang="ar-IQ" dirty="0"/>
              <a:t> بعض المعلومات والحقائق واسترجاعها وتوظيفها في مواقف مختلفة وتدريب الفرد على عمليات التفكير وإدراك العلاقات والمقارنة بين المعلومات وإصدار الحكم والتقييم السليم. </a:t>
            </a:r>
          </a:p>
          <a:p>
            <a:pPr marL="0" indent="0">
              <a:buNone/>
            </a:pPr>
            <a:r>
              <a:rPr lang="ar-IQ" dirty="0"/>
              <a:t>2- التعلم الحركي: هذا التعلم هو قدرة الفرد على استخدام عضلاته (الإرادية) بما يؤدي إلى توافق عضلي من نوع جديد كنموذج </a:t>
            </a:r>
            <a:r>
              <a:rPr lang="ar-IQ" dirty="0" err="1"/>
              <a:t>للإستجابة</a:t>
            </a:r>
            <a:r>
              <a:rPr lang="ar-IQ" dirty="0"/>
              <a:t> المطلوبة مثل تعلم الفرد الكتابة وتعلم السياقة.</a:t>
            </a:r>
          </a:p>
          <a:p>
            <a:pPr marL="0" indent="0">
              <a:buNone/>
            </a:pPr>
            <a:r>
              <a:rPr lang="ar-IQ" dirty="0"/>
              <a:t>3- التعلم الإدراكي: إننا نتعلم كيف نرى الأشياء وندرك المواقف والمواضيع بصورة جديدة، هذا النوع من التعلم يهدف إلى إعادة تنظيم المثيرات الحسية في نماذج إدراكية جديدة.</a:t>
            </a:r>
          </a:p>
          <a:p>
            <a:pPr marL="0" indent="0">
              <a:buNone/>
            </a:pPr>
            <a:r>
              <a:rPr lang="ar-IQ" dirty="0"/>
              <a:t>4- تعلم الاتجاهات: الاتجاهات هي الموجه والمحرك لسلوك الإنسان نتعلمها من محيطنا </a:t>
            </a:r>
            <a:r>
              <a:rPr lang="ar-IQ" dirty="0" err="1"/>
              <a:t>الإجتماعي</a:t>
            </a:r>
            <a:r>
              <a:rPr lang="ar-IQ" dirty="0"/>
              <a:t> الثقافي، فميلنا أو نفورنا من بعض الأفكار مثلا ما هو إلا ناتج تعلم، فالتأثير عليها وتغييرها هو التحكم في سلوك الإنسان.</a:t>
            </a:r>
          </a:p>
          <a:p>
            <a:pPr marL="0" indent="0">
              <a:buNone/>
            </a:pPr>
            <a:r>
              <a:rPr lang="ar-IQ" dirty="0"/>
              <a:t>5- تعلم أسلوب حل المشكلات: عند تغير المحيط يميل الفرد إلى تغيير سلوكه حتى يتأقلم (يتكيف) مع الوضعيات الجديدة أي إيجاد الحلول للمواقف الجديدة. </a:t>
            </a:r>
          </a:p>
        </p:txBody>
      </p:sp>
    </p:spTree>
    <p:extLst>
      <p:ext uri="{BB962C8B-B14F-4D97-AF65-F5344CB8AC3E}">
        <p14:creationId xmlns:p14="http://schemas.microsoft.com/office/powerpoint/2010/main" val="1572768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a:t>
            </a:r>
          </a:p>
          <a:p>
            <a:pPr marL="0" indent="0">
              <a:buNone/>
            </a:pPr>
            <a:r>
              <a:rPr lang="ar-IQ" dirty="0"/>
              <a:t>2- الشروط العامة للتعلم الإنساني والعوامل المؤثرة فيه:  </a:t>
            </a:r>
          </a:p>
          <a:p>
            <a:pPr marL="0" indent="0">
              <a:buNone/>
            </a:pPr>
            <a:r>
              <a:rPr lang="ar-IQ" dirty="0"/>
              <a:t>هناك اختلافات هائلة في سلوك البشر وهم الذين خلقوا على أسس فسيولوجية متشابهة. هذه الاختلافات والتي هي تعديلات وتغييرات توفرها إمكانيات الأفراد الفسيولوجية والظروف </a:t>
            </a:r>
            <a:r>
              <a:rPr lang="ar-IQ" dirty="0" err="1"/>
              <a:t>الإجتماعية</a:t>
            </a:r>
            <a:r>
              <a:rPr lang="ar-IQ" dirty="0"/>
              <a:t>- الثقافية لا يمكن ردها في  الأساس إلا للتعلم. فنحن نتعلم أن نكون أفرادا من المجتمع البشري إذ نتعلم كيف نؤدي دورنا في الحياة الاجتماعية، فنتعلم البقاء والتكيف ونتعلم التفاعل   مع الآخرين ونتعلم الاتجاهات والقيم وتحسين حياتنا. هذا التعلم يخضع إلى شروط عامة يمكن تقسيمها إلى قسمين أساسيين شروط داخلية خاصة بالمتعلم كظروفه الفسيولوجية (مستوى نضجه الفسيولوجي وصحته) وقدراته العقلية ودافعيته نحو الموضوع المتعلم، وشروط خارجية: كمحيط التعلم ووضوح الأهداف وطبيعة المادة المتعلمة. هي شروط ذات تفاعل متبادل.</a:t>
            </a:r>
          </a:p>
          <a:p>
            <a:pPr marL="0" indent="0">
              <a:buNone/>
            </a:pPr>
            <a:endParaRPr lang="ar-IQ" dirty="0"/>
          </a:p>
        </p:txBody>
      </p:sp>
    </p:spTree>
    <p:extLst>
      <p:ext uri="{BB962C8B-B14F-4D97-AF65-F5344CB8AC3E}">
        <p14:creationId xmlns:p14="http://schemas.microsoft.com/office/powerpoint/2010/main" val="2658240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كما هو معلوم كل الناس بحاجة إلى غذاء ومسكن وملبس ونوم، وهي حاجات مادية أساسية لا بد منها لإقامة الحياة لكن نوعية هذه العوامل المادية والظروف التي يحصل بها الناس على ما يلزمهم لها أثرها الكبير، فالحرمان من سد الحاجات الأساسية يؤدي إلى </a:t>
            </a:r>
            <a:r>
              <a:rPr lang="ar-IQ" dirty="0" err="1"/>
              <a:t>إضطرابات</a:t>
            </a:r>
            <a:r>
              <a:rPr lang="ar-IQ" dirty="0"/>
              <a:t> سلوكية عنيفة ويفضي إلى فروق جسدية، وكذلك القول عن الحاجات المشتقة من الحاجات المادية حتى  وإن تباينت درجاتها من مجتمع لآخر فالحاجة مثلا إلى الأمن والطمأنينة والحاجة إلى </a:t>
            </a:r>
            <a:r>
              <a:rPr lang="ar-IQ" dirty="0" err="1"/>
              <a:t>الإنتماء</a:t>
            </a:r>
            <a:r>
              <a:rPr lang="ar-IQ" dirty="0"/>
              <a:t> والمحبة وتقدير الذات، وعدم تلبيتها كما ونوعا ينتج أعراضا سلوكية مختلفة كالعدوان </a:t>
            </a:r>
            <a:r>
              <a:rPr lang="ar-IQ" dirty="0" err="1"/>
              <a:t>والإنزواء</a:t>
            </a:r>
            <a:r>
              <a:rPr lang="ar-IQ" dirty="0"/>
              <a:t> </a:t>
            </a:r>
            <a:r>
              <a:rPr lang="ar-IQ" dirty="0" err="1"/>
              <a:t>والإنحراف</a:t>
            </a:r>
            <a:r>
              <a:rPr lang="ar-IQ" dirty="0"/>
              <a:t> وما لها من أثر على التعلم. </a:t>
            </a:r>
          </a:p>
          <a:p>
            <a:pPr marL="0" indent="0">
              <a:buNone/>
            </a:pPr>
            <a:r>
              <a:rPr lang="ar-IQ" dirty="0"/>
              <a:t>» و يجب أن لا ننسى أن فعالية الجهود التي يبذلها المتعلم تبقى رهنا بنجاحه في تلبية مجمل حاجاته المادية و المعنوية التي يشترك فيها مع غيره من  الناس أو التي ينفرد بها أحيانا </a:t>
            </a:r>
            <a:r>
              <a:rPr lang="ar-IQ" dirty="0" err="1"/>
              <a:t>دونهم.على</a:t>
            </a:r>
            <a:r>
              <a:rPr lang="ar-IQ" dirty="0"/>
              <a:t> العموم لكي تتم عملية التعلم يجب أن تتوفر هذه الشروط أهمها:</a:t>
            </a:r>
          </a:p>
          <a:p>
            <a:pPr marL="0" indent="0">
              <a:buNone/>
            </a:pPr>
            <a:r>
              <a:rPr lang="ar-IQ" dirty="0"/>
              <a:t>   أ- النضج: والمقصود منه هو ليس اكتمال النمو الجسمي والطبيعي فحسب بل عملية نمو تشمل الكائن في كل جوانبه (الفسيولوجي، النفسي، العقلي، المعرفي، </a:t>
            </a:r>
            <a:r>
              <a:rPr lang="ar-IQ" dirty="0" err="1"/>
              <a:t>الإنفعالي</a:t>
            </a:r>
            <a:r>
              <a:rPr lang="ar-IQ" dirty="0"/>
              <a:t>،) حيث تصبح قابلة وقادرة على العمل بها.</a:t>
            </a:r>
          </a:p>
          <a:p>
            <a:pPr marL="0" indent="0">
              <a:buNone/>
            </a:pPr>
            <a:endParaRPr lang="ar-IQ" dirty="0"/>
          </a:p>
        </p:txBody>
      </p:sp>
    </p:spTree>
    <p:extLst>
      <p:ext uri="{BB962C8B-B14F-4D97-AF65-F5344CB8AC3E}">
        <p14:creationId xmlns:p14="http://schemas.microsoft.com/office/powerpoint/2010/main" val="2208024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ب- الدافعية: هي طاقة كامنة في الفرد توجه السلوك وتعززه وتعمل على زيادة استثارته، هذه الدوافع المحفزة مثلا عن التعلم يمكن تقسيمها كذلك إلى ثلاثة  أنواع منها ما هي لصيقة بموضوع التعلم كرغبتنا في تعلم لغة أجنبية، منها ما هي خارجة عن نطاق العمل وموضوع التعلم كرغبتنا   في التعلم من أجل الحصول على جائزة أو إرضاء لوالدينا ومنها ما يرتبط بظروف التعلم.</a:t>
            </a:r>
          </a:p>
          <a:p>
            <a:pPr marL="0" indent="0">
              <a:buNone/>
            </a:pPr>
            <a:r>
              <a:rPr lang="ar-IQ" dirty="0"/>
              <a:t>جـ - الممارسة: »هي تكرار أسلوب النشاط مع تعزيز موجه.» وهي  شرط أساسي في عملية التعلم وتشمل جميع أساليب النشاط سواء تعلق الأمر باكتساب مهارات حركية أو معلومات أو طريقة تفكير، فلا يمكن الحكم على حدوث التعلم إلا بالممارسة، إذ لا يمكن الحكم على الفرد أنه تعلم إلا إذا تكرر الموقف وظهر التحسن في الأداء، وللممارسة المجدية خصائص منها:</a:t>
            </a:r>
          </a:p>
          <a:p>
            <a:pPr marL="0" indent="0">
              <a:buNone/>
            </a:pPr>
            <a:r>
              <a:rPr lang="ar-IQ" dirty="0"/>
              <a:t>         * المواءمة بين الميول والقدرات فتؤدي إلى حدوث التعلم بأقل جهد.</a:t>
            </a:r>
          </a:p>
          <a:p>
            <a:pPr marL="0" indent="0">
              <a:buNone/>
            </a:pPr>
            <a:r>
              <a:rPr lang="ar-IQ" dirty="0"/>
              <a:t>         * مراعاة الفروق الفردية.</a:t>
            </a:r>
          </a:p>
          <a:p>
            <a:pPr marL="0" indent="0">
              <a:buNone/>
            </a:pPr>
            <a:r>
              <a:rPr lang="ar-IQ" dirty="0"/>
              <a:t>         * وضوح الهدف.</a:t>
            </a:r>
          </a:p>
          <a:p>
            <a:pPr marL="0" indent="0">
              <a:buNone/>
            </a:pPr>
            <a:r>
              <a:rPr lang="ar-IQ" dirty="0"/>
              <a:t>         * نوعية الممارسة .</a:t>
            </a:r>
          </a:p>
          <a:p>
            <a:pPr marL="0" indent="0">
              <a:buNone/>
            </a:pPr>
            <a:endParaRPr lang="ar-IQ" dirty="0"/>
          </a:p>
        </p:txBody>
      </p:sp>
    </p:spTree>
    <p:extLst>
      <p:ext uri="{BB962C8B-B14F-4D97-AF65-F5344CB8AC3E}">
        <p14:creationId xmlns:p14="http://schemas.microsoft.com/office/powerpoint/2010/main" val="467399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smtClean="0"/>
              <a:t>3- </a:t>
            </a:r>
            <a:r>
              <a:rPr lang="ar-IQ" dirty="0"/>
              <a:t>نتائج التعلم و مخرجاته:</a:t>
            </a:r>
          </a:p>
          <a:p>
            <a:pPr marL="0" indent="0">
              <a:buNone/>
            </a:pPr>
            <a:r>
              <a:rPr lang="ar-IQ" dirty="0"/>
              <a:t>  يهدف التعلم إلى تحصيل أربع نتائج أساسية والتي يطلق عليها اسم عادات التعلم وهي : </a:t>
            </a:r>
          </a:p>
          <a:p>
            <a:pPr marL="0" indent="0">
              <a:buNone/>
            </a:pPr>
            <a:r>
              <a:rPr lang="ar-IQ" dirty="0"/>
              <a:t>      أ- عادات أو مهارات حركية: وتتمثل في ما نتعلمه من عادات الأكل واللباس وطريقة الكلام والكتابة والمشي ورسم الخرائط.</a:t>
            </a:r>
          </a:p>
          <a:p>
            <a:pPr marL="0" indent="0">
              <a:buNone/>
            </a:pPr>
            <a:r>
              <a:rPr lang="ar-IQ" dirty="0"/>
              <a:t>     ب- عادات معرفية: تتمثل فيما نكتسبه من مفاهيم وقواعد وطرق تفكير مثل التفكير الإبداعي والتفكير الناقد.</a:t>
            </a:r>
          </a:p>
          <a:p>
            <a:pPr marL="0" indent="0">
              <a:buNone/>
            </a:pPr>
            <a:r>
              <a:rPr lang="ar-IQ" dirty="0"/>
              <a:t>    ج- عادات وجدانية أو انفعالية: تتمثل في العواطف والميول مثل حب  أو كراهية الأشخاص والمواد الدراسية وما نكتسبه من اتجاهات وقيم اجتماعية وتذوق فني أو أدبي أو جمالي.</a:t>
            </a:r>
          </a:p>
          <a:p>
            <a:pPr marL="0" indent="0">
              <a:buNone/>
            </a:pPr>
            <a:r>
              <a:rPr lang="ar-IQ" dirty="0"/>
              <a:t>    د- عادات اجتماعية و خلقية: كالأمانة والتسامح والتعاون.</a:t>
            </a:r>
          </a:p>
          <a:p>
            <a:pPr marL="0" indent="0">
              <a:buNone/>
            </a:pPr>
            <a:r>
              <a:rPr lang="ar-IQ" dirty="0"/>
              <a:t>إن هذه مخرجات التعلم ليست مقطوعة الصلة فيما بينها فاللغة مثلا في ذاتها هي أداة </a:t>
            </a:r>
            <a:r>
              <a:rPr lang="ar-IQ" dirty="0" err="1"/>
              <a:t>إجتماعية</a:t>
            </a:r>
            <a:r>
              <a:rPr lang="ar-IQ" dirty="0"/>
              <a:t> ومهارة فكرية وعادة حركية واتجاه وجداني وطريقة خاصة شخصية في الأداء. </a:t>
            </a:r>
          </a:p>
        </p:txBody>
      </p:sp>
    </p:spTree>
    <p:extLst>
      <p:ext uri="{BB962C8B-B14F-4D97-AF65-F5344CB8AC3E}">
        <p14:creationId xmlns:p14="http://schemas.microsoft.com/office/powerpoint/2010/main" val="2623969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التنبؤ بالسلوك وتحديد مساره وضبطه وذلك بإلمام المعلم بالعوامل المرتبطة بالنجاح أو الفشل (كطرق التعليم ووسائله، الدافعية والجو الانفعالي المصاحب للتعلم، الظروف البيئية والاجتماعية والوراثية).</a:t>
            </a:r>
          </a:p>
          <a:p>
            <a:pPr marL="0" indent="0">
              <a:buNone/>
            </a:pPr>
            <a:r>
              <a:rPr lang="ar-IQ" dirty="0"/>
              <a:t>هي كفاءات يطورها المعلم من خلال اطلاعه على المبادئ العامة لعلم النفس التربوي ومن خلال الممارسة الميدانية التي سوف لا محالة تزيد من مهارات التدريس التي على كل معلم تطويرها. </a:t>
            </a:r>
          </a:p>
          <a:p>
            <a:pPr marL="0" indent="0">
              <a:buNone/>
            </a:pPr>
            <a:endParaRPr lang="ar-IQ" dirty="0"/>
          </a:p>
        </p:txBody>
      </p:sp>
    </p:spTree>
    <p:extLst>
      <p:ext uri="{BB962C8B-B14F-4D97-AF65-F5344CB8AC3E}">
        <p14:creationId xmlns:p14="http://schemas.microsoft.com/office/powerpoint/2010/main" val="1971900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smtClean="0"/>
              <a:t>5- </a:t>
            </a:r>
            <a:r>
              <a:rPr lang="ar-IQ" dirty="0"/>
              <a:t>علاقته بفروع علم النفس الأخرى:</a:t>
            </a:r>
          </a:p>
          <a:p>
            <a:pPr marL="0" indent="0">
              <a:buNone/>
            </a:pPr>
            <a:r>
              <a:rPr lang="ar-IQ" dirty="0"/>
              <a:t>     إذا كان علم النفس بصورة عامة يهتم بدراسة السلوك الإنساني في جميع مجالات الحياة (التعلم، الإدراك، الذكاء، النمو في مظاهره المختلفة...)، فإن علم النفس التربوي يهتم بسلوك الإنسان في المواقف التربوية فقط، ويمكن اعتباره أحد الفروع التطبيقية لعلم النفس العام. إنه يستفيد كذلك من البحوث والنظريات المتوافرة في الفروع الأخرى لعلم النفس كعلم النفس </a:t>
            </a:r>
            <a:r>
              <a:rPr lang="ar-IQ" dirty="0" err="1"/>
              <a:t>الإجتماعي</a:t>
            </a:r>
            <a:r>
              <a:rPr lang="ar-IQ" dirty="0"/>
              <a:t>، علم نفس النمو، علم النفس الفسيولوجي، وعلم النفس الإكلينيكي </a:t>
            </a:r>
            <a:r>
              <a:rPr lang="ar-IQ" dirty="0" err="1"/>
              <a:t>والفارقي</a:t>
            </a:r>
            <a:r>
              <a:rPr lang="ar-IQ" dirty="0"/>
              <a:t>... وكما هو معلوم فالمعرفة متداخلة ومتراكمة  في جميع المجالات وتكمل بعضها بعضا.</a:t>
            </a:r>
          </a:p>
          <a:p>
            <a:pPr marL="0" indent="0">
              <a:buNone/>
            </a:pPr>
            <a:r>
              <a:rPr lang="ar-IQ" dirty="0"/>
              <a:t>فروع علم النفس هي الأخرى تستفيد من المبادئ والمفاهيم التي تتوصل إليها بحوث علم النفس التربوي خاصة في مجالات التعلم والدافعية وحل المشكلات. </a:t>
            </a:r>
          </a:p>
          <a:p>
            <a:pPr marL="0" indent="0">
              <a:buNone/>
            </a:pPr>
            <a:endParaRPr lang="ar-IQ" dirty="0"/>
          </a:p>
        </p:txBody>
      </p:sp>
    </p:spTree>
    <p:extLst>
      <p:ext uri="{BB962C8B-B14F-4D97-AF65-F5344CB8AC3E}">
        <p14:creationId xmlns:p14="http://schemas.microsoft.com/office/powerpoint/2010/main" val="3596182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latin typeface="Simplified Arabic" pitchFamily="18" charset="-78"/>
                <a:cs typeface="Simplified Arabic" pitchFamily="18" charset="-78"/>
              </a:rPr>
              <a:t>علاقة علم النفس التربوي بفروع علم النفس والعلوم التربوية كما يراها </a:t>
            </a:r>
            <a:r>
              <a:rPr lang="ar-IQ" dirty="0" err="1">
                <a:latin typeface="Simplified Arabic" pitchFamily="18" charset="-78"/>
                <a:cs typeface="Simplified Arabic" pitchFamily="18" charset="-78"/>
              </a:rPr>
              <a:t>غودوين</a:t>
            </a:r>
            <a:r>
              <a:rPr lang="ar-IQ" dirty="0">
                <a:latin typeface="Simplified Arabic" pitchFamily="18" charset="-78"/>
                <a:cs typeface="Simplified Arabic" pitchFamily="18" charset="-78"/>
              </a:rPr>
              <a:t> </a:t>
            </a:r>
            <a:r>
              <a:rPr lang="ar-IQ" dirty="0" err="1">
                <a:latin typeface="Simplified Arabic" pitchFamily="18" charset="-78"/>
                <a:cs typeface="Simplified Arabic" pitchFamily="18" charset="-78"/>
              </a:rPr>
              <a:t>وكلاسمير</a:t>
            </a:r>
            <a:r>
              <a:rPr lang="ar-IQ" dirty="0">
                <a:latin typeface="Simplified Arabic" pitchFamily="18" charset="-78"/>
                <a:cs typeface="Simplified Arabic" pitchFamily="18" charset="-78"/>
              </a:rPr>
              <a:t> (</a:t>
            </a:r>
            <a:r>
              <a:rPr lang="en-US" dirty="0" err="1">
                <a:latin typeface="Simplified Arabic" pitchFamily="18" charset="-78"/>
                <a:cs typeface="Simplified Arabic" pitchFamily="18" charset="-78"/>
              </a:rPr>
              <a:t>Gooduin</a:t>
            </a:r>
            <a:r>
              <a:rPr lang="en-US" dirty="0">
                <a:latin typeface="Simplified Arabic" pitchFamily="18" charset="-78"/>
                <a:cs typeface="Simplified Arabic" pitchFamily="18" charset="-78"/>
              </a:rPr>
              <a:t> &amp;</a:t>
            </a:r>
            <a:r>
              <a:rPr lang="en-US" dirty="0" err="1">
                <a:latin typeface="Simplified Arabic" pitchFamily="18" charset="-78"/>
                <a:cs typeface="Simplified Arabic" pitchFamily="18" charset="-78"/>
              </a:rPr>
              <a:t>Klausmeir</a:t>
            </a:r>
            <a:r>
              <a:rPr lang="en-US" dirty="0">
                <a:latin typeface="Simplified Arabic" pitchFamily="18" charset="-78"/>
                <a:cs typeface="Simplified Arabic" pitchFamily="18" charset="-78"/>
              </a:rPr>
              <a:t>) </a:t>
            </a:r>
            <a:r>
              <a:rPr lang="ar-IQ" dirty="0">
                <a:latin typeface="Simplified Arabic" pitchFamily="18" charset="-78"/>
                <a:cs typeface="Simplified Arabic" pitchFamily="18" charset="-78"/>
              </a:rPr>
              <a:t>تشكل » منظومة تربوية متكاملة من العلاقات المنظمة والتفاعلات الدينامية التي تساعد الدارس أو المعلم على التعامل مع عملية التعلم والتعليم بفعالية عالية.» </a:t>
            </a:r>
          </a:p>
          <a:p>
            <a:pPr marL="0" indent="0">
              <a:buNone/>
            </a:pPr>
            <a:r>
              <a:rPr lang="ar-IQ" dirty="0">
                <a:latin typeface="Simplified Arabic" pitchFamily="18" charset="-78"/>
                <a:cs typeface="Simplified Arabic" pitchFamily="18" charset="-78"/>
              </a:rPr>
              <a:t> 	أما مكونات هذه المنظومة فهي الأهداف التربوية، المدخلات التربوية، عملية التعلم (التجهيز التربوي)، المخرجات التربوية، التقويم التربوي.</a:t>
            </a:r>
          </a:p>
          <a:p>
            <a:pPr marL="0" indent="0">
              <a:buNone/>
            </a:pPr>
            <a:r>
              <a:rPr lang="ar-IQ" dirty="0">
                <a:latin typeface="Simplified Arabic" pitchFamily="18" charset="-78"/>
                <a:cs typeface="Simplified Arabic" pitchFamily="18" charset="-78"/>
              </a:rPr>
              <a:t>- الأهداف التربوية فتمثل ما يسعى إلى تحقيقه المعلم في نهاية الوحدة أو المرحلة التعلمية.</a:t>
            </a:r>
          </a:p>
          <a:p>
            <a:pPr marL="0" indent="0">
              <a:buNone/>
            </a:pPr>
            <a:r>
              <a:rPr lang="ar-IQ" dirty="0">
                <a:latin typeface="Simplified Arabic" pitchFamily="18" charset="-78"/>
                <a:cs typeface="Simplified Arabic" pitchFamily="18" charset="-78"/>
              </a:rPr>
              <a:t>- المدخلات التربوية هي حالة المتعلم قبل بدء عملية التعلم أي المكتسبات والكفاءات القبلية والدافعية والقدرات العقلية.</a:t>
            </a:r>
          </a:p>
          <a:p>
            <a:pPr marL="0" indent="0">
              <a:buNone/>
            </a:pPr>
            <a:r>
              <a:rPr lang="ar-IQ" dirty="0">
                <a:latin typeface="Simplified Arabic" pitchFamily="18" charset="-78"/>
                <a:cs typeface="Simplified Arabic" pitchFamily="18" charset="-78"/>
              </a:rPr>
              <a:t>- المخرجات التربوية هي النتائج المترتبة عن التعلم أي التغيرات التي طرأت على سلوك المتعلم أي الكفاءات التي اكتسبها نتيجة التعلم. </a:t>
            </a:r>
          </a:p>
          <a:p>
            <a:pPr>
              <a:buFontTx/>
              <a:buChar char="-"/>
            </a:pPr>
            <a:r>
              <a:rPr lang="ar-IQ" dirty="0" smtClean="0">
                <a:latin typeface="Simplified Arabic" pitchFamily="18" charset="-78"/>
                <a:cs typeface="Simplified Arabic" pitchFamily="18" charset="-78"/>
              </a:rPr>
              <a:t>التقويم </a:t>
            </a:r>
            <a:r>
              <a:rPr lang="ar-IQ" dirty="0">
                <a:latin typeface="Simplified Arabic" pitchFamily="18" charset="-78"/>
                <a:cs typeface="Simplified Arabic" pitchFamily="18" charset="-78"/>
              </a:rPr>
              <a:t>التربوي هو الحكم على مدى تحقيق الأهداف ونجاح عملية التعلم وتجهيزاتها المختلفة. </a:t>
            </a:r>
            <a:endParaRPr lang="ar-IQ" dirty="0" smtClean="0">
              <a:latin typeface="Simplified Arabic" pitchFamily="18" charset="-78"/>
              <a:cs typeface="Simplified Arabic" pitchFamily="18" charset="-78"/>
            </a:endParaRPr>
          </a:p>
          <a:p>
            <a:pPr>
              <a:buFontTx/>
              <a:buChar char="-"/>
            </a:pPr>
            <a:r>
              <a:rPr lang="ar-IQ" dirty="0">
                <a:latin typeface="Simplified Arabic" pitchFamily="18" charset="-78"/>
                <a:cs typeface="Simplified Arabic" pitchFamily="18" charset="-78"/>
              </a:rPr>
              <a:t>عملية التعلم (التجهيز التربوي) وهي الإجراءات المتبعة من أجل تحقيق أهداف عملية التعلم كالوسائل التعليمية وطرق التدريس وظروف العمل.</a:t>
            </a:r>
          </a:p>
          <a:p>
            <a:pPr marL="0" indent="0">
              <a:buNone/>
            </a:pP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3979042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latin typeface="Simplified Arabic" pitchFamily="18" charset="-78"/>
                <a:cs typeface="Simplified Arabic" pitchFamily="18" charset="-78"/>
              </a:rPr>
              <a:t>المحور الثاني: سيكولوجية التعلم</a:t>
            </a:r>
          </a:p>
          <a:p>
            <a:pPr marL="0" indent="0">
              <a:buNone/>
            </a:pPr>
            <a:r>
              <a:rPr lang="ar-IQ" dirty="0">
                <a:latin typeface="Simplified Arabic" pitchFamily="18" charset="-78"/>
                <a:cs typeface="Simplified Arabic" pitchFamily="18" charset="-78"/>
              </a:rPr>
              <a:t>1-	معنى التعلم/ مراحل التعلم وأنواعه</a:t>
            </a:r>
          </a:p>
          <a:p>
            <a:pPr marL="0" indent="0">
              <a:buNone/>
            </a:pPr>
            <a:r>
              <a:rPr lang="ar-IQ" dirty="0">
                <a:latin typeface="Simplified Arabic" pitchFamily="18" charset="-78"/>
                <a:cs typeface="Simplified Arabic" pitchFamily="18" charset="-78"/>
              </a:rPr>
              <a:t>2-	الشروط العامة للتعلم الإنساني والعوامل المؤثرة فيه</a:t>
            </a:r>
          </a:p>
          <a:p>
            <a:pPr marL="0" indent="0">
              <a:buNone/>
            </a:pPr>
            <a:r>
              <a:rPr lang="ar-IQ" dirty="0">
                <a:latin typeface="Simplified Arabic" pitchFamily="18" charset="-78"/>
                <a:cs typeface="Simplified Arabic" pitchFamily="18" charset="-78"/>
              </a:rPr>
              <a:t>3-	نتائج التعلم ومخرجاته</a:t>
            </a:r>
          </a:p>
          <a:p>
            <a:pPr marL="0" indent="0">
              <a:buNone/>
            </a:pPr>
            <a:r>
              <a:rPr lang="ar-IQ" dirty="0">
                <a:latin typeface="Simplified Arabic" pitchFamily="18" charset="-78"/>
                <a:cs typeface="Simplified Arabic" pitchFamily="18" charset="-78"/>
              </a:rPr>
              <a:t>4-	نظريات التعلم</a:t>
            </a:r>
          </a:p>
          <a:p>
            <a:pPr marL="0" indent="0">
              <a:buNone/>
            </a:pPr>
            <a:r>
              <a:rPr lang="ar-IQ" dirty="0">
                <a:latin typeface="Simplified Arabic" pitchFamily="18" charset="-78"/>
                <a:cs typeface="Simplified Arabic" pitchFamily="18" charset="-78"/>
              </a:rPr>
              <a:t>* النظريات السلوكية/ نظرية </a:t>
            </a:r>
            <a:r>
              <a:rPr lang="ar-IQ" dirty="0" err="1">
                <a:latin typeface="Simplified Arabic" pitchFamily="18" charset="-78"/>
                <a:cs typeface="Simplified Arabic" pitchFamily="18" charset="-78"/>
              </a:rPr>
              <a:t>الإشراط</a:t>
            </a:r>
            <a:r>
              <a:rPr lang="ar-IQ" dirty="0">
                <a:latin typeface="Simplified Arabic" pitchFamily="18" charset="-78"/>
                <a:cs typeface="Simplified Arabic" pitchFamily="18" charset="-78"/>
              </a:rPr>
              <a:t> الكلاسيكي، المحاولة والخطأ، </a:t>
            </a:r>
            <a:r>
              <a:rPr lang="ar-IQ" dirty="0" err="1">
                <a:latin typeface="Simplified Arabic" pitchFamily="18" charset="-78"/>
                <a:cs typeface="Simplified Arabic" pitchFamily="18" charset="-78"/>
              </a:rPr>
              <a:t>الإشراط</a:t>
            </a:r>
            <a:r>
              <a:rPr lang="ar-IQ" dirty="0">
                <a:latin typeface="Simplified Arabic" pitchFamily="18" charset="-78"/>
                <a:cs typeface="Simplified Arabic" pitchFamily="18" charset="-78"/>
              </a:rPr>
              <a:t> الإجرائي...</a:t>
            </a:r>
          </a:p>
          <a:p>
            <a:pPr marL="0" indent="0">
              <a:buNone/>
            </a:pPr>
            <a:r>
              <a:rPr lang="ar-IQ" dirty="0">
                <a:latin typeface="Simplified Arabic" pitchFamily="18" charset="-78"/>
                <a:cs typeface="Simplified Arabic" pitchFamily="18" charset="-78"/>
              </a:rPr>
              <a:t>* النظريات المعرفية/ نظرية </a:t>
            </a:r>
            <a:r>
              <a:rPr lang="ar-IQ" dirty="0" err="1">
                <a:latin typeface="Simplified Arabic" pitchFamily="18" charset="-78"/>
                <a:cs typeface="Simplified Arabic" pitchFamily="18" charset="-78"/>
              </a:rPr>
              <a:t>الجشطالت</a:t>
            </a:r>
            <a:r>
              <a:rPr lang="ar-IQ" dirty="0">
                <a:latin typeface="Simplified Arabic" pitchFamily="18" charset="-78"/>
                <a:cs typeface="Simplified Arabic" pitchFamily="18" charset="-78"/>
              </a:rPr>
              <a:t>، نظرية المجال، التعلم </a:t>
            </a:r>
          </a:p>
          <a:p>
            <a:pPr marL="0" indent="0">
              <a:buNone/>
            </a:pPr>
            <a:r>
              <a:rPr lang="ar-IQ" dirty="0">
                <a:latin typeface="Simplified Arabic" pitchFamily="18" charset="-78"/>
                <a:cs typeface="Simplified Arabic" pitchFamily="18" charset="-78"/>
              </a:rPr>
              <a:t>5-	التطبيقات التربوية لنظريات التعلم.</a:t>
            </a:r>
          </a:p>
          <a:p>
            <a:pPr marL="0" indent="0">
              <a:buNone/>
            </a:pP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2673971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marL="0" indent="0">
              <a:buNone/>
            </a:pPr>
            <a:r>
              <a:rPr lang="ar-IQ" b="1" dirty="0">
                <a:latin typeface="Simplified Arabic" pitchFamily="18" charset="-78"/>
                <a:cs typeface="Simplified Arabic" pitchFamily="18" charset="-78"/>
              </a:rPr>
              <a:t>التعلم من المفاهيم الرئيسية في علم النفس إذ ظل يحظى باهتمام العلماء  والمفكرين ورجال التربية في كل زمان ومكان ومن المواضيع التي تشغل بالنا جميعا. فمنذ عهد الفلاسفة الإغريق بل ومنذ نزول الأديان السماوية الأولى حتى إلى الإسلام وإلى عهدنا الراهن الحافل بشتى صنوف العلم والمعرفة وتطبيقاتها التقنية والعملية ومفهوم التعلم يشكل إحدى القضايا المحورية في  حياة الإنسان.</a:t>
            </a:r>
          </a:p>
          <a:p>
            <a:pPr marL="0" indent="0">
              <a:buNone/>
            </a:pPr>
            <a:r>
              <a:rPr lang="ar-IQ" b="1" dirty="0">
                <a:latin typeface="Simplified Arabic" pitchFamily="18" charset="-78"/>
                <a:cs typeface="Simplified Arabic" pitchFamily="18" charset="-78"/>
              </a:rPr>
              <a:t>لم يختلف علماء النفس وقبلهم الفلاسفة في إبراز أهمية التعلم لكن في تفسير قضاياه. من التعلم الإلهي  عَلّمَ الإنْسانَ مَا لمْ يَعْلمْ   (العلق: 5)  وَعَلَّمَ آدمَ الأسْمَاء كُلّها (البقرة:31) إلى دور الخبرة التي تخط في الإنسان ما يعيش لأنه يولد كورقة بيضاء (جون لوك (1632-1704)           (</a:t>
            </a:r>
            <a:r>
              <a:rPr lang="en-US" b="1" dirty="0">
                <a:latin typeface="Simplified Arabic" pitchFamily="18" charset="-78"/>
                <a:cs typeface="Simplified Arabic" pitchFamily="18" charset="-78"/>
              </a:rPr>
              <a:t>John Locke) </a:t>
            </a:r>
            <a:r>
              <a:rPr lang="ar-IQ" b="1" dirty="0">
                <a:latin typeface="Simplified Arabic" pitchFamily="18" charset="-78"/>
                <a:cs typeface="Simplified Arabic" pitchFamily="18" charset="-78"/>
              </a:rPr>
              <a:t>أو إلى تفسيره عن طريق ارتباطات بين المنبهات والاستجابات (السلوكيون أمثال واطسون (</a:t>
            </a:r>
            <a:r>
              <a:rPr lang="en-US" b="1" dirty="0">
                <a:latin typeface="Simplified Arabic" pitchFamily="18" charset="-78"/>
                <a:cs typeface="Simplified Arabic" pitchFamily="18" charset="-78"/>
              </a:rPr>
              <a:t>John , Broadus WATSON) (1878-1958)) </a:t>
            </a:r>
            <a:r>
              <a:rPr lang="ar-IQ" b="1" dirty="0">
                <a:latin typeface="Simplified Arabic" pitchFamily="18" charset="-78"/>
                <a:cs typeface="Simplified Arabic" pitchFamily="18" charset="-78"/>
              </a:rPr>
              <a:t>وغيرهم. لقد قدموا تصورات كثيرة ومختلفة لهذه العملية، وتبقى قضايا التعلم تستحق اهتمام عالم النفس والمعلم وكل من يبحث في مشكلات التعليم كون أن أي سلوك إرادي (نفسي- حركي، وجداني، أو حتى معرفي) يصدر عن الإنسان لا يكون مصدره إلا التعلم. والتعلم لم يكن مهما عند الإنسان فقط بل حتى  عند الحيوان.</a:t>
            </a:r>
          </a:p>
          <a:p>
            <a:pPr marL="0" indent="0">
              <a:buNone/>
            </a:pPr>
            <a:endParaRPr lang="ar-IQ" b="1" dirty="0">
              <a:latin typeface="Simplified Arabic" pitchFamily="18" charset="-78"/>
              <a:cs typeface="Simplified Arabic" pitchFamily="18" charset="-78"/>
            </a:endParaRPr>
          </a:p>
        </p:txBody>
      </p:sp>
    </p:spTree>
    <p:extLst>
      <p:ext uri="{BB962C8B-B14F-4D97-AF65-F5344CB8AC3E}">
        <p14:creationId xmlns:p14="http://schemas.microsoft.com/office/powerpoint/2010/main" val="621044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sz="3200" dirty="0">
                <a:latin typeface="Simplified Arabic" pitchFamily="18" charset="-78"/>
                <a:cs typeface="Simplified Arabic" pitchFamily="18" charset="-78"/>
              </a:rPr>
              <a:t>كمعلمين ومعلمات، فمن أدوارنا الأساسية علينا أن نحاول جاهدين على تسهيل عملية التعلم، ولذلك لا بد لنا أن نعرف كيف يتعلم الطالب وما هي الطرق التي تعينه على الفهم والإدراك والتفكير والتذكر، ولماذا تعلم هذا السلوك و ليس ذاك؟ </a:t>
            </a:r>
          </a:p>
          <a:p>
            <a:r>
              <a:rPr lang="ar-IQ" sz="3200" dirty="0">
                <a:latin typeface="Simplified Arabic" pitchFamily="18" charset="-78"/>
                <a:cs typeface="Simplified Arabic" pitchFamily="18" charset="-78"/>
              </a:rPr>
              <a:t>نظرا لتعقد الظاهرة فهناك نظريات ومدارس كثيرة اهتمت بتفسير عملية التعلم ومن خلالها ظهرت قوانين التعلم والتي حاولت أن تنشئ علاقات بين عناصر الموقف التعليمي عن طريق التعلم بالاستبصار والإدراك الحسي مثلا ومازالت وجهات نظر ونظريات تنسج متحدية ومتجاوزة الأفكار التي سادت  وسيطرت على الممارسات التربوية.</a:t>
            </a:r>
          </a:p>
          <a:p>
            <a:endParaRPr lang="ar-IQ"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1697365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pPr marL="0" indent="0">
              <a:buNone/>
            </a:pPr>
            <a:r>
              <a:rPr lang="ar-IQ" dirty="0">
                <a:latin typeface="Simplified Arabic" pitchFamily="18" charset="-78"/>
                <a:cs typeface="Simplified Arabic" pitchFamily="18" charset="-78"/>
              </a:rPr>
              <a:t> 1 - معنى التعلم/ مراحل التعلم و أنواعه:</a:t>
            </a:r>
          </a:p>
          <a:p>
            <a:pPr marL="0" indent="0">
              <a:buNone/>
            </a:pPr>
            <a:r>
              <a:rPr lang="ar-IQ" dirty="0">
                <a:latin typeface="Simplified Arabic" pitchFamily="18" charset="-78"/>
                <a:cs typeface="Simplified Arabic" pitchFamily="18" charset="-78"/>
              </a:rPr>
              <a:t>           أ- معنى التعلم:</a:t>
            </a:r>
          </a:p>
          <a:p>
            <a:pPr marL="0" indent="0">
              <a:buNone/>
            </a:pPr>
            <a:r>
              <a:rPr lang="ar-IQ" dirty="0">
                <a:latin typeface="Simplified Arabic" pitchFamily="18" charset="-78"/>
                <a:cs typeface="Simplified Arabic" pitchFamily="18" charset="-78"/>
              </a:rPr>
              <a:t>     التعلم عند الكثير من الناس هو تلك العملية التي تؤدى إلى تغير في أداء الفرد وتعديل في سلوكه عن طريق التمرين والخبرة، أي أنه اكتساب معرفة ومهارات وكفاءات. كما يمكن أن يعرف بأنه تلك العملية المسؤولة  عن النمو المطور للفرد، وتحسينه المستمر بحيث يمكنه التكيف مع بيئته. والتعلم شخصي إذ لا يمكنننا أن نتعلم مكان فرد آخر حتى وإن كنا في غالب الأحيان بحاجة إلى معونة "معلم" وإرشاداته لإثارة دافعيتنا وقوانا العقلية ونشاطاتنا الذاتية. » يقال عن إنسان أنه "تعلم" حين يتمكن من القيام بعمل لم يكن يستطيع القيام به من قبل، ويتأكد التعلم من خلال السلوك والتغيرات الحاصلة في هذا السلوك.» ( )</a:t>
            </a:r>
          </a:p>
          <a:p>
            <a:pPr marL="0" indent="0">
              <a:buNone/>
            </a:pPr>
            <a:r>
              <a:rPr lang="ar-IQ" dirty="0">
                <a:latin typeface="Simplified Arabic" pitchFamily="18" charset="-78"/>
                <a:cs typeface="Simplified Arabic" pitchFamily="18" charset="-78"/>
              </a:rPr>
              <a:t>    اقترحت العديد من التعريفات  لمفهوم التعلم نظرا لتعدد النظريات المفسرة له، إذ اعتبره </a:t>
            </a:r>
            <a:r>
              <a:rPr lang="ar-IQ" dirty="0" err="1">
                <a:latin typeface="Simplified Arabic" pitchFamily="18" charset="-78"/>
                <a:cs typeface="Simplified Arabic" pitchFamily="18" charset="-78"/>
              </a:rPr>
              <a:t>ارثور</a:t>
            </a:r>
            <a:r>
              <a:rPr lang="ar-IQ" dirty="0">
                <a:latin typeface="Simplified Arabic" pitchFamily="18" charset="-78"/>
                <a:cs typeface="Simplified Arabic" pitchFamily="18" charset="-78"/>
              </a:rPr>
              <a:t> جيتس (ََ</a:t>
            </a:r>
            <a:r>
              <a:rPr lang="en-US" dirty="0">
                <a:latin typeface="Simplified Arabic" pitchFamily="18" charset="-78"/>
                <a:cs typeface="Simplified Arabic" pitchFamily="18" charset="-78"/>
              </a:rPr>
              <a:t>Arthur GATES &amp; </a:t>
            </a:r>
            <a:r>
              <a:rPr lang="en-US" dirty="0" err="1">
                <a:latin typeface="Simplified Arabic" pitchFamily="18" charset="-78"/>
                <a:cs typeface="Simplified Arabic" pitchFamily="18" charset="-78"/>
              </a:rPr>
              <a:t>autres</a:t>
            </a:r>
            <a:r>
              <a:rPr lang="en-US" dirty="0">
                <a:latin typeface="Simplified Arabic" pitchFamily="18" charset="-78"/>
                <a:cs typeface="Simplified Arabic" pitchFamily="18" charset="-78"/>
              </a:rPr>
              <a:t>) </a:t>
            </a:r>
            <a:r>
              <a:rPr lang="ar-IQ" dirty="0">
                <a:latin typeface="Simplified Arabic" pitchFamily="18" charset="-78"/>
                <a:cs typeface="Simplified Arabic" pitchFamily="18" charset="-78"/>
              </a:rPr>
              <a:t>وآخرون »كتغير في السلوك عن طريق الخبرة والمران، له صفة الاستمرار وصفة بذل  الجهد المتكرر حتى يصل الفرد إلى استجابة ترضي دوافعه وتحقق غاياته.»  أو كتعريف </a:t>
            </a:r>
            <a:r>
              <a:rPr lang="ar-IQ" dirty="0" err="1">
                <a:latin typeface="Simplified Arabic" pitchFamily="18" charset="-78"/>
                <a:cs typeface="Simplified Arabic" pitchFamily="18" charset="-78"/>
              </a:rPr>
              <a:t>جيلفورد</a:t>
            </a:r>
            <a:r>
              <a:rPr lang="ar-IQ" dirty="0">
                <a:latin typeface="Simplified Arabic" pitchFamily="18" charset="-78"/>
                <a:cs typeface="Simplified Arabic" pitchFamily="18" charset="-78"/>
              </a:rPr>
              <a:t> (</a:t>
            </a:r>
            <a:r>
              <a:rPr lang="en-US" dirty="0">
                <a:latin typeface="Simplified Arabic" pitchFamily="18" charset="-78"/>
                <a:cs typeface="Simplified Arabic" pitchFamily="18" charset="-78"/>
              </a:rPr>
              <a:t>Guilford, Joy Paul) (1897-1987) </a:t>
            </a:r>
            <a:r>
              <a:rPr lang="ar-IQ" dirty="0">
                <a:latin typeface="Simplified Arabic" pitchFamily="18" charset="-78"/>
                <a:cs typeface="Simplified Arabic" pitchFamily="18" charset="-78"/>
              </a:rPr>
              <a:t>الذي يرى التعلم كأي تغير في السلوك الذي يحدث نتيجة استثارة. أو كتعريف </a:t>
            </a:r>
            <a:r>
              <a:rPr lang="ar-IQ" dirty="0" err="1">
                <a:latin typeface="Simplified Arabic" pitchFamily="18" charset="-78"/>
                <a:cs typeface="Simplified Arabic" pitchFamily="18" charset="-78"/>
              </a:rPr>
              <a:t>كيمبل</a:t>
            </a:r>
            <a:r>
              <a:rPr lang="ar-IQ" dirty="0">
                <a:latin typeface="Simplified Arabic" pitchFamily="18" charset="-78"/>
                <a:cs typeface="Simplified Arabic" pitchFamily="18" charset="-78"/>
              </a:rPr>
              <a:t> (</a:t>
            </a:r>
            <a:r>
              <a:rPr lang="en-US" dirty="0">
                <a:latin typeface="Simplified Arabic" pitchFamily="18" charset="-78"/>
                <a:cs typeface="Simplified Arabic" pitchFamily="18" charset="-78"/>
              </a:rPr>
              <a:t>Kimble) </a:t>
            </a:r>
            <a:r>
              <a:rPr lang="ar-IQ" dirty="0">
                <a:latin typeface="Simplified Arabic" pitchFamily="18" charset="-78"/>
                <a:cs typeface="Simplified Arabic" pitchFamily="18" charset="-78"/>
              </a:rPr>
              <a:t>حيث عرفه بأنه تغير دائم نسبيا في إمكانيات السلوك نتيجة للخبرة المعززة. </a:t>
            </a:r>
          </a:p>
        </p:txBody>
      </p:sp>
    </p:spTree>
    <p:extLst>
      <p:ext uri="{BB962C8B-B14F-4D97-AF65-F5344CB8AC3E}">
        <p14:creationId xmlns:p14="http://schemas.microsoft.com/office/powerpoint/2010/main" val="3194804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وإذا كان المعرفيون يؤكدون على دور العمليات المعرفية (التذكر، التخيل، التفكير) في التعلم  واعتباره نشاطا عقليا داخليا لا يمكن ملاحظته مباشرة ولكن التعرف عليه من خلال نتائجه أي الأداء، فإن السلوكيون عكسهم يركزون </a:t>
            </a:r>
            <a:r>
              <a:rPr lang="ar-IQ" dirty="0" err="1"/>
              <a:t>إهتمامهم</a:t>
            </a:r>
            <a:r>
              <a:rPr lang="ar-IQ" dirty="0"/>
              <a:t> على المؤثرات الخارجية التي تشكل سلوك الفرد وتبرمجه. هما اتجاهين أساسين انبثقت عنهما طرق في التدريس والتعلم والتعليم وتطبيقات تربوية استخدمت في أقسام الدراسة. </a:t>
            </a:r>
          </a:p>
          <a:p>
            <a:pPr marL="0" indent="0">
              <a:buNone/>
            </a:pPr>
            <a:r>
              <a:rPr lang="ar-IQ" dirty="0"/>
              <a:t>     رغم تعدد التعريفات فيبقى التعلم أي تغير ثابت نسبيا في سلوك الفرد نتيجة الخبرة، له خصائص مميزة منها أنه عملية قبل أن نرى آثارها على سلوك الفرد أي في أدائه (في اللغة مثلا والحركات وحتى طريقة </a:t>
            </a:r>
            <a:r>
              <a:rPr lang="ar-IQ" dirty="0" err="1"/>
              <a:t>الإنفعالات</a:t>
            </a:r>
            <a:r>
              <a:rPr lang="ar-IQ" dirty="0"/>
              <a:t>) فهي تنطوي على عدد من العمليات، فإننا نستقبل، أي نحس، ثم نوصل هذه الإحساسات إلى الأعضاء المعنية، ثم ندرك، وننتبه، ونفكر، ونتعرف ونترجم، ونتذكر، ونفهم العلاقات. أنه كذلك سلوك جديد لم يكن موجودا من قبل:</a:t>
            </a:r>
          </a:p>
          <a:p>
            <a:pPr marL="0" indent="0">
              <a:buNone/>
            </a:pPr>
            <a:endParaRPr lang="ar-IQ" dirty="0"/>
          </a:p>
        </p:txBody>
      </p:sp>
    </p:spTree>
    <p:extLst>
      <p:ext uri="{BB962C8B-B14F-4D97-AF65-F5344CB8AC3E}">
        <p14:creationId xmlns:p14="http://schemas.microsoft.com/office/powerpoint/2010/main" val="15236894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2479</Words>
  <Application>Microsoft Office PowerPoint</Application>
  <PresentationFormat>عرض على الشاشة (3:4)‏</PresentationFormat>
  <Paragraphs>82</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تدفق</vt:lpstr>
      <vt:lpstr>المحاضرة الثالثة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dc:title>
  <dc:creator>DR.Ahmed Saker 2o1O</dc:creator>
  <cp:lastModifiedBy>DR.Ahmed Saker 2o1O</cp:lastModifiedBy>
  <cp:revision>1</cp:revision>
  <dcterms:created xsi:type="dcterms:W3CDTF">2018-12-15T18:41:21Z</dcterms:created>
  <dcterms:modified xsi:type="dcterms:W3CDTF">2018-12-15T18:43:34Z</dcterms:modified>
</cp:coreProperties>
</file>