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5109808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82992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1550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36118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9424900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54897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77805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69117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23812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262031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89605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696506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143000"/>
          </a:xfrm>
        </p:spPr>
        <p:txBody>
          <a:bodyPr>
            <a:normAutofit/>
          </a:bodyPr>
          <a:lstStyle/>
          <a:p>
            <a:pPr algn="ctr"/>
            <a:r>
              <a:rPr lang="ar-IQ" sz="6600" dirty="0" smtClean="0"/>
              <a:t>المحاضرة العاشرة </a:t>
            </a:r>
            <a:endParaRPr lang="ar-IQ" sz="6600" dirty="0"/>
          </a:p>
        </p:txBody>
      </p:sp>
      <p:sp>
        <p:nvSpPr>
          <p:cNvPr id="3" name="عنصر نائب للمحتوى 2"/>
          <p:cNvSpPr>
            <a:spLocks noGrp="1"/>
          </p:cNvSpPr>
          <p:nvPr>
            <p:ph idx="1"/>
          </p:nvPr>
        </p:nvSpPr>
        <p:spPr>
          <a:xfrm>
            <a:off x="457200" y="1124744"/>
            <a:ext cx="8229600" cy="5199856"/>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 نظرية </a:t>
            </a:r>
            <a:r>
              <a:rPr lang="ar-IQ" dirty="0" err="1"/>
              <a:t>بياجيه</a:t>
            </a:r>
            <a:r>
              <a:rPr lang="ar-IQ" dirty="0"/>
              <a:t>:</a:t>
            </a:r>
          </a:p>
          <a:p>
            <a:pPr marL="0" indent="0">
              <a:buNone/>
            </a:pPr>
            <a:r>
              <a:rPr lang="ar-IQ" dirty="0"/>
              <a:t>يعترف </a:t>
            </a:r>
            <a:r>
              <a:rPr lang="ar-IQ" dirty="0" err="1"/>
              <a:t>بياجيه</a:t>
            </a:r>
            <a:r>
              <a:rPr lang="ar-IQ" dirty="0"/>
              <a:t> بأن ما يعرفه الإنسان إنما ينجم جزئيا عما يتعلمه من بيئته </a:t>
            </a:r>
            <a:r>
              <a:rPr lang="ar-IQ" dirty="0" err="1"/>
              <a:t>الإجتماعية</a:t>
            </a:r>
            <a:r>
              <a:rPr lang="ar-IQ" dirty="0"/>
              <a:t> والمادية أي من عالم الناس والأشياء، كما يعترف بأن وجود الكائن بصورة سليمة شرط أولي لحصول التعلم ويضيف إلى عوامل التعلم </a:t>
            </a:r>
            <a:r>
              <a:rPr lang="ar-IQ" dirty="0" err="1"/>
              <a:t>الإجتماعية</a:t>
            </a:r>
            <a:r>
              <a:rPr lang="ar-IQ" dirty="0"/>
              <a:t> والمادية </a:t>
            </a:r>
            <a:r>
              <a:rPr lang="ar-IQ" dirty="0" err="1"/>
              <a:t>والنضوجية</a:t>
            </a:r>
            <a:r>
              <a:rPr lang="ar-IQ" dirty="0"/>
              <a:t> عاملا آخر هو عملية الموازنة، وتعني كيف يستطيع الإنسان تنظيم المعلومات المتناثرة في نظام معرفي غير متناقض، وهي لا تنجم مما يراه الإنسان بل إنها تساعد الإنسان على فهم ما يراه. عن طريق هذه القدرة (الموازنة) يستطيع الإنسان تدريجيا الاستدلال ( </a:t>
            </a:r>
            <a:r>
              <a:rPr lang="en-US" dirty="0" err="1"/>
              <a:t>inférence</a:t>
            </a:r>
            <a:r>
              <a:rPr lang="en-US" dirty="0"/>
              <a:t> ) </a:t>
            </a:r>
            <a:r>
              <a:rPr lang="ar-IQ" dirty="0"/>
              <a:t>على الكيفية التي ينبغي أن تكون عليها الأشياء في هذا العالم.</a:t>
            </a:r>
          </a:p>
          <a:p>
            <a:pPr marL="0" indent="0">
              <a:buNone/>
            </a:pPr>
            <a:r>
              <a:rPr lang="ar-IQ" dirty="0"/>
              <a:t>عملية الموازنة تبدأ ببعض </a:t>
            </a:r>
            <a:r>
              <a:rPr lang="ar-IQ" dirty="0" err="1"/>
              <a:t>الإضطراب</a:t>
            </a:r>
            <a:r>
              <a:rPr lang="ar-IQ" dirty="0"/>
              <a:t> إذ يشعر الإنسان بأن هناك شيئا ما ليس على ما يرام وعدم كفاية معارفه لحل المشكلات مما يؤدي إلى حالة عدم التوافق، هذه الحالة تدفع الفرد إلى السعي لاستعادة أو تحقيق التوازن، هذه العملية تتم بإحدى الطريقتين:</a:t>
            </a:r>
          </a:p>
          <a:p>
            <a:pPr marL="0" indent="0">
              <a:buNone/>
            </a:pPr>
            <a:endParaRPr lang="ar-IQ" dirty="0"/>
          </a:p>
        </p:txBody>
      </p:sp>
    </p:spTree>
    <p:extLst>
      <p:ext uri="{BB962C8B-B14F-4D97-AF65-F5344CB8AC3E}">
        <p14:creationId xmlns:p14="http://schemas.microsoft.com/office/powerpoint/2010/main" val="1653267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 التمثيل (</a:t>
            </a:r>
            <a:r>
              <a:rPr lang="en-US" dirty="0"/>
              <a:t>Assimilation): </a:t>
            </a:r>
            <a:r>
              <a:rPr lang="ar-IQ" dirty="0"/>
              <a:t>يعني به النشاط الذي يقوم به الفرد في الوسط الخارجي بمساعدة ما يملكه من بنيات وخطط والذي يؤدي به إلى إدماج بعض عناصر هذا الوسط في تلك البنيات والخطط، حيث يستخدم الفرد ما يتوفر لديه من معارف بعد إعادة تنظيمها وكشف علاقات جديدة بين عناصرها، فيقوم بتمثل الأشياء الموجودة في البيئة مستخدما الكلمات والرموز إلا أنه     قد يحرّف المعلومات التي قد تواجه تعارضا مع وجهة نظره، وهنا تظهر طريقة من طرق التعميم فيوجد الطفل بين موضوعات ليس لها وحدة خاصة تربط عناصرها في الواقع ويفترض أن الظاهرات الطبيعية كالجبال والأنهار من صنع الإنسان مثلا وذلك لخطأ في التمثل أو التعميم ويرجع ذلك إلى أن الأطفال يقيمون هذه العمليات المعرفية على أساس خبرتهم الجديدة أو الذاتية   والتي يلعب فيها الخيال والأوهام دورا رئيسا.</a:t>
            </a:r>
          </a:p>
        </p:txBody>
      </p:sp>
    </p:spTree>
    <p:extLst>
      <p:ext uri="{BB962C8B-B14F-4D97-AF65-F5344CB8AC3E}">
        <p14:creationId xmlns:p14="http://schemas.microsoft.com/office/powerpoint/2010/main" val="4041015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7592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 * التكيف: ويتم ذلك </a:t>
            </a:r>
            <a:r>
              <a:rPr lang="ar-IQ" dirty="0" err="1"/>
              <a:t>باستدخال</a:t>
            </a:r>
            <a:r>
              <a:rPr lang="ar-IQ" dirty="0"/>
              <a:t> أو اكتساب معارف جديدة تعتبر ضرورية لحل المشكلات المسببة للشعور بعدم التوازن.</a:t>
            </a:r>
          </a:p>
          <a:p>
            <a:pPr marL="0" indent="0">
              <a:buNone/>
            </a:pPr>
            <a:r>
              <a:rPr lang="ar-IQ" dirty="0"/>
              <a:t>يعيد الفرد تنظيم معارفه من وقت إلى آخر بهدف زيادة فاعليتها ويتم ذلك عند التمثيل وعند </a:t>
            </a:r>
            <a:r>
              <a:rPr lang="ar-IQ" dirty="0" err="1"/>
              <a:t>استدخال</a:t>
            </a:r>
            <a:r>
              <a:rPr lang="ar-IQ" dirty="0"/>
              <a:t> معارف جديدة (التكيف)، حيث تنتظم هذه المعارف في مجموعات يربطها عامل مشترك يسمى كل منها مجموعة معرفية (</a:t>
            </a:r>
            <a:r>
              <a:rPr lang="ar-IQ" dirty="0" err="1"/>
              <a:t>سكيمات</a:t>
            </a:r>
            <a:r>
              <a:rPr lang="ar-IQ" dirty="0"/>
              <a:t>) (</a:t>
            </a:r>
            <a:r>
              <a:rPr lang="en-US" dirty="0" err="1"/>
              <a:t>Schème</a:t>
            </a:r>
            <a:r>
              <a:rPr lang="en-US" dirty="0"/>
              <a:t>) </a:t>
            </a:r>
            <a:r>
              <a:rPr lang="ar-IQ" dirty="0"/>
              <a:t>هذه المجموعات المعرفية تتغير كما وكيفا مع النمو.</a:t>
            </a:r>
          </a:p>
          <a:p>
            <a:pPr marL="0" indent="0">
              <a:buNone/>
            </a:pPr>
            <a:r>
              <a:rPr lang="ar-IQ" dirty="0"/>
              <a:t>ويميز </a:t>
            </a:r>
            <a:r>
              <a:rPr lang="ar-IQ" dirty="0" err="1"/>
              <a:t>بياجيه</a:t>
            </a:r>
            <a:r>
              <a:rPr lang="ar-IQ" dirty="0"/>
              <a:t> بين نوعين من المعرفة: المعرفة الشكلية  وهي تشير إلى معرفة المثيرات بمعناها الحرفي فالطفل الرضيع يرى حلمة زجاجة الإرضاع فيبدأ في المص، معرفة لا تنبع من المحاكمة العقلية. معرفة الإجراء (الفعل) المعرفة التي تنبع من المحاكمة، تلك التي تنطوي على التوصل إلى </a:t>
            </a:r>
            <a:r>
              <a:rPr lang="ar-IQ" dirty="0" err="1"/>
              <a:t>الإستدلال</a:t>
            </a:r>
            <a:r>
              <a:rPr lang="ar-IQ" dirty="0"/>
              <a:t> في أي مستوى من المستويات. والمعرفة الإجرائية تهتم بالكيفية التي تتغير عليها الأشياء من حالتها السابقة إلى حالتها الحالية. أما المعرفة الشكلية فتهتم بالأشياء في حالتها الساكنة في لحظة زمنية معينة.</a:t>
            </a:r>
          </a:p>
          <a:p>
            <a:pPr marL="0" indent="0">
              <a:buNone/>
            </a:pPr>
            <a:r>
              <a:rPr lang="ar-IQ" dirty="0"/>
              <a:t>ووفقا لنظرية </a:t>
            </a:r>
            <a:r>
              <a:rPr lang="ar-IQ" dirty="0" err="1"/>
              <a:t>بياجيه</a:t>
            </a:r>
            <a:r>
              <a:rPr lang="ar-IQ" dirty="0"/>
              <a:t> هناك أربع مراحل رئيسية من مراحل التطور المعرفي عند الأطفال:</a:t>
            </a:r>
          </a:p>
          <a:p>
            <a:pPr marL="0" indent="0">
              <a:buNone/>
            </a:pPr>
            <a:endParaRPr lang="ar-IQ" dirty="0"/>
          </a:p>
        </p:txBody>
      </p:sp>
    </p:spTree>
    <p:extLst>
      <p:ext uri="{BB962C8B-B14F-4D97-AF65-F5344CB8AC3E}">
        <p14:creationId xmlns:p14="http://schemas.microsoft.com/office/powerpoint/2010/main" val="3147880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لو نأخذ تطور الحكم الأخلاقي عند الطفل فنجد </a:t>
            </a:r>
            <a:r>
              <a:rPr lang="ar-IQ" dirty="0" err="1"/>
              <a:t>بياجيه</a:t>
            </a:r>
            <a:r>
              <a:rPr lang="ar-IQ" dirty="0"/>
              <a:t> مثلا يفرق بين مستويين في التفكير الأخلاقي للطفل  »أولا التفكير الأخلاقي الفعلي، "التجربة الأخلاقية"، التي تتكون </a:t>
            </a:r>
          </a:p>
          <a:p>
            <a:pPr marL="0" indent="0">
              <a:buNone/>
            </a:pPr>
            <a:r>
              <a:rPr lang="ar-IQ" dirty="0"/>
              <a:t>         - المرحلة الحسية الحركية: (0-2 سنة)</a:t>
            </a:r>
          </a:p>
          <a:p>
            <a:pPr marL="0" indent="0">
              <a:buNone/>
            </a:pPr>
            <a:r>
              <a:rPr lang="ar-IQ" dirty="0"/>
              <a:t>ففي السنتين الأولى والثانية من عمر الطفل يتعلم الأطفال فكرة </a:t>
            </a:r>
            <a:r>
              <a:rPr lang="ar-IQ" dirty="0" err="1"/>
              <a:t>إستمرارية</a:t>
            </a:r>
            <a:r>
              <a:rPr lang="ar-IQ" dirty="0"/>
              <a:t> الأشياء وانتظامها في العالم الفيزيقي، فمن خلال المسك والمص (الرضاعة) والنظر إلى الأشياء ورميها بعيدا ومن خلال تحريك الأشياء هنا وهناك يتعلم الأطفال بناء فهم جيد نوعا ما لحدود الأشياء الصغيرة وإمكاناتها. وعلى سبيل المثال في نهاية السنة الثانية فالشيء الذي يخبأ أمام الطفل بغطاء يمكن الحصول عليه ثانية.</a:t>
            </a:r>
          </a:p>
          <a:p>
            <a:pPr marL="0" indent="0">
              <a:buNone/>
            </a:pPr>
            <a:r>
              <a:rPr lang="ar-IQ" dirty="0"/>
              <a:t>في نهاية المرحلة الحسية- الحركية ينشأ مفهوم دوام الشيء أو البقاء كنتاج للتجربة الإدراكية والعملية للطفل، والمتمثلة في تطور الخطط الحسية- الحركية التي توفر للطفل قدراً من التكيف مع الأوضاع الخارجية المختلفة والمتغيرة.</a:t>
            </a:r>
          </a:p>
          <a:p>
            <a:pPr marL="0" indent="0">
              <a:buNone/>
            </a:pPr>
            <a:r>
              <a:rPr lang="ar-IQ" dirty="0"/>
              <a:t>ومن خلال التنظيم الحسي الحركي يعرف الأطفال أن بعض التغيرات تؤدي إلى بعض الاختلافات. </a:t>
            </a:r>
          </a:p>
          <a:p>
            <a:pPr marL="0" indent="0">
              <a:buNone/>
            </a:pPr>
            <a:endParaRPr lang="ar-IQ" dirty="0"/>
          </a:p>
        </p:txBody>
      </p:sp>
    </p:spTree>
    <p:extLst>
      <p:ext uri="{BB962C8B-B14F-4D97-AF65-F5344CB8AC3E}">
        <p14:creationId xmlns:p14="http://schemas.microsoft.com/office/powerpoint/2010/main" val="3793778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buNone/>
            </a:pPr>
            <a:r>
              <a:rPr lang="ar-IQ" dirty="0"/>
              <a:t>- المرحلة الحدسية أو مرحلة ما قبل العمليات أو ما قبل المفاهيم: (2-7 سنوات)</a:t>
            </a:r>
          </a:p>
          <a:p>
            <a:pPr marL="0" indent="0">
              <a:buNone/>
            </a:pPr>
            <a:r>
              <a:rPr lang="ar-IQ" dirty="0"/>
              <a:t> 	لعل أهم ما يميزها، هو ظهور الرمزية بتطور الوظيفة الكلامية التي تمكن الطفل من إقامة علاقات أكثر تقدماً مع الكبار من جهة، ومع أترابه من جهة ثانية، وغنى تصوراته وقدرته على مقارنة الأشياء وتحليل وتركيب بعض خصائصها الفيزيائية والكيميائية واستخدام الرموز في نشاطاته المتنوعة. </a:t>
            </a:r>
          </a:p>
          <a:p>
            <a:pPr marL="0" indent="0">
              <a:buNone/>
            </a:pPr>
            <a:r>
              <a:rPr lang="ar-IQ" dirty="0"/>
              <a:t>هذه المرحلة تقدم إضافات هامة إلى إمكانيات الطفل وقدراته كالكلام والتصورات </a:t>
            </a:r>
            <a:r>
              <a:rPr lang="ar-IQ" dirty="0" err="1"/>
              <a:t>واستدخال</a:t>
            </a:r>
            <a:r>
              <a:rPr lang="ar-IQ" dirty="0"/>
              <a:t> الأفعال الخارجية إلى الفكر باستخدام الكلمة أو الرمز بدل الفعل.</a:t>
            </a:r>
          </a:p>
          <a:p>
            <a:pPr marL="0" indent="0">
              <a:buNone/>
            </a:pPr>
            <a:r>
              <a:rPr lang="ar-IQ" dirty="0"/>
              <a:t>       - المرحلة الحسية (العمليات المادية): (7-11 سنة)</a:t>
            </a:r>
          </a:p>
          <a:p>
            <a:pPr marL="0" indent="0">
              <a:buNone/>
            </a:pPr>
            <a:r>
              <a:rPr lang="ar-IQ" dirty="0"/>
              <a:t>مرحلة تحولات عقلية كبيرة من التمركز حول الذات إلى </a:t>
            </a:r>
            <a:r>
              <a:rPr lang="ar-IQ" dirty="0" err="1"/>
              <a:t>الإندماج</a:t>
            </a:r>
            <a:r>
              <a:rPr lang="ar-IQ" dirty="0"/>
              <a:t> </a:t>
            </a:r>
            <a:r>
              <a:rPr lang="ar-IQ" dirty="0" err="1"/>
              <a:t>الإجتماعي</a:t>
            </a:r>
            <a:r>
              <a:rPr lang="ar-IQ" dirty="0"/>
              <a:t>، حيث يبدأ الطفل الذي يستقبل هذه المرحلة بدخوله إلى المدرسة بمشاركة أترابه ألعابهم التمثيلية (الدورية) المعقدة وتنمو لديه بشكل واضح الروح </a:t>
            </a:r>
            <a:r>
              <a:rPr lang="ar-IQ" dirty="0" err="1"/>
              <a:t>الإجتماعية</a:t>
            </a:r>
            <a:r>
              <a:rPr lang="ar-IQ" dirty="0"/>
              <a:t> ويصير أكثر قدرة على فهم الآخرين، وعلى التعبير عن أفكاره وأحاسيسه وعن العلاقات القائمة بين الوقائع والأشياء والحوادث باستخدام أدوات التعليل والربط وظروف الزمان والمكان. كما يستوعب عبر سنوات هذه المرحلة الكثير من المعايير </a:t>
            </a:r>
            <a:r>
              <a:rPr lang="ar-IQ" dirty="0" err="1"/>
              <a:t>الإجتماعية</a:t>
            </a:r>
            <a:r>
              <a:rPr lang="ar-IQ" dirty="0"/>
              <a:t> والقيم الخلقية التي تزوده بإمكانية تقييم أفعاله وأفعال الآخرين.</a:t>
            </a:r>
          </a:p>
          <a:p>
            <a:pPr marL="0" indent="0">
              <a:buNone/>
            </a:pPr>
            <a:endParaRPr lang="ar-IQ" dirty="0"/>
          </a:p>
        </p:txBody>
      </p:sp>
    </p:spTree>
    <p:extLst>
      <p:ext uri="{BB962C8B-B14F-4D97-AF65-F5344CB8AC3E}">
        <p14:creationId xmlns:p14="http://schemas.microsoft.com/office/powerpoint/2010/main" val="3279169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أهم مكتسبات هذه المرحلة على صعيد النشاط العقلي عند الطفل هو تكوين المفاهيم الأساسية للاحتفاظ ("مفهوم الاحتفاظ بالسوائل والحجم والوزن..."). إذ أن الطفل يظهر خلالها مقدرة على القيام بالعمليات العكسية. كأن يصنف الموضوعات الخارجية، ويقيّم العلاقات فيما بينها ويضعها في مجموعات أو فئات (الحيوانات، النباتات، الأثاث المنزلي...) على أساس ما هو مشترك بينها من صفات، كاللون والشكل والحجم والوظيفة وسواها. </a:t>
            </a:r>
          </a:p>
          <a:p>
            <a:pPr marL="0" indent="0">
              <a:buNone/>
            </a:pPr>
            <a:r>
              <a:rPr lang="ar-IQ" dirty="0"/>
              <a:t>ويقوم بالترتيب التصاعدي (من الأصغر إلى الأكبر) أو التنازلي (من الأكبر إلى الأصغر) دون أخطاء. ويستطيع أن يتوصل من خلال المعطيات: أ &lt; ب، ب &lt; ج، إلى أن أ &lt; ج، وأن يدرك مثلا تعاقب المساواة (علاقة التعدي) على شكل أ=ب، ب=ج، ويصل إلى أن أ=ج. بيد أن جميع هذه العمليات المنطقية التي يجريها الطفل في هذه المرحلة ترتبط في مجاله الإدراكي </a:t>
            </a:r>
            <a:r>
              <a:rPr lang="ar-IQ" dirty="0" err="1"/>
              <a:t>إرتباطاً</a:t>
            </a:r>
            <a:r>
              <a:rPr lang="ar-IQ" dirty="0"/>
              <a:t> مباشراً. وهذا معناه أن تفكير الطفل هنا لم يتحرر بعد من سيطرة الإدراك الحسي المباشر وتبعيته لما يقدمه الإحساس من معطيات حول خصائص الأشياء وعلاقاتها بعضها ببعض.</a:t>
            </a:r>
          </a:p>
          <a:p>
            <a:pPr marL="0" indent="0">
              <a:buNone/>
            </a:pPr>
            <a:endParaRPr lang="ar-IQ" dirty="0"/>
          </a:p>
        </p:txBody>
      </p:sp>
    </p:spTree>
    <p:extLst>
      <p:ext uri="{BB962C8B-B14F-4D97-AF65-F5344CB8AC3E}">
        <p14:creationId xmlns:p14="http://schemas.microsoft.com/office/powerpoint/2010/main" val="1605525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 المرحلة المنطقية أو مرحلة العمليات الشكلية (المجردة) (11-15سنة)</a:t>
            </a:r>
          </a:p>
          <a:p>
            <a:pPr marL="0" indent="0">
              <a:buNone/>
            </a:pPr>
            <a:r>
              <a:rPr lang="ar-IQ" dirty="0"/>
              <a:t>لعل أبرز ما تتسم به هو قدرة المراهق على وضع الفرضيات وإجراء المحاكمات </a:t>
            </a:r>
            <a:r>
              <a:rPr lang="ar-IQ" dirty="0" err="1"/>
              <a:t>الإستدلالية</a:t>
            </a:r>
            <a:r>
              <a:rPr lang="ar-IQ" dirty="0"/>
              <a:t> </a:t>
            </a:r>
            <a:r>
              <a:rPr lang="ar-IQ" dirty="0" err="1"/>
              <a:t>والإستنباطية</a:t>
            </a:r>
            <a:r>
              <a:rPr lang="ar-IQ" dirty="0"/>
              <a:t> المنطقية، والقدرة على تمثيل المفاهيم المجرّدة كالخير والعدالة والحق والفضيلة، والقوانين العلمية التي تخضع لها حركة الأجسام والظواهر الطبيعية في الزمان والمكان. ويرتقي بمعرفته من المستوى الحسي إلى المستوى المجرد. </a:t>
            </a:r>
          </a:p>
          <a:p>
            <a:pPr marL="0" indent="0">
              <a:buNone/>
            </a:pPr>
            <a:r>
              <a:rPr lang="ar-IQ" dirty="0"/>
              <a:t>إن التقسيم الذي جاء به </a:t>
            </a:r>
            <a:r>
              <a:rPr lang="ar-IQ" dirty="0" err="1"/>
              <a:t>بياجيه</a:t>
            </a:r>
            <a:r>
              <a:rPr lang="ar-IQ" dirty="0"/>
              <a:t> لمراحل النمو وأطواره لا يعني انفصال تلك المراحل أو </a:t>
            </a:r>
            <a:r>
              <a:rPr lang="ar-IQ" dirty="0" err="1"/>
              <a:t>إستقلالها</a:t>
            </a:r>
            <a:r>
              <a:rPr lang="ar-IQ" dirty="0"/>
              <a:t> بعضها عن بعض بقدر ما يعني أنها حلقات في سلسلة، تكمل كل واحدة منها الأخرى أو تنتج عنها وتمهد لظهورها.</a:t>
            </a:r>
          </a:p>
          <a:p>
            <a:pPr marL="0" indent="0">
              <a:buNone/>
            </a:pPr>
            <a:r>
              <a:rPr lang="ar-IQ" dirty="0"/>
              <a:t>     في تعلّم المفهوم أو المدرك يشير </a:t>
            </a:r>
            <a:r>
              <a:rPr lang="ar-IQ" dirty="0" err="1"/>
              <a:t>بياجيه</a:t>
            </a:r>
            <a:r>
              <a:rPr lang="ar-IQ" dirty="0"/>
              <a:t> إلى وجود ثلاث مراحل رئيسية عند الطفل: المجموعات الخطيّة التصويرية والمجموعات </a:t>
            </a:r>
            <a:r>
              <a:rPr lang="ar-IQ" dirty="0" err="1"/>
              <a:t>اللاخطية</a:t>
            </a:r>
            <a:r>
              <a:rPr lang="ar-IQ" dirty="0"/>
              <a:t> وأخيرا المفاهيم.</a:t>
            </a:r>
          </a:p>
          <a:p>
            <a:pPr marL="0" indent="0">
              <a:buNone/>
            </a:pPr>
            <a:r>
              <a:rPr lang="ar-IQ" dirty="0"/>
              <a:t>والمجموعات الخطية هي تجمعات تتكون دون </a:t>
            </a:r>
            <a:r>
              <a:rPr lang="ar-IQ" dirty="0" err="1"/>
              <a:t>الإلتفاف</a:t>
            </a:r>
            <a:r>
              <a:rPr lang="ar-IQ" dirty="0"/>
              <a:t> إلى صفات المواد التي بين أيدي المتعلم الطفل، يتم تشكيلها لأسباب فردية وإدراكية للتسلية والمتعة الآنية لأن التجمع الحقيقي للمفاهيم ينبغي أن يكون متعمدا.</a:t>
            </a:r>
          </a:p>
          <a:p>
            <a:pPr marL="0" indent="0">
              <a:buNone/>
            </a:pPr>
            <a:endParaRPr lang="ar-IQ" dirty="0"/>
          </a:p>
        </p:txBody>
      </p:sp>
    </p:spTree>
    <p:extLst>
      <p:ext uri="{BB962C8B-B14F-4D97-AF65-F5344CB8AC3E}">
        <p14:creationId xmlns:p14="http://schemas.microsoft.com/office/powerpoint/2010/main" val="1564144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وليس هناك خطّ فاصل واضح يمثل </a:t>
            </a:r>
            <a:r>
              <a:rPr lang="ar-IQ" dirty="0" err="1"/>
              <a:t>الإنتقال</a:t>
            </a:r>
            <a:r>
              <a:rPr lang="ar-IQ" dirty="0"/>
              <a:t> من المجاميع الخطّية إلى </a:t>
            </a:r>
            <a:r>
              <a:rPr lang="ar-IQ" dirty="0" err="1"/>
              <a:t>اللاّخطيّة</a:t>
            </a:r>
            <a:r>
              <a:rPr lang="ar-IQ" dirty="0"/>
              <a:t> لأن الأساس الأولي للمجاميع </a:t>
            </a:r>
            <a:r>
              <a:rPr lang="ar-IQ" dirty="0" err="1"/>
              <a:t>اللاخطيّة</a:t>
            </a:r>
            <a:r>
              <a:rPr lang="ar-IQ" dirty="0"/>
              <a:t> يبدو في الواقع متعايشا جنبا إلى جنب مع المجاميع الخطية منذ البداية. إن النقلة من مرحلة إلى أخرى هي مسألة تحول من التجميع حسب أوجه الشبه عن طريق الصدفة إلى القيام بالعملية نفسها عمدا، وللأسف ليس من السهل ملاحظة الفروق. </a:t>
            </a:r>
          </a:p>
          <a:p>
            <a:pPr marL="0" indent="0">
              <a:buNone/>
            </a:pPr>
            <a:r>
              <a:rPr lang="ar-IQ" dirty="0" err="1"/>
              <a:t>بياجيه</a:t>
            </a:r>
            <a:r>
              <a:rPr lang="ar-IQ" dirty="0"/>
              <a:t> يرى أن </a:t>
            </a:r>
            <a:r>
              <a:rPr lang="ar-IQ" dirty="0" err="1"/>
              <a:t>الإنتقال</a:t>
            </a:r>
            <a:r>
              <a:rPr lang="ar-IQ" dirty="0"/>
              <a:t> من المجاميع الخطية إلى المجاميع </a:t>
            </a:r>
            <a:r>
              <a:rPr lang="ar-IQ" dirty="0" err="1"/>
              <a:t>اللاخطيّة</a:t>
            </a:r>
            <a:r>
              <a:rPr lang="ar-IQ" dirty="0"/>
              <a:t> يحصل عادة في خلال السنة الرابعة من العمر، وتلك هي المرحلة التي يبدأ فيها الطفل أن يظهر مرونة عقلية ملحوظة إذ يبدأ بتجميع المواد حسب صفة واحدة من صفاتها، وتصنيف الأشكال الهندسية في </a:t>
            </a:r>
            <a:r>
              <a:rPr lang="ar-IQ" dirty="0" err="1"/>
              <a:t>كومات</a:t>
            </a:r>
            <a:r>
              <a:rPr lang="ar-IQ" dirty="0"/>
              <a:t> مناسبة. </a:t>
            </a:r>
          </a:p>
          <a:p>
            <a:pPr marL="0" indent="0">
              <a:buNone/>
            </a:pPr>
            <a:endParaRPr lang="ar-IQ" dirty="0"/>
          </a:p>
        </p:txBody>
      </p:sp>
    </p:spTree>
    <p:extLst>
      <p:ext uri="{BB962C8B-B14F-4D97-AF65-F5344CB8AC3E}">
        <p14:creationId xmlns:p14="http://schemas.microsoft.com/office/powerpoint/2010/main" val="1896611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a:t>ويلاحظ أن الفترة الأولى من مرحلة المجاميع الخطيّة ما زالت تتميّز بوجود عدم </a:t>
            </a:r>
            <a:r>
              <a:rPr lang="ar-IQ" dirty="0" err="1"/>
              <a:t>إنتظام</a:t>
            </a:r>
            <a:r>
              <a:rPr lang="ar-IQ" dirty="0"/>
              <a:t> وحالات من </a:t>
            </a:r>
            <a:r>
              <a:rPr lang="ar-IQ" dirty="0" err="1"/>
              <a:t>الإلتباس</a:t>
            </a:r>
            <a:r>
              <a:rPr lang="ar-IQ" dirty="0"/>
              <a:t>، ففي بداية الأمر قد لا يستطيع الطفل تجميع المواد وقد يترك بعضها دون تجميع.</a:t>
            </a:r>
          </a:p>
          <a:p>
            <a:pPr marL="0" indent="0">
              <a:buNone/>
            </a:pPr>
            <a:r>
              <a:rPr lang="ar-IQ" dirty="0"/>
              <a:t>وتختلف المجموعات الخطية عن المفاهيم من حيث الدرجة وليس النّوع، فالفرق يكمن في الواقع في قدرة الطفل على تغيير الأسس متى ما شاء.</a:t>
            </a:r>
          </a:p>
          <a:p>
            <a:pPr marL="0" indent="0">
              <a:buNone/>
            </a:pPr>
            <a:r>
              <a:rPr lang="ar-IQ" dirty="0"/>
              <a:t>     فكرة </a:t>
            </a:r>
            <a:r>
              <a:rPr lang="ar-IQ" dirty="0" err="1"/>
              <a:t>بياجيه</a:t>
            </a:r>
            <a:r>
              <a:rPr lang="ar-IQ" dirty="0"/>
              <a:t> عن المفاهيم الحقيقية هي في الواقع، السّمو بالعملية العقلية من المحاولة والخطأ إلى التنظيم العقلي المسبق للنتائج النهائية، فمثلا صفة </a:t>
            </a:r>
            <a:r>
              <a:rPr lang="ar-IQ" dirty="0" err="1"/>
              <a:t>الإستدارة</a:t>
            </a:r>
            <a:r>
              <a:rPr lang="ar-IQ" dirty="0"/>
              <a:t> تصبح سمة تجريدية تتجاوز مظهر المواد على انفراد، فالأشياء تكون مستديرة إذا ما امتلكت تلك الخاصية المجرّدة بغض النظر عن لونها وحجمها.</a:t>
            </a:r>
          </a:p>
          <a:p>
            <a:pPr marL="0" indent="0">
              <a:buNone/>
            </a:pPr>
            <a:r>
              <a:rPr lang="ar-IQ" dirty="0"/>
              <a:t>      إن </a:t>
            </a:r>
            <a:r>
              <a:rPr lang="ar-IQ" dirty="0" err="1"/>
              <a:t>الإنتقال</a:t>
            </a:r>
            <a:r>
              <a:rPr lang="ar-IQ" dirty="0"/>
              <a:t> من الأشكال الأكثر بدائية للتجميع عملية طويلة وشاقة بالنسبة للطفل، إلا أن هذا الانتقال التدريجي من الفكر القائم على المدارك إلى الفكر المجرد قد يكون أهمّ عمليّة تطوريّة في مراحل الطفولة، وبما أن المعارف كلّها متدرّجة هرميّة فإنه ينبغي </a:t>
            </a:r>
            <a:r>
              <a:rPr lang="ar-IQ" dirty="0" err="1"/>
              <a:t>الإهتمام</a:t>
            </a:r>
            <a:r>
              <a:rPr lang="ar-IQ"/>
              <a:t> بترسيخ وترصين الخطوات السّابقة. </a:t>
            </a:r>
          </a:p>
        </p:txBody>
      </p:sp>
    </p:spTree>
    <p:extLst>
      <p:ext uri="{BB962C8B-B14F-4D97-AF65-F5344CB8AC3E}">
        <p14:creationId xmlns:p14="http://schemas.microsoft.com/office/powerpoint/2010/main" val="1090804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1224</Words>
  <Application>Microsoft Office PowerPoint</Application>
  <PresentationFormat>عرض على الشاشة (3:4)‏</PresentationFormat>
  <Paragraphs>32</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المحاضرة العاشرة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 </dc:title>
  <dc:creator>DR.Ahmed Saker 2o1O</dc:creator>
  <cp:lastModifiedBy>DR.Ahmed Saker 2o1O</cp:lastModifiedBy>
  <cp:revision>1</cp:revision>
  <dcterms:created xsi:type="dcterms:W3CDTF">2018-12-15T18:56:24Z</dcterms:created>
  <dcterms:modified xsi:type="dcterms:W3CDTF">2018-12-15T18:56:51Z</dcterms:modified>
</cp:coreProperties>
</file>