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E8EFF-8955-4B1B-A1D9-E78AABC69A1E}" type="datetimeFigureOut">
              <a:rPr lang="ar-IQ" smtClean="0"/>
              <a:t>11/05/1441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A29D1-AAEC-4FCD-8E0D-F09CEF457CB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16828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E8EFF-8955-4B1B-A1D9-E78AABC69A1E}" type="datetimeFigureOut">
              <a:rPr lang="ar-IQ" smtClean="0"/>
              <a:t>11/05/1441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A29D1-AAEC-4FCD-8E0D-F09CEF457CB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31628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E8EFF-8955-4B1B-A1D9-E78AABC69A1E}" type="datetimeFigureOut">
              <a:rPr lang="ar-IQ" smtClean="0"/>
              <a:t>11/05/1441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A29D1-AAEC-4FCD-8E0D-F09CEF457CB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32328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E8EFF-8955-4B1B-A1D9-E78AABC69A1E}" type="datetimeFigureOut">
              <a:rPr lang="ar-IQ" smtClean="0"/>
              <a:t>11/05/1441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A29D1-AAEC-4FCD-8E0D-F09CEF457CB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16059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E8EFF-8955-4B1B-A1D9-E78AABC69A1E}" type="datetimeFigureOut">
              <a:rPr lang="ar-IQ" smtClean="0"/>
              <a:t>11/05/1441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A29D1-AAEC-4FCD-8E0D-F09CEF457CB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95127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E8EFF-8955-4B1B-A1D9-E78AABC69A1E}" type="datetimeFigureOut">
              <a:rPr lang="ar-IQ" smtClean="0"/>
              <a:t>11/05/1441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A29D1-AAEC-4FCD-8E0D-F09CEF457CB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48622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E8EFF-8955-4B1B-A1D9-E78AABC69A1E}" type="datetimeFigureOut">
              <a:rPr lang="ar-IQ" smtClean="0"/>
              <a:t>11/05/1441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A29D1-AAEC-4FCD-8E0D-F09CEF457CB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579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E8EFF-8955-4B1B-A1D9-E78AABC69A1E}" type="datetimeFigureOut">
              <a:rPr lang="ar-IQ" smtClean="0"/>
              <a:t>11/05/1441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A29D1-AAEC-4FCD-8E0D-F09CEF457CB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29472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E8EFF-8955-4B1B-A1D9-E78AABC69A1E}" type="datetimeFigureOut">
              <a:rPr lang="ar-IQ" smtClean="0"/>
              <a:t>11/05/1441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A29D1-AAEC-4FCD-8E0D-F09CEF457CB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65260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E8EFF-8955-4B1B-A1D9-E78AABC69A1E}" type="datetimeFigureOut">
              <a:rPr lang="ar-IQ" smtClean="0"/>
              <a:t>11/05/1441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A29D1-AAEC-4FCD-8E0D-F09CEF457CB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25165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E8EFF-8955-4B1B-A1D9-E78AABC69A1E}" type="datetimeFigureOut">
              <a:rPr lang="ar-IQ" smtClean="0"/>
              <a:t>11/05/1441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A29D1-AAEC-4FCD-8E0D-F09CEF457CB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32746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9E8EFF-8955-4B1B-A1D9-E78AABC69A1E}" type="datetimeFigureOut">
              <a:rPr lang="ar-IQ" smtClean="0"/>
              <a:t>11/05/1441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CA29D1-AAEC-4FCD-8E0D-F09CEF457CB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53361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lvl="0">
              <a:spcBef>
                <a:spcPts val="0"/>
              </a:spcBef>
            </a:pPr>
            <a:r>
              <a:rPr lang="ar-IQ" sz="3200" dirty="0">
                <a:solidFill>
                  <a:prstClr val="black"/>
                </a:solidFill>
                <a:ea typeface="+mn-ea"/>
              </a:rPr>
              <a:t>التحليل العقدي </a:t>
            </a:r>
            <a:br>
              <a:rPr lang="ar-IQ" sz="3200" dirty="0">
                <a:solidFill>
                  <a:prstClr val="black"/>
                </a:solidFill>
                <a:ea typeface="+mn-ea"/>
              </a:rPr>
            </a:br>
            <a:r>
              <a:rPr lang="ar-IQ" sz="3200" dirty="0" smtClean="0">
                <a:solidFill>
                  <a:prstClr val="black"/>
                </a:solidFill>
                <a:ea typeface="+mn-ea"/>
              </a:rPr>
              <a:t>المحاضرةالعاشرة</a:t>
            </a:r>
            <a:r>
              <a:rPr lang="ar-IQ" sz="3200" dirty="0">
                <a:solidFill>
                  <a:prstClr val="black"/>
                </a:solidFill>
                <a:ea typeface="+mn-ea"/>
              </a:rPr>
              <a:t/>
            </a:r>
            <a:br>
              <a:rPr lang="ar-IQ" sz="3200" dirty="0">
                <a:solidFill>
                  <a:prstClr val="black"/>
                </a:solidFill>
                <a:ea typeface="+mn-ea"/>
              </a:rPr>
            </a:br>
            <a:r>
              <a:rPr lang="ar-IQ" sz="3200" dirty="0" smtClean="0">
                <a:solidFill>
                  <a:prstClr val="black"/>
                </a:solidFill>
                <a:ea typeface="+mn-ea"/>
              </a:rPr>
              <a:t>معادلتا كوشي – ريمان </a:t>
            </a:r>
            <a:r>
              <a:rPr lang="ar-IQ" sz="3200" dirty="0">
                <a:solidFill>
                  <a:prstClr val="black"/>
                </a:solidFill>
                <a:ea typeface="+mn-ea"/>
              </a:rPr>
              <a:t/>
            </a:r>
            <a:br>
              <a:rPr lang="ar-IQ" sz="3200" dirty="0">
                <a:solidFill>
                  <a:prstClr val="black"/>
                </a:solidFill>
                <a:ea typeface="+mn-ea"/>
              </a:rPr>
            </a:br>
            <a:r>
              <a:rPr lang="ar-IQ" sz="3200" dirty="0">
                <a:solidFill>
                  <a:prstClr val="black"/>
                </a:solidFill>
                <a:ea typeface="+mn-ea"/>
              </a:rPr>
              <a:t>لطلبة كلية التربية الاساسية/قسم الرياضيات / المرحلة الرابعة</a:t>
            </a:r>
            <a:br>
              <a:rPr lang="ar-IQ" sz="3200" dirty="0">
                <a:solidFill>
                  <a:prstClr val="black"/>
                </a:solidFill>
                <a:ea typeface="+mn-ea"/>
              </a:rPr>
            </a:br>
            <a:r>
              <a:rPr lang="ar-IQ" sz="3200" dirty="0">
                <a:solidFill>
                  <a:prstClr val="black"/>
                </a:solidFill>
                <a:ea typeface="+mn-ea"/>
              </a:rPr>
              <a:t>أعداد</a:t>
            </a:r>
            <a:br>
              <a:rPr lang="ar-IQ" sz="3200" dirty="0">
                <a:solidFill>
                  <a:prstClr val="black"/>
                </a:solidFill>
                <a:ea typeface="+mn-ea"/>
              </a:rPr>
            </a:br>
            <a:r>
              <a:rPr lang="ar-IQ" sz="3200" dirty="0">
                <a:solidFill>
                  <a:prstClr val="black"/>
                </a:solidFill>
                <a:ea typeface="+mn-ea"/>
              </a:rPr>
              <a:t>م.م. أنفال حسن ذياب   </a:t>
            </a:r>
            <a:br>
              <a:rPr lang="ar-IQ" sz="3200" dirty="0">
                <a:solidFill>
                  <a:prstClr val="black"/>
                </a:solidFill>
                <a:ea typeface="+mn-ea"/>
              </a:rPr>
            </a:b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933416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مستطيل 1"/>
              <p:cNvSpPr/>
              <p:nvPr/>
            </p:nvSpPr>
            <p:spPr>
              <a:xfrm>
                <a:off x="539552" y="188640"/>
                <a:ext cx="8280920" cy="660745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ar-IQ" sz="3200" dirty="0" smtClean="0">
                    <a:solidFill>
                      <a:prstClr val="black"/>
                    </a:solidFill>
                    <a:ea typeface="+mj-ea"/>
                    <a:cs typeface="Times New Roman"/>
                  </a:rPr>
                  <a:t>معادلتي كوشي – ريمان </a:t>
                </a:r>
                <a:r>
                  <a:rPr lang="en-US" sz="3200" dirty="0" smtClean="0">
                    <a:solidFill>
                      <a:prstClr val="black"/>
                    </a:solidFill>
                    <a:ea typeface="+mj-ea"/>
                    <a:cs typeface="Times New Roman"/>
                  </a:rPr>
                  <a:t>C-R equation </a:t>
                </a:r>
                <a:endParaRPr lang="ar-IQ" sz="3200" dirty="0" smtClean="0">
                  <a:solidFill>
                    <a:prstClr val="black"/>
                  </a:solidFill>
                  <a:ea typeface="+mj-ea"/>
                  <a:cs typeface="Times New Roman"/>
                </a:endParaRPr>
              </a:p>
              <a:p>
                <a:endParaRPr lang="ar-IQ" sz="3200" dirty="0">
                  <a:solidFill>
                    <a:prstClr val="black"/>
                  </a:solidFill>
                  <a:ea typeface="+mj-ea"/>
                  <a:cs typeface="Times New Roman"/>
                </a:endParaRPr>
              </a:p>
              <a:p>
                <a:r>
                  <a:rPr lang="ar-IQ" sz="3200" dirty="0" smtClean="0">
                    <a:solidFill>
                      <a:prstClr val="black"/>
                    </a:solidFill>
                    <a:ea typeface="+mj-ea"/>
                    <a:cs typeface="Times New Roman"/>
                  </a:rPr>
                  <a:t>يمكن </a:t>
                </a:r>
                <a:r>
                  <a:rPr lang="ar-IQ" sz="3200" dirty="0" smtClean="0">
                    <a:solidFill>
                      <a:prstClr val="black"/>
                    </a:solidFill>
                    <a:ea typeface="+mj-ea"/>
                    <a:cs typeface="Times New Roman"/>
                  </a:rPr>
                  <a:t>اشتقاق معادلتي كوشي – ريمان كما يلي </a:t>
                </a:r>
              </a:p>
              <a:p>
                <a:r>
                  <a:rPr lang="ar-IQ" sz="3200" dirty="0" smtClean="0">
                    <a:solidFill>
                      <a:prstClr val="black"/>
                    </a:solidFill>
                    <a:ea typeface="+mj-ea"/>
                    <a:cs typeface="Times New Roman"/>
                  </a:rPr>
                  <a:t>نفرض ان الدالة </a:t>
                </a:r>
                <a:r>
                  <a:rPr lang="en-US" sz="3200" dirty="0" smtClean="0">
                    <a:solidFill>
                      <a:prstClr val="black"/>
                    </a:solidFill>
                    <a:ea typeface="+mj-ea"/>
                    <a:cs typeface="Times New Roman"/>
                  </a:rPr>
                  <a:t>f</a:t>
                </a:r>
                <a:r>
                  <a:rPr lang="ar-IQ" sz="3200" dirty="0" smtClean="0">
                    <a:solidFill>
                      <a:prstClr val="black"/>
                    </a:solidFill>
                    <a:ea typeface="+mj-ea"/>
                    <a:cs typeface="Times New Roman"/>
                  </a:rPr>
                  <a:t>معرفة في جوار النقطة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ar-IQ" sz="3200" i="1" smtClean="0">
                            <a:solidFill>
                              <a:prstClr val="black"/>
                            </a:solidFill>
                            <a:latin typeface="Cambria Math"/>
                            <a:ea typeface="+mj-ea"/>
                            <a:cs typeface="Times New Roman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solidFill>
                              <a:prstClr val="black"/>
                            </a:solidFill>
                            <a:latin typeface="Cambria Math"/>
                            <a:ea typeface="+mj-ea"/>
                            <a:cs typeface="Times New Roman"/>
                          </a:rPr>
                          <m:t>𝑧</m:t>
                        </m:r>
                      </m:e>
                      <m:sub>
                        <m:r>
                          <a:rPr lang="ar-IQ" sz="3200" b="0" i="1" smtClean="0">
                            <a:solidFill>
                              <a:prstClr val="black"/>
                            </a:solidFill>
                            <a:latin typeface="Cambria Math"/>
                            <a:ea typeface="+mj-ea"/>
                            <a:cs typeface="Times New Roman"/>
                          </a:rPr>
                          <m:t>0</m:t>
                        </m:r>
                      </m:sub>
                    </m:sSub>
                  </m:oMath>
                </a14:m>
                <a:r>
                  <a:rPr lang="ar-IQ" sz="3200" dirty="0" smtClean="0">
                    <a:solidFill>
                      <a:prstClr val="black"/>
                    </a:solidFill>
                    <a:ea typeface="+mj-ea"/>
                    <a:cs typeface="Times New Roman"/>
                  </a:rPr>
                  <a:t>  بالمعادلة  </a:t>
                </a:r>
              </a:p>
              <a:p>
                <a:r>
                  <a:rPr lang="en-US" sz="3200" dirty="0" smtClean="0">
                    <a:solidFill>
                      <a:prstClr val="black"/>
                    </a:solidFill>
                    <a:ea typeface="+mj-ea"/>
                    <a:cs typeface="Times New Roman"/>
                  </a:rPr>
                  <a:t>f(z)=u( </a:t>
                </a:r>
                <a:r>
                  <a:rPr lang="en-US" sz="3200" dirty="0" err="1" smtClean="0">
                    <a:solidFill>
                      <a:prstClr val="black"/>
                    </a:solidFill>
                    <a:ea typeface="+mj-ea"/>
                    <a:cs typeface="Times New Roman"/>
                  </a:rPr>
                  <a:t>x,y</a:t>
                </a:r>
                <a:r>
                  <a:rPr lang="en-US" sz="3200" dirty="0" smtClean="0">
                    <a:solidFill>
                      <a:prstClr val="black"/>
                    </a:solidFill>
                    <a:ea typeface="+mj-ea"/>
                    <a:cs typeface="Times New Roman"/>
                  </a:rPr>
                  <a:t>)+iv( </a:t>
                </a:r>
                <a:r>
                  <a:rPr lang="en-US" sz="3200" dirty="0" err="1" smtClean="0">
                    <a:solidFill>
                      <a:prstClr val="black"/>
                    </a:solidFill>
                    <a:ea typeface="+mj-ea"/>
                    <a:cs typeface="Times New Roman"/>
                  </a:rPr>
                  <a:t>x,y</a:t>
                </a:r>
                <a:r>
                  <a:rPr lang="en-US" sz="3200" dirty="0" smtClean="0">
                    <a:solidFill>
                      <a:prstClr val="black"/>
                    </a:solidFill>
                    <a:ea typeface="+mj-ea"/>
                    <a:cs typeface="Times New Roman"/>
                  </a:rPr>
                  <a:t>)                   </a:t>
                </a:r>
                <a:endParaRPr lang="ar-IQ" sz="3200" dirty="0" smtClean="0">
                  <a:solidFill>
                    <a:prstClr val="black"/>
                  </a:solidFill>
                  <a:ea typeface="+mj-ea"/>
                  <a:cs typeface="Times New Roman"/>
                </a:endParaRPr>
              </a:p>
              <a:p>
                <a:r>
                  <a:rPr lang="ar-IQ" sz="3200" dirty="0" smtClean="0">
                    <a:solidFill>
                      <a:prstClr val="black"/>
                    </a:solidFill>
                    <a:ea typeface="Cambria Math"/>
                    <a:cs typeface="Times New Roman"/>
                  </a:rPr>
                  <a:t>         </a:t>
                </a:r>
                <a14:m>
                  <m:oMath xmlns:m="http://schemas.openxmlformats.org/officeDocument/2006/math">
                    <m:r>
                      <a:rPr lang="ar-IQ" sz="320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Times New Roman"/>
                      </a:rPr>
                      <m:t>∆</m:t>
                    </m:r>
                    <m:r>
                      <a:rPr lang="en-US" sz="3200" b="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Times New Roman"/>
                      </a:rPr>
                      <m:t>𝑧</m:t>
                    </m:r>
                    <m:r>
                      <a:rPr lang="en-US" sz="3200" b="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Times New Roman"/>
                      </a:rPr>
                      <m:t>=∆</m:t>
                    </m:r>
                    <m:r>
                      <a:rPr lang="en-US" sz="3200" b="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Times New Roman"/>
                      </a:rPr>
                      <m:t>𝑥</m:t>
                    </m:r>
                    <m:r>
                      <a:rPr lang="en-US" sz="3200" b="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Times New Roman"/>
                      </a:rPr>
                      <m:t>+</m:t>
                    </m:r>
                    <m:r>
                      <a:rPr lang="en-US" sz="3200" b="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Times New Roman"/>
                      </a:rPr>
                      <m:t>𝑖</m:t>
                    </m:r>
                    <m:r>
                      <a:rPr lang="en-US" sz="3200" b="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Times New Roman"/>
                      </a:rPr>
                      <m:t>∆</m:t>
                    </m:r>
                    <m:r>
                      <a:rPr lang="en-US" sz="3200" b="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Times New Roman"/>
                      </a:rPr>
                      <m:t>𝑦</m:t>
                    </m:r>
                    <m:r>
                      <a:rPr lang="en-US" sz="3200" b="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Times New Roman"/>
                      </a:rPr>
                      <m:t>               </m:t>
                    </m:r>
                  </m:oMath>
                </a14:m>
                <a:endParaRPr lang="ar-IQ" sz="3200" dirty="0" smtClean="0">
                  <a:solidFill>
                    <a:prstClr val="black"/>
                  </a:solidFill>
                  <a:ea typeface="+mj-ea"/>
                  <a:cs typeface="Times New Roman"/>
                </a:endParaRPr>
              </a:p>
              <a:p>
                <a:r>
                  <a:rPr lang="ar-IQ" sz="3200" dirty="0" smtClean="0">
                    <a:solidFill>
                      <a:prstClr val="black"/>
                    </a:solidFill>
                    <a:ea typeface="+mj-ea"/>
                    <a:cs typeface="Times New Roman"/>
                  </a:rPr>
                  <a:t> ولنفرض ان المشتقة معرفة بالشكل </a:t>
                </a:r>
              </a:p>
              <a:p>
                <a:r>
                  <a:rPr lang="en-US" sz="3200" dirty="0" smtClean="0">
                    <a:solidFill>
                      <a:prstClr val="black"/>
                    </a:solidFill>
                    <a:ea typeface="+mj-ea"/>
                    <a:cs typeface="Times New Roman"/>
                  </a:rPr>
                  <a:t>F(z)=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3200" i="1" smtClean="0">
                            <a:solidFill>
                              <a:prstClr val="black"/>
                            </a:solidFill>
                            <a:latin typeface="Cambria Math"/>
                            <a:ea typeface="+mj-ea"/>
                            <a:cs typeface="Times New Roman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3200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+mj-ea"/>
                                <a:cs typeface="Times New Roman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3200" i="0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+mj-ea"/>
                                <a:cs typeface="Times New Roman"/>
                              </a:rPr>
                              <m:t>lim</m:t>
                            </m:r>
                          </m:e>
                          <m:lim>
                            <m:r>
                              <a:rPr lang="en-US" sz="3200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  <a:cs typeface="Times New Roman"/>
                              </a:rPr>
                              <m:t>∆</m:t>
                            </m:r>
                            <m:r>
                              <a:rPr lang="en-US" sz="3200" b="0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  <a:cs typeface="Times New Roman"/>
                              </a:rPr>
                              <m:t>𝑧</m:t>
                            </m:r>
                            <m:r>
                              <a:rPr lang="en-US" sz="3200" b="0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  <a:cs typeface="Times New Roman"/>
                              </a:rPr>
                              <m:t>→</m:t>
                            </m:r>
                            <m:r>
                              <a:rPr lang="en-US" sz="3200" b="0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  <a:cs typeface="Times New Roman"/>
                              </a:rPr>
                              <m:t>0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US" sz="3200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+mj-ea"/>
                                <a:cs typeface="Times New Roman"/>
                              </a:rPr>
                            </m:ctrlPr>
                          </m:fPr>
                          <m:num>
                            <m:r>
                              <a:rPr lang="en-US" sz="3200" b="0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+mj-ea"/>
                                <a:cs typeface="Times New Roman"/>
                              </a:rPr>
                              <m:t>𝑓</m:t>
                            </m:r>
                            <m:d>
                              <m:dPr>
                                <m:ctrlPr>
                                  <a:rPr lang="en-US" sz="3200" b="0" i="1" smtClean="0">
                                    <a:solidFill>
                                      <a:prstClr val="black"/>
                                    </a:solidFill>
                                    <a:latin typeface="Cambria Math"/>
                                    <a:ea typeface="+mj-ea"/>
                                    <a:cs typeface="Times New Roman"/>
                                  </a:rPr>
                                </m:ctrlPr>
                              </m:dPr>
                              <m:e>
                                <m:r>
                                  <a:rPr lang="en-US" sz="3200" b="0" i="1" smtClean="0">
                                    <a:solidFill>
                                      <a:prstClr val="black"/>
                                    </a:solidFill>
                                    <a:latin typeface="Cambria Math"/>
                                    <a:ea typeface="+mj-ea"/>
                                    <a:cs typeface="Times New Roman"/>
                                  </a:rPr>
                                  <m:t>𝑧</m:t>
                                </m:r>
                                <m:r>
                                  <a:rPr lang="en-US" sz="3200" b="0" i="1" smtClean="0">
                                    <a:solidFill>
                                      <a:prstClr val="black"/>
                                    </a:solidFill>
                                    <a:latin typeface="Cambria Math"/>
                                    <a:ea typeface="+mj-ea"/>
                                    <a:cs typeface="Times New Roman"/>
                                  </a:rPr>
                                  <m:t>+</m:t>
                                </m:r>
                                <m:r>
                                  <a:rPr lang="en-US" sz="3200" b="0" i="1" smtClean="0">
                                    <a:solidFill>
                                      <a:prstClr val="black"/>
                                    </a:solidFill>
                                    <a:latin typeface="Cambria Math"/>
                                    <a:ea typeface="Cambria Math"/>
                                    <a:cs typeface="Times New Roman"/>
                                  </a:rPr>
                                  <m:t>∆</m:t>
                                </m:r>
                                <m:r>
                                  <a:rPr lang="en-US" sz="3200" b="0" i="1" smtClean="0">
                                    <a:solidFill>
                                      <a:prstClr val="black"/>
                                    </a:solidFill>
                                    <a:latin typeface="Cambria Math"/>
                                    <a:ea typeface="Cambria Math"/>
                                    <a:cs typeface="Times New Roman"/>
                                  </a:rPr>
                                  <m:t>𝑧</m:t>
                                </m:r>
                              </m:e>
                            </m:d>
                            <m:r>
                              <a:rPr lang="en-US" sz="3200" b="0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  <a:cs typeface="Times New Roman"/>
                              </a:rPr>
                              <m:t>−</m:t>
                            </m:r>
                            <m:r>
                              <a:rPr lang="en-US" sz="3200" b="0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  <a:cs typeface="Times New Roman"/>
                              </a:rPr>
                              <m:t>𝑓</m:t>
                            </m:r>
                            <m:r>
                              <a:rPr lang="en-US" sz="3200" b="0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  <a:cs typeface="Times New Roman"/>
                              </a:rPr>
                              <m:t>(</m:t>
                            </m:r>
                            <m:r>
                              <a:rPr lang="en-US" sz="3200" b="0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  <a:cs typeface="Times New Roman"/>
                              </a:rPr>
                              <m:t>𝑧</m:t>
                            </m:r>
                            <m:r>
                              <a:rPr lang="en-US" sz="3200" b="0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  <a:cs typeface="Times New Roman"/>
                              </a:rPr>
                              <m:t>)</m:t>
                            </m:r>
                          </m:num>
                          <m:den>
                            <m:r>
                              <a:rPr lang="en-US" sz="3200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  <a:cs typeface="Times New Roman"/>
                              </a:rPr>
                              <m:t>∆</m:t>
                            </m:r>
                            <m:r>
                              <a:rPr lang="en-US" sz="3200" b="0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  <a:cs typeface="Times New Roman"/>
                              </a:rPr>
                              <m:t>𝑧</m:t>
                            </m:r>
                          </m:den>
                        </m:f>
                        <m:r>
                          <a:rPr lang="en-US" sz="3200" b="0" i="1" smtClean="0">
                            <a:solidFill>
                              <a:prstClr val="black"/>
                            </a:solidFill>
                            <a:latin typeface="Cambria Math"/>
                            <a:ea typeface="+mj-ea"/>
                            <a:cs typeface="Times New Roman"/>
                          </a:rPr>
                          <m:t> </m:t>
                        </m:r>
                      </m:e>
                    </m:func>
                    <m:r>
                      <a:rPr lang="en-US" sz="3200" b="0" i="1" smtClean="0">
                        <a:solidFill>
                          <a:prstClr val="black"/>
                        </a:solidFill>
                        <a:latin typeface="Cambria Math"/>
                        <a:ea typeface="+mj-ea"/>
                        <a:cs typeface="Times New Roman"/>
                      </a:rPr>
                      <m:t>       </m:t>
                    </m:r>
                  </m:oMath>
                </a14:m>
                <a:r>
                  <a:rPr lang="en-US" sz="3200" dirty="0" smtClean="0">
                    <a:solidFill>
                      <a:prstClr val="black"/>
                    </a:solidFill>
                    <a:ea typeface="+mj-ea"/>
                    <a:cs typeface="Times New Roman"/>
                  </a:rPr>
                  <a:t>             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  <a:cs typeface="Times New Roman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  <a:cs typeface="Times New Roman"/>
                                </a:rPr>
                              </m:ctrlPr>
                            </m:limLowPr>
                            <m:e>
                              <m: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cs typeface="Times New Roman"/>
                                </a:rPr>
                                <m:t>=</m:t>
                              </m:r>
                              <m:r>
                                <m:rPr>
                                  <m:sty m:val="p"/>
                                </m:rPr>
                                <a:rPr lang="en-US" sz="2400">
                                  <a:solidFill>
                                    <a:prstClr val="black"/>
                                  </a:solidFill>
                                  <a:latin typeface="Cambria Math"/>
                                  <a:cs typeface="Times New Roman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cs typeface="Times New Roman"/>
                                </a:rPr>
                                <m:t>(</m:t>
                              </m:r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  <a:cs typeface="Times New Roman"/>
                                </a:rPr>
                                <m:t>∆</m:t>
                              </m:r>
                              <m: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  <a:cs typeface="Times New Roman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  <a:cs typeface="Times New Roman"/>
                                </a:rPr>
                                <m:t>+</m:t>
                              </m:r>
                              <m: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  <a:cs typeface="Times New Roman"/>
                                </a:rPr>
                                <m:t>𝑖</m:t>
                              </m:r>
                              <m: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  <a:cs typeface="Times New Roman"/>
                                </a:rPr>
                                <m:t>∆</m:t>
                              </m:r>
                              <m: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  <a:cs typeface="Times New Roman"/>
                                </a:rPr>
                                <m:t>𝑦</m:t>
                              </m:r>
                              <m: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  <a:cs typeface="Times New Roman"/>
                                </a:rPr>
                                <m:t>)</m:t>
                              </m:r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  <a:cs typeface="Times New Roman"/>
                                </a:rPr>
                                <m:t>→</m:t>
                              </m:r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  <a:cs typeface="Times New Roman"/>
                                </a:rPr>
                                <m:t>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  <a:cs typeface="Times New Roman"/>
                                </a:rPr>
                              </m:ctrlPr>
                            </m:fPr>
                            <m:num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  <a:cs typeface="Times New Roman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US" sz="240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cs typeface="Times New Roman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0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cs typeface="Times New Roman"/>
                                    </a:rPr>
                                    <m:t>𝑥</m:t>
                                  </m:r>
                                  <m:r>
                                    <a:rPr lang="en-US" sz="2400" b="0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cs typeface="Times New Roman"/>
                                    </a:rPr>
                                    <m:t>+</m:t>
                                  </m:r>
                                  <m:r>
                                    <a:rPr lang="en-US" sz="2400" b="0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cs typeface="Times New Roman"/>
                                    </a:rPr>
                                    <m:t>𝑖𝑦</m:t>
                                  </m:r>
                                  <m:r>
                                    <a:rPr lang="en-US" sz="2400" b="0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cs typeface="Times New Roman"/>
                                    </a:rPr>
                                    <m:t>,</m:t>
                                  </m:r>
                                  <m:r>
                                    <a:rPr lang="en-US" sz="2400" b="0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  <a:cs typeface="Times New Roman"/>
                                    </a:rPr>
                                    <m:t>∆</m:t>
                                  </m:r>
                                  <m:r>
                                    <a:rPr lang="en-US" sz="2400" b="0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  <a:cs typeface="Times New Roman"/>
                                    </a:rPr>
                                    <m:t>𝑥</m:t>
                                  </m:r>
                                  <m:r>
                                    <a:rPr lang="en-US" sz="240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cs typeface="Times New Roman"/>
                                    </a:rPr>
                                    <m:t>+</m:t>
                                  </m:r>
                                  <m:r>
                                    <a:rPr lang="en-US" sz="2400" b="0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cs typeface="Times New Roman"/>
                                    </a:rPr>
                                    <m:t>𝑖</m:t>
                                  </m:r>
                                  <m:r>
                                    <a:rPr lang="en-US" sz="240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  <a:cs typeface="Times New Roman"/>
                                    </a:rPr>
                                    <m:t>∆</m:t>
                                  </m:r>
                                  <m:r>
                                    <a:rPr lang="en-US" sz="2400" b="0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  <a:cs typeface="Times New Roman"/>
                                    </a:rPr>
                                    <m:t>𝑦</m:t>
                                  </m:r>
                                </m:e>
                              </m:d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  <a:cs typeface="Times New Roman"/>
                                </a:rPr>
                                <m:t>−</m:t>
                              </m:r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  <a:cs typeface="Times New Roman"/>
                                </a:rPr>
                                <m:t>𝑓</m:t>
                              </m:r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  <a:cs typeface="Times New Roman"/>
                                </a:rPr>
                                <m:t>(</m:t>
                              </m:r>
                              <m: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  <a:cs typeface="Times New Roman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  <a:cs typeface="Times New Roman"/>
                                </a:rPr>
                                <m:t>+</m:t>
                              </m:r>
                              <m: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  <a:cs typeface="Times New Roman"/>
                                </a:rPr>
                                <m:t>𝑖𝑦</m:t>
                              </m:r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  <a:cs typeface="Times New Roman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  <a:cs typeface="Times New Roman"/>
                                </a:rPr>
                                <m:t>∆</m:t>
                              </m:r>
                              <m: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  <a:cs typeface="Times New Roman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  <a:cs typeface="Times New Roman"/>
                                </a:rPr>
                                <m:t>+</m:t>
                              </m:r>
                              <m: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  <a:cs typeface="Times New Roman"/>
                                </a:rPr>
                                <m:t>𝑖</m:t>
                              </m:r>
                              <m: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  <a:cs typeface="Times New Roman"/>
                                </a:rPr>
                                <m:t>∆</m:t>
                              </m:r>
                              <m: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  <a:cs typeface="Times New Roman"/>
                                </a:rPr>
                                <m:t>𝑦</m:t>
                              </m:r>
                            </m:den>
                          </m:f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  <a:cs typeface="Times New Roman"/>
                            </a:rPr>
                            <m:t> </m:t>
                          </m:r>
                        </m:e>
                      </m:func>
                    </m:oMath>
                  </m:oMathPara>
                </a14:m>
                <a:endParaRPr lang="ar-IQ" sz="2400" dirty="0" smtClean="0">
                  <a:solidFill>
                    <a:prstClr val="black"/>
                  </a:solidFill>
                  <a:ea typeface="+mj-ea"/>
                  <a:cs typeface="Times New Roman"/>
                </a:endParaRPr>
              </a:p>
              <a:p>
                <a:pPr algn="ctr"/>
                <a:endParaRPr lang="en-US" sz="2400" dirty="0" smtClean="0">
                  <a:solidFill>
                    <a:prstClr val="black"/>
                  </a:solidFill>
                  <a:ea typeface="+mj-ea"/>
                  <a:cs typeface="Times New Roman"/>
                </a:endParaRPr>
              </a:p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000" i="1">
                              <a:solidFill>
                                <a:prstClr val="black"/>
                              </a:solidFill>
                              <a:latin typeface="Cambria Math"/>
                              <a:cs typeface="Times New Roman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000" i="1">
                                  <a:solidFill>
                                    <a:prstClr val="black"/>
                                  </a:solidFill>
                                  <a:latin typeface="Cambria Math"/>
                                  <a:cs typeface="Times New Roman"/>
                                </a:rPr>
                              </m:ctrlPr>
                            </m:limLowPr>
                            <m:e>
                              <m:r>
                                <a:rPr lang="en-US" sz="2000" i="1">
                                  <a:solidFill>
                                    <a:prstClr val="black"/>
                                  </a:solidFill>
                                  <a:latin typeface="Cambria Math"/>
                                  <a:cs typeface="Times New Roman"/>
                                </a:rPr>
                                <m:t>=</m:t>
                              </m:r>
                              <m:r>
                                <m:rPr>
                                  <m:sty m:val="p"/>
                                </m:rPr>
                                <a:rPr lang="en-US" sz="2000">
                                  <a:solidFill>
                                    <a:prstClr val="black"/>
                                  </a:solidFill>
                                  <a:latin typeface="Cambria Math"/>
                                  <a:cs typeface="Times New Roman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000" i="1">
                                  <a:solidFill>
                                    <a:prstClr val="black"/>
                                  </a:solidFill>
                                  <a:latin typeface="Cambria Math"/>
                                  <a:cs typeface="Times New Roman"/>
                                </a:rPr>
                                <m:t>(</m:t>
                              </m:r>
                              <m:r>
                                <a:rPr lang="en-US" sz="20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  <a:cs typeface="Times New Roman"/>
                                </a:rPr>
                                <m:t>∆</m:t>
                              </m:r>
                              <m:r>
                                <a:rPr lang="en-US" sz="20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  <a:cs typeface="Times New Roman"/>
                                </a:rPr>
                                <m:t>𝑥</m:t>
                              </m:r>
                              <m:r>
                                <a:rPr lang="en-US" sz="20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  <a:cs typeface="Times New Roman"/>
                                </a:rPr>
                                <m:t>+</m:t>
                              </m:r>
                              <m:r>
                                <a:rPr lang="en-US" sz="20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  <a:cs typeface="Times New Roman"/>
                                </a:rPr>
                                <m:t>𝑖</m:t>
                              </m:r>
                              <m:r>
                                <a:rPr lang="en-US" sz="20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  <a:cs typeface="Times New Roman"/>
                                </a:rPr>
                                <m:t>∆</m:t>
                              </m:r>
                              <m:r>
                                <a:rPr lang="en-US" sz="20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  <a:cs typeface="Times New Roman"/>
                                </a:rPr>
                                <m:t>𝑦</m:t>
                              </m:r>
                              <m:r>
                                <a:rPr lang="en-US" sz="20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  <a:cs typeface="Times New Roman"/>
                                </a:rPr>
                                <m:t>)→</m:t>
                              </m:r>
                              <m:r>
                                <a:rPr lang="en-US" sz="20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  <a:cs typeface="Times New Roman"/>
                                </a:rPr>
                                <m:t>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sz="2000" i="1">
                                  <a:solidFill>
                                    <a:prstClr val="black"/>
                                  </a:solidFill>
                                  <a:latin typeface="Cambria Math"/>
                                  <a:cs typeface="Times New Roman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cs typeface="Times New Roman"/>
                                </a:rPr>
                                <m:t>𝑢</m:t>
                              </m:r>
                              <m:d>
                                <m:dPr>
                                  <m:ctrlPr>
                                    <a:rPr lang="en-US" sz="200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cs typeface="Times New Roman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cs typeface="Times New Roman"/>
                                    </a:rPr>
                                    <m:t>𝑥</m:t>
                                  </m:r>
                                  <m:r>
                                    <a:rPr lang="en-US" sz="200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cs typeface="Times New Roman"/>
                                    </a:rPr>
                                    <m:t>+</m:t>
                                  </m:r>
                                  <m:r>
                                    <a:rPr lang="en-US" sz="200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  <a:cs typeface="Times New Roman"/>
                                    </a:rPr>
                                    <m:t>∆</m:t>
                                  </m:r>
                                  <m:r>
                                    <a:rPr lang="en-US" sz="200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  <a:cs typeface="Times New Roman"/>
                                    </a:rPr>
                                    <m:t>𝑥</m:t>
                                  </m:r>
                                  <m:r>
                                    <a:rPr lang="en-US" sz="200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cs typeface="Times New Roman"/>
                                    </a:rPr>
                                    <m:t>,</m:t>
                                  </m:r>
                                  <m:r>
                                    <a:rPr lang="en-US" sz="2000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  <a:cs typeface="Times New Roman"/>
                                    </a:rPr>
                                    <m:t> </m:t>
                                  </m:r>
                                  <m:r>
                                    <a:rPr lang="en-US" sz="200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cs typeface="Times New Roman"/>
                                    </a:rPr>
                                    <m:t>𝑖𝑦</m:t>
                                  </m:r>
                                  <m:r>
                                    <a:rPr lang="en-US" sz="200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cs typeface="Times New Roman"/>
                                    </a:rPr>
                                    <m:t>+</m:t>
                                  </m:r>
                                  <m:r>
                                    <a:rPr lang="en-US" sz="200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cs typeface="Times New Roman"/>
                                    </a:rPr>
                                    <m:t>𝑖</m:t>
                                  </m:r>
                                  <m:r>
                                    <a:rPr lang="en-US" sz="200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  <a:cs typeface="Times New Roman"/>
                                    </a:rPr>
                                    <m:t>∆</m:t>
                                  </m:r>
                                  <m:r>
                                    <a:rPr lang="en-US" sz="200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  <a:cs typeface="Times New Roman"/>
                                    </a:rPr>
                                    <m:t>𝑦</m:t>
                                  </m:r>
                                </m:e>
                              </m:d>
                              <m:r>
                                <a:rPr lang="en-US" sz="20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  <a:cs typeface="Times New Roman"/>
                                </a:rPr>
                                <m:t>−</m:t>
                              </m:r>
                              <m:r>
                                <a:rPr lang="en-US" sz="20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  <a:cs typeface="Times New Roman"/>
                                </a:rPr>
                                <m:t>𝑢</m:t>
                              </m:r>
                              <m:d>
                                <m:dPr>
                                  <m:ctrlPr>
                                    <a:rPr lang="en-US" sz="2000" b="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  <a:cs typeface="Times New Roman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  <a:cs typeface="Times New Roman"/>
                                    </a:rPr>
                                    <m:t>𝑥</m:t>
                                  </m:r>
                                  <m:r>
                                    <a:rPr lang="en-US" sz="2000" b="0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  <a:cs typeface="Times New Roman"/>
                                    </a:rPr>
                                    <m:t>,</m:t>
                                  </m:r>
                                  <m:r>
                                    <a:rPr lang="en-US" sz="200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  <a:cs typeface="Times New Roman"/>
                                    </a:rPr>
                                    <m:t>𝑦</m:t>
                                  </m:r>
                                </m:e>
                              </m:d>
                            </m:num>
                            <m:den>
                              <m:r>
                                <a:rPr lang="en-US" sz="20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  <a:cs typeface="Times New Roman"/>
                                </a:rPr>
                                <m:t>∆</m:t>
                              </m:r>
                              <m:r>
                                <a:rPr lang="en-US" sz="20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  <a:cs typeface="Times New Roman"/>
                                </a:rPr>
                                <m:t>𝑥</m:t>
                              </m:r>
                              <m:r>
                                <a:rPr lang="en-US" sz="20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  <a:cs typeface="Times New Roman"/>
                                </a:rPr>
                                <m:t>+</m:t>
                              </m:r>
                              <m:r>
                                <a:rPr lang="en-US" sz="20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  <a:cs typeface="Times New Roman"/>
                                </a:rPr>
                                <m:t>𝑖</m:t>
                              </m:r>
                              <m:r>
                                <a:rPr lang="en-US" sz="20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  <a:cs typeface="Times New Roman"/>
                                </a:rPr>
                                <m:t>∆</m:t>
                              </m:r>
                              <m:r>
                                <a:rPr lang="en-US" sz="20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  <a:cs typeface="Times New Roman"/>
                                </a:rPr>
                                <m:t>𝑦</m:t>
                              </m:r>
                            </m:den>
                          </m:f>
                          <m:r>
                            <a:rPr lang="en-US" sz="20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Times New Roman"/>
                            </a:rPr>
                            <m:t>+</m:t>
                          </m:r>
                          <m:f>
                            <m:fPr>
                              <m:ctrlPr>
                                <a:rPr lang="en-US" sz="2000" i="1">
                                  <a:solidFill>
                                    <a:prstClr val="black"/>
                                  </a:solidFill>
                                  <a:latin typeface="Cambria Math"/>
                                  <a:cs typeface="Times New Roman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cs typeface="Times New Roman"/>
                                </a:rPr>
                                <m:t>𝑣</m:t>
                              </m:r>
                              <m:d>
                                <m:dPr>
                                  <m:ctrlPr>
                                    <a:rPr lang="en-US" sz="200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cs typeface="Times New Roman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cs typeface="Times New Roman"/>
                                    </a:rPr>
                                    <m:t>𝑥</m:t>
                                  </m:r>
                                  <m:r>
                                    <a:rPr lang="en-US" sz="200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cs typeface="Times New Roman"/>
                                    </a:rPr>
                                    <m:t>+</m:t>
                                  </m:r>
                                  <m:r>
                                    <a:rPr lang="en-US" sz="200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  <a:cs typeface="Times New Roman"/>
                                    </a:rPr>
                                    <m:t>∆</m:t>
                                  </m:r>
                                  <m:r>
                                    <a:rPr lang="en-US" sz="200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  <a:cs typeface="Times New Roman"/>
                                    </a:rPr>
                                    <m:t>𝑥</m:t>
                                  </m:r>
                                  <m:r>
                                    <a:rPr lang="en-US" sz="200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cs typeface="Times New Roman"/>
                                    </a:rPr>
                                    <m:t>,</m:t>
                                  </m:r>
                                  <m:r>
                                    <a:rPr lang="en-US" sz="200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  <a:cs typeface="Times New Roman"/>
                                    </a:rPr>
                                    <m:t> </m:t>
                                  </m:r>
                                  <m:r>
                                    <a:rPr lang="en-US" sz="200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cs typeface="Times New Roman"/>
                                    </a:rPr>
                                    <m:t>𝑖𝑦</m:t>
                                  </m:r>
                                  <m:r>
                                    <a:rPr lang="en-US" sz="200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cs typeface="Times New Roman"/>
                                    </a:rPr>
                                    <m:t>+</m:t>
                                  </m:r>
                                  <m:r>
                                    <a:rPr lang="en-US" sz="200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cs typeface="Times New Roman"/>
                                    </a:rPr>
                                    <m:t>𝑖</m:t>
                                  </m:r>
                                  <m:r>
                                    <a:rPr lang="en-US" sz="200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  <a:cs typeface="Times New Roman"/>
                                    </a:rPr>
                                    <m:t>∆</m:t>
                                  </m:r>
                                  <m:r>
                                    <a:rPr lang="en-US" sz="200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  <a:cs typeface="Times New Roman"/>
                                    </a:rPr>
                                    <m:t>𝑦</m:t>
                                  </m:r>
                                </m:e>
                              </m:d>
                              <m:r>
                                <a:rPr lang="en-US" sz="20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  <a:cs typeface="Times New Roman"/>
                                </a:rPr>
                                <m:t>−</m:t>
                              </m:r>
                              <m:r>
                                <a:rPr lang="en-US" sz="20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  <a:cs typeface="Times New Roman"/>
                                </a:rPr>
                                <m:t>𝑣</m:t>
                              </m:r>
                              <m:r>
                                <a:rPr lang="en-US" sz="20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  <a:cs typeface="Times New Roman"/>
                                </a:rPr>
                                <m:t>(</m:t>
                              </m:r>
                              <m:r>
                                <a:rPr lang="en-US" sz="20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  <a:cs typeface="Times New Roman"/>
                                </a:rPr>
                                <m:t>𝑥</m:t>
                              </m:r>
                              <m:r>
                                <a:rPr lang="en-US" sz="20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  <a:cs typeface="Times New Roman"/>
                                </a:rPr>
                                <m:t>,</m:t>
                              </m:r>
                              <m:r>
                                <a:rPr lang="en-US" sz="20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  <a:cs typeface="Times New Roman"/>
                                </a:rPr>
                                <m:t>𝑦</m:t>
                              </m:r>
                              <m:r>
                                <a:rPr lang="en-US" sz="20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  <a:cs typeface="Times New Roman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en-US" sz="20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  <a:cs typeface="Times New Roman"/>
                                </a:rPr>
                                <m:t>∆</m:t>
                              </m:r>
                              <m:r>
                                <a:rPr lang="en-US" sz="20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  <a:cs typeface="Times New Roman"/>
                                </a:rPr>
                                <m:t>𝑥</m:t>
                              </m:r>
                              <m:r>
                                <a:rPr lang="en-US" sz="20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  <a:cs typeface="Times New Roman"/>
                                </a:rPr>
                                <m:t>+</m:t>
                              </m:r>
                              <m:r>
                                <a:rPr lang="en-US" sz="20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  <a:cs typeface="Times New Roman"/>
                                </a:rPr>
                                <m:t>𝑖</m:t>
                              </m:r>
                              <m:r>
                                <a:rPr lang="en-US" sz="20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  <a:cs typeface="Times New Roman"/>
                                </a:rPr>
                                <m:t>∆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ar-IQ" sz="3200" dirty="0" smtClean="0">
                  <a:solidFill>
                    <a:prstClr val="black"/>
                  </a:solidFill>
                  <a:ea typeface="+mj-ea"/>
                  <a:cs typeface="Times New Roman"/>
                </a:endParaRPr>
              </a:p>
              <a:p>
                <a:endParaRPr lang="ar-IQ" sz="3200" dirty="0">
                  <a:solidFill>
                    <a:prstClr val="black"/>
                  </a:solidFill>
                  <a:ea typeface="+mj-ea"/>
                  <a:cs typeface="Times New Roman"/>
                </a:endParaRPr>
              </a:p>
            </p:txBody>
          </p:sp>
        </mc:Choice>
        <mc:Fallback>
          <p:sp>
            <p:nvSpPr>
              <p:cNvPr id="2" name="مستطيل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188640"/>
                <a:ext cx="8280920" cy="6607450"/>
              </a:xfrm>
              <a:prstGeom prst="rect">
                <a:avLst/>
              </a:prstGeom>
              <a:blipFill rotWithShape="1">
                <a:blip r:embed="rId2"/>
                <a:stretch>
                  <a:fillRect t="-1384" r="-1915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661337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مستطيل 1"/>
              <p:cNvSpPr/>
              <p:nvPr/>
            </p:nvSpPr>
            <p:spPr>
              <a:xfrm>
                <a:off x="0" y="274291"/>
                <a:ext cx="9036496" cy="60210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ar-IQ" sz="3200" dirty="0" smtClean="0"/>
                  <a:t>1)عندما</a:t>
                </a:r>
                <a14:m>
                  <m:oMath xmlns:m="http://schemas.openxmlformats.org/officeDocument/2006/math">
                    <m:r>
                      <a:rPr lang="ar-IQ" sz="3200" i="1" smtClean="0">
                        <a:latin typeface="Cambria Math"/>
                        <a:ea typeface="Cambria Math"/>
                      </a:rPr>
                      <m:t>∆</m:t>
                    </m:r>
                    <m:r>
                      <a:rPr lang="en-US" sz="3200" b="0" i="1" smtClean="0">
                        <a:latin typeface="Cambria Math"/>
                        <a:ea typeface="Cambria Math"/>
                      </a:rPr>
                      <m:t>𝑧</m:t>
                    </m:r>
                    <m:r>
                      <a:rPr lang="en-US" sz="3200" b="0" i="1" smtClean="0">
                        <a:latin typeface="Cambria Math"/>
                        <a:ea typeface="Cambria Math"/>
                      </a:rPr>
                      <m:t>→</m:t>
                    </m:r>
                    <m:r>
                      <a:rPr lang="en-US" sz="3200" b="0" i="1" smtClean="0">
                        <a:latin typeface="Cambria Math"/>
                        <a:ea typeface="Cambria Math"/>
                      </a:rPr>
                      <m:t>0</m:t>
                    </m:r>
                  </m:oMath>
                </a14:m>
                <a:r>
                  <a:rPr lang="ar-IQ" sz="3200" dirty="0" smtClean="0"/>
                  <a:t> في الاعداد الحقيقية فأن </a:t>
                </a:r>
              </a:p>
              <a:p>
                <a:r>
                  <a:rPr lang="ar-IQ" sz="3200" dirty="0"/>
                  <a:t> </a:t>
                </a:r>
                <a:r>
                  <a:rPr lang="ar-IQ" sz="3200" dirty="0" smtClean="0"/>
                  <a:t>   </a:t>
                </a:r>
                <a14:m>
                  <m:oMath xmlns:m="http://schemas.openxmlformats.org/officeDocument/2006/math">
                    <m:r>
                      <a:rPr lang="ar-IQ" sz="3200" i="1" smtClean="0">
                        <a:latin typeface="Cambria Math"/>
                        <a:ea typeface="Cambria Math"/>
                      </a:rPr>
                      <m:t>∴△</m:t>
                    </m:r>
                    <m:r>
                      <a:rPr lang="en-US" sz="3200" b="0" i="1" smtClean="0">
                        <a:latin typeface="Cambria Math"/>
                        <a:ea typeface="Cambria Math"/>
                      </a:rPr>
                      <m:t>𝑦</m:t>
                    </m:r>
                    <m:r>
                      <a:rPr lang="en-US" sz="3200" b="0" i="1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en-US" sz="3200" b="0" i="1" smtClean="0">
                        <a:latin typeface="Cambria Math"/>
                        <a:ea typeface="Cambria Math"/>
                      </a:rPr>
                      <m:t>0</m:t>
                    </m:r>
                    <m:r>
                      <a:rPr lang="en-US" sz="3200" b="0" i="1" smtClean="0">
                        <a:latin typeface="Cambria Math"/>
                        <a:ea typeface="Cambria Math"/>
                      </a:rPr>
                      <m:t>→∆</m:t>
                    </m:r>
                    <m:r>
                      <a:rPr lang="en-US" sz="3200" b="0" i="1" smtClean="0">
                        <a:latin typeface="Cambria Math"/>
                        <a:ea typeface="Cambria Math"/>
                      </a:rPr>
                      <m:t>𝑧</m:t>
                    </m:r>
                    <m:r>
                      <a:rPr lang="ar-IQ" sz="3200" b="0" i="1" smtClean="0">
                        <a:latin typeface="Cambria Math"/>
                        <a:ea typeface="Cambria Math"/>
                      </a:rPr>
                      <m:t>=∆</m:t>
                    </m:r>
                    <m:r>
                      <a:rPr lang="en-US" sz="3200" b="0" i="1" smtClean="0"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sz="3200" b="0" i="1" smtClean="0">
                        <a:latin typeface="Cambria Math"/>
                        <a:ea typeface="Cambria Math"/>
                      </a:rPr>
                      <m:t>+</m:t>
                    </m:r>
                    <m:r>
                      <a:rPr lang="en-US" sz="3200" b="0" i="1" smtClean="0">
                        <a:latin typeface="Cambria Math"/>
                        <a:ea typeface="Cambria Math"/>
                      </a:rPr>
                      <m:t>𝑖</m:t>
                    </m:r>
                    <m:r>
                      <a:rPr lang="en-US" sz="3200" b="0" i="1" smtClean="0">
                        <a:latin typeface="Cambria Math"/>
                        <a:ea typeface="Cambria Math"/>
                      </a:rPr>
                      <m:t>0</m:t>
                    </m:r>
                    <m:r>
                      <a:rPr lang="en-US" sz="3200" b="0" i="1" smtClean="0">
                        <a:latin typeface="Cambria Math"/>
                        <a:ea typeface="Cambria Math"/>
                      </a:rPr>
                      <m:t>=∆</m:t>
                    </m:r>
                    <m:r>
                      <a:rPr lang="en-US" sz="3200" b="0" i="1" smtClean="0"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sz="3200" b="0" i="1" smtClean="0">
                        <a:latin typeface="Cambria Math"/>
                        <a:ea typeface="Cambria Math"/>
                      </a:rPr>
                      <m:t>      </m:t>
                    </m:r>
                  </m:oMath>
                </a14:m>
                <a:endParaRPr lang="ar-IQ" sz="3200" dirty="0" smtClean="0"/>
              </a:p>
              <a:p>
                <a:r>
                  <a:rPr lang="ar-IQ" sz="3200" dirty="0" smtClean="0"/>
                  <a:t>                                                                                 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́"/>
                          <m:ctrlPr>
                            <a:rPr lang="ar-IQ" sz="240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𝑓</m:t>
                          </m:r>
                        </m:e>
                      </m:acc>
                      <m:d>
                        <m:d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𝑧</m:t>
                          </m:r>
                        </m:e>
                      </m:d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  <m:t>∆</m:t>
                              </m:r>
                              <m: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  <m:t>→</m:t>
                              </m:r>
                              <m: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latin typeface="Cambria Math"/>
                                </a:rPr>
                                <m:t>𝑢</m:t>
                              </m:r>
                              <m:d>
                                <m:dPr>
                                  <m:ctrlPr>
                                    <a:rPr lang="en-US" sz="2400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+</m:t>
                                  </m:r>
                                  <m:r>
                                    <a:rPr lang="en-US" sz="2400" b="0" i="1" smtClean="0">
                                      <a:latin typeface="Cambria Math"/>
                                      <a:ea typeface="Cambria Math"/>
                                    </a:rPr>
                                    <m:t>∆</m:t>
                                  </m:r>
                                  <m:r>
                                    <a:rPr lang="en-US" sz="2400" b="0" i="1" smtClean="0">
                                      <a:latin typeface="Cambria Math"/>
                                      <a:ea typeface="Cambria Math"/>
                                    </a:rPr>
                                    <m:t>𝑥</m:t>
                                  </m:r>
                                  <m:r>
                                    <a:rPr lang="en-US" sz="2400" b="0" i="1" smtClean="0">
                                      <a:latin typeface="Cambria Math"/>
                                      <a:ea typeface="Cambria Math"/>
                                    </a:rPr>
                                    <m:t>,</m:t>
                                  </m:r>
                                  <m:r>
                                    <a:rPr lang="en-US" sz="2400" b="0" i="1" smtClean="0">
                                      <a:latin typeface="Cambria Math"/>
                                      <a:ea typeface="Cambria Math"/>
                                    </a:rPr>
                                    <m:t>𝑦</m:t>
                                  </m:r>
                                </m:e>
                              </m:d>
                              <m: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  <m:t>−(</m:t>
                              </m:r>
                              <m: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  <m:t>𝑢</m:t>
                              </m:r>
                              <m: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  <m:t>(</m:t>
                              </m:r>
                              <m: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  <m:t>,</m:t>
                              </m:r>
                              <m: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  <m:t>𝑦</m:t>
                              </m:r>
                              <m: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  <m:t>∆</m:t>
                              </m:r>
                              <m: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den>
                          </m:f>
                          <m:r>
                            <a:rPr lang="en-US" sz="24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 </m:t>
                          </m:r>
                          <m:func>
                            <m:funcPr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limLow>
                                <m:limLowPr>
                                  <m:ctrlPr>
                                    <a:rPr lang="en-US" sz="2400" b="0" i="1" smtClean="0">
                                      <a:latin typeface="Cambria Math"/>
                                    </a:rPr>
                                  </m:ctrlPr>
                                </m:limLow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400" b="0" i="0" smtClean="0">
                                      <a:latin typeface="Cambria Math"/>
                                    </a:rPr>
                                    <m:t>lim</m:t>
                                  </m:r>
                                </m:e>
                                <m:lim>
                                  <m:r>
                                    <a:rPr lang="en-US" sz="2400" b="0" i="1" smtClean="0">
                                      <a:latin typeface="Cambria Math"/>
                                      <a:ea typeface="Cambria Math"/>
                                    </a:rPr>
                                    <m:t>∆</m:t>
                                  </m:r>
                                  <m:r>
                                    <a:rPr lang="en-US" sz="2400" b="0" i="1" smtClean="0">
                                      <a:latin typeface="Cambria Math"/>
                                      <a:ea typeface="Cambria Math"/>
                                    </a:rPr>
                                    <m:t>𝑥</m:t>
                                  </m:r>
                                  <m:r>
                                    <a:rPr lang="en-US" sz="2400" b="0" i="1" smtClean="0">
                                      <a:latin typeface="Cambria Math"/>
                                      <a:ea typeface="Cambria Math"/>
                                    </a:rPr>
                                    <m:t>→</m:t>
                                  </m:r>
                                  <m:r>
                                    <a:rPr lang="en-US" sz="2400" b="0" i="1" smtClean="0">
                                      <a:latin typeface="Cambria Math"/>
                                      <a:ea typeface="Cambria Math"/>
                                    </a:rPr>
                                    <m:t>0</m:t>
                                  </m:r>
                                </m:lim>
                              </m:limLow>
                            </m:fName>
                            <m:e>
                              <m:f>
                                <m:fPr>
                                  <m:ctrlPr>
                                    <a:rPr lang="en-US" sz="2400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𝑣</m:t>
                                  </m:r>
                                  <m:d>
                                    <m:dPr>
                                      <m:ctrlPr>
                                        <a:rPr lang="en-US" sz="2400" b="0" i="1" smtClean="0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2400" b="0" i="1" smtClean="0">
                                          <a:latin typeface="Cambria Math"/>
                                        </a:rPr>
                                        <m:t>𝑥</m:t>
                                      </m:r>
                                      <m:r>
                                        <a:rPr lang="en-US" sz="2400" b="0" i="1" smtClean="0">
                                          <a:latin typeface="Cambria Math"/>
                                        </a:rPr>
                                        <m:t>+</m:t>
                                      </m:r>
                                      <m:r>
                                        <a:rPr lang="en-US" sz="2400" b="0" i="1" smtClean="0">
                                          <a:latin typeface="Cambria Math"/>
                                          <a:ea typeface="Cambria Math"/>
                                        </a:rPr>
                                        <m:t>∆</m:t>
                                      </m:r>
                                      <m:r>
                                        <a:rPr lang="en-US" sz="2400" b="0" i="1" smtClean="0">
                                          <a:latin typeface="Cambria Math"/>
                                          <a:ea typeface="Cambria Math"/>
                                        </a:rPr>
                                        <m:t>𝑥</m:t>
                                      </m:r>
                                      <m:r>
                                        <a:rPr lang="en-US" sz="2400" b="0" i="1" smtClean="0">
                                          <a:latin typeface="Cambria Math"/>
                                          <a:ea typeface="Cambria Math"/>
                                        </a:rPr>
                                        <m:t>,</m:t>
                                      </m:r>
                                      <m:r>
                                        <a:rPr lang="en-US" sz="2400" b="0" i="1" smtClean="0">
                                          <a:latin typeface="Cambria Math"/>
                                          <a:ea typeface="Cambria Math"/>
                                        </a:rPr>
                                        <m:t>𝑦</m:t>
                                      </m:r>
                                    </m:e>
                                  </m:d>
                                  <m:r>
                                    <a:rPr lang="en-US" sz="2400" b="0" i="1" smtClean="0">
                                      <a:latin typeface="Cambria Math"/>
                                      <a:ea typeface="Cambria Math"/>
                                    </a:rPr>
                                    <m:t>−</m:t>
                                  </m:r>
                                  <m:r>
                                    <a:rPr lang="en-US" sz="2400" b="0" i="1" smtClean="0">
                                      <a:latin typeface="Cambria Math"/>
                                      <a:ea typeface="Cambria Math"/>
                                    </a:rPr>
                                    <m:t>𝑣</m:t>
                                  </m:r>
                                  <m:r>
                                    <a:rPr lang="en-US" sz="2400" b="0" i="1" smtClean="0">
                                      <a:latin typeface="Cambria Math"/>
                                      <a:ea typeface="Cambria Math"/>
                                    </a:rPr>
                                    <m:t>(</m:t>
                                  </m:r>
                                  <m:r>
                                    <a:rPr lang="en-US" sz="2400" b="0" i="1" smtClean="0">
                                      <a:latin typeface="Cambria Math"/>
                                      <a:ea typeface="Cambria Math"/>
                                    </a:rPr>
                                    <m:t>𝑥</m:t>
                                  </m:r>
                                  <m:r>
                                    <a:rPr lang="en-US" sz="2400" b="0" i="1" smtClean="0">
                                      <a:latin typeface="Cambria Math"/>
                                      <a:ea typeface="Cambria Math"/>
                                    </a:rPr>
                                    <m:t>,</m:t>
                                  </m:r>
                                  <m:r>
                                    <a:rPr lang="en-US" sz="2400" b="0" i="1" smtClean="0">
                                      <a:latin typeface="Cambria Math"/>
                                      <a:ea typeface="Cambria Math"/>
                                    </a:rPr>
                                    <m:t>𝑦</m:t>
                                  </m:r>
                                  <m:r>
                                    <a:rPr lang="en-US" sz="2400" b="0" i="1" smtClean="0">
                                      <a:latin typeface="Cambria Math"/>
                                      <a:ea typeface="Cambria Math"/>
                                    </a:rPr>
                                    <m:t>)</m:t>
                                  </m:r>
                                </m:num>
                                <m:den>
                                  <m:r>
                                    <a:rPr lang="en-US" sz="2400" b="0" i="1" smtClean="0">
                                      <a:latin typeface="Cambria Math"/>
                                      <a:ea typeface="Cambria Math"/>
                                    </a:rPr>
                                    <m:t>∆</m:t>
                                  </m:r>
                                  <m:r>
                                    <a:rPr lang="en-US" sz="2400" b="0" i="1" smtClean="0">
                                      <a:latin typeface="Cambria Math"/>
                                      <a:ea typeface="Cambria Math"/>
                                    </a:rPr>
                                    <m:t>𝑥</m:t>
                                  </m:r>
                                </m:den>
                              </m:f>
                            </m:e>
                          </m:func>
                        </m:e>
                      </m:func>
                    </m:oMath>
                  </m:oMathPara>
                </a14:m>
                <a:endParaRPr lang="ar-IQ" sz="2400" dirty="0"/>
              </a:p>
              <a:p>
                <a:pPr algn="ctr"/>
                <a:endParaRPr lang="en-US" sz="3200" dirty="0"/>
              </a:p>
              <a:p>
                <a:pPr algn="ctr"/>
                <a:r>
                  <a:rPr lang="en-US" sz="3200" dirty="0" smtClean="0"/>
                  <a:t>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/>
                          </a:rPr>
                          <m:t>𝑢</m:t>
                        </m:r>
                      </m:e>
                      <m:sub>
                        <m:r>
                          <a:rPr lang="en-US" sz="3200" b="0" i="1" smtClean="0">
                            <a:latin typeface="Cambria Math"/>
                          </a:rPr>
                          <m:t>𝑥</m:t>
                        </m:r>
                      </m:sub>
                    </m:sSub>
                    <m:r>
                      <a:rPr lang="en-US" sz="3200" b="0" i="1" smtClean="0">
                        <a:latin typeface="Cambria Math"/>
                      </a:rPr>
                      <m:t>+</m:t>
                    </m:r>
                    <m:r>
                      <a:rPr lang="en-US" sz="3200" b="0" i="1" smtClean="0">
                        <a:latin typeface="Cambria Math"/>
                      </a:rPr>
                      <m:t>𝑖</m:t>
                    </m:r>
                    <m:sSub>
                      <m:sSubPr>
                        <m:ctrlPr>
                          <a:rPr lang="en-US" sz="32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en-US" sz="3200" b="0" i="1" smtClean="0">
                            <a:latin typeface="Cambria Math"/>
                          </a:rPr>
                          <m:t>𝑥</m:t>
                        </m:r>
                      </m:sub>
                    </m:sSub>
                    <m:r>
                      <a:rPr lang="en-US" sz="3200" b="0" i="1" smtClean="0">
                        <a:latin typeface="Cambria Math"/>
                      </a:rPr>
                      <m:t>            …(</m:t>
                    </m:r>
                    <m:r>
                      <a:rPr lang="en-US" sz="3200" b="0" i="1" smtClean="0">
                        <a:latin typeface="Cambria Math"/>
                      </a:rPr>
                      <m:t>1</m:t>
                    </m:r>
                    <m:r>
                      <a:rPr lang="en-US" sz="3200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sz="3200" dirty="0" smtClean="0"/>
                  <a:t>    </a:t>
                </a:r>
                <a:endParaRPr lang="ar-IQ" sz="3200" dirty="0" smtClean="0"/>
              </a:p>
              <a:p>
                <a:r>
                  <a:rPr lang="ar-IQ" sz="3200" dirty="0" smtClean="0"/>
                  <a:t>2)عندما </a:t>
                </a:r>
                <a14:m>
                  <m:oMath xmlns:m="http://schemas.openxmlformats.org/officeDocument/2006/math">
                    <m:r>
                      <a:rPr lang="ar-IQ" sz="3200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∆</m:t>
                    </m:r>
                    <m:r>
                      <a:rPr lang="en-US" sz="3200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𝑧</m:t>
                    </m:r>
                    <m:r>
                      <a:rPr lang="en-US" sz="3200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→</m:t>
                    </m:r>
                    <m:r>
                      <a:rPr lang="en-US" sz="3200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0</m:t>
                    </m:r>
                  </m:oMath>
                </a14:m>
                <a:r>
                  <a:rPr lang="ar-IQ" sz="3200" dirty="0" smtClean="0"/>
                  <a:t>في الاعداد الخيالية فأن </a:t>
                </a:r>
                <a:endParaRPr lang="ar-IQ" sz="3200" dirty="0"/>
              </a:p>
              <a:p>
                <a:endParaRPr lang="ar-IQ" sz="3200" dirty="0" smtClean="0"/>
              </a:p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ar-IQ" sz="320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∴</m:t>
                      </m:r>
                      <m:r>
                        <a:rPr lang="ar-IQ" sz="32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△</m:t>
                      </m:r>
                      <m:r>
                        <a:rPr lang="en-US" sz="32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en-US" sz="32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32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0</m:t>
                      </m:r>
                      <m:r>
                        <a:rPr lang="en-US" sz="32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→∆</m:t>
                      </m:r>
                      <m:r>
                        <a:rPr lang="en-US" sz="32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𝑧</m:t>
                      </m:r>
                      <m:r>
                        <a:rPr lang="ar-IQ" sz="32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32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0</m:t>
                      </m:r>
                      <m:r>
                        <a:rPr lang="en-US" sz="32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n-US" sz="32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𝑖</m:t>
                      </m:r>
                      <m:r>
                        <a:rPr lang="ar-IQ" sz="32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∆</m:t>
                      </m:r>
                      <m:r>
                        <a:rPr lang="en-US" sz="32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𝑦</m:t>
                      </m:r>
                      <m:r>
                        <a:rPr lang="en-US" sz="32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32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𝑖</m:t>
                      </m:r>
                      <m:r>
                        <a:rPr lang="en-US" sz="32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∆</m:t>
                      </m:r>
                      <m:r>
                        <a:rPr lang="en-US" sz="32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𝑦</m:t>
                      </m:r>
                      <m:r>
                        <a:rPr lang="en-US" sz="32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      </m:t>
                      </m:r>
                    </m:oMath>
                  </m:oMathPara>
                </a14:m>
                <a:endParaRPr lang="ar-IQ" sz="3200" dirty="0"/>
              </a:p>
              <a:p>
                <a:endParaRPr lang="ar-IQ" sz="32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́"/>
                          <m:ctrlPr>
                            <a:rPr lang="ar-IQ" sz="2400" i="1">
                              <a:solidFill>
                                <a:prstClr val="black"/>
                              </a:solidFill>
                              <a:latin typeface="Cambria Math"/>
                              <a:cs typeface="Times New Roman"/>
                            </a:rPr>
                          </m:ctrlPr>
                        </m:accPr>
                        <m:e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  <a:cs typeface="Times New Roman"/>
                            </a:rPr>
                            <m:t>𝑓</m:t>
                          </m:r>
                        </m:e>
                      </m:acc>
                      <m:d>
                        <m:dPr>
                          <m:ctrlPr>
                            <a:rPr lang="ar-IQ" sz="2400" i="1">
                              <a:solidFill>
                                <a:prstClr val="black"/>
                              </a:solidFill>
                              <a:latin typeface="Cambria Math"/>
                              <a:cs typeface="Times New Roman"/>
                            </a:rPr>
                          </m:ctrlPr>
                        </m:dPr>
                        <m:e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  <a:cs typeface="Times New Roman"/>
                            </a:rPr>
                            <m:t>𝑧</m:t>
                          </m:r>
                        </m:e>
                      </m:d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/>
                          <a:cs typeface="Times New Roman"/>
                        </a:rPr>
                        <m:t>=</m:t>
                      </m:r>
                      <m:func>
                        <m:func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  <a:cs typeface="Times New Roman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  <a:cs typeface="Times New Roman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400">
                                  <a:solidFill>
                                    <a:prstClr val="black"/>
                                  </a:solidFill>
                                  <a:latin typeface="Cambria Math"/>
                                  <a:cs typeface="Times New Roman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  <a:cs typeface="Times New Roman"/>
                                </a:rPr>
                                <m:t>𝑖</m:t>
                              </m:r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  <a:cs typeface="Times New Roman"/>
                                </a:rPr>
                                <m:t>∆</m:t>
                              </m:r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  <a:cs typeface="Times New Roman"/>
                                </a:rPr>
                                <m:t>𝑦</m:t>
                              </m:r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  <a:cs typeface="Times New Roman"/>
                                </a:rPr>
                                <m:t>→</m:t>
                              </m:r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  <a:cs typeface="Times New Roman"/>
                                </a:rPr>
                                <m:t>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  <a:cs typeface="Times New Roman"/>
                                </a:rPr>
                              </m:ctrlPr>
                            </m:fPr>
                            <m:num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  <a:cs typeface="Times New Roman"/>
                                </a:rPr>
                                <m:t>𝑢</m:t>
                              </m:r>
                              <m:d>
                                <m:dPr>
                                  <m:ctrlPr>
                                    <a:rPr lang="en-US" sz="240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cs typeface="Times New Roman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cs typeface="Times New Roman"/>
                                    </a:rPr>
                                    <m:t>𝑥</m:t>
                                  </m:r>
                                  <m:r>
                                    <a:rPr lang="en-US" sz="240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cs typeface="Times New Roman"/>
                                    </a:rPr>
                                    <m:t>,</m:t>
                                  </m:r>
                                  <m:r>
                                    <a:rPr lang="en-US" sz="240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cs typeface="Times New Roman"/>
                                    </a:rPr>
                                    <m:t>𝑦</m:t>
                                  </m:r>
                                  <m:r>
                                    <a:rPr lang="en-US" sz="240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cs typeface="Times New Roman"/>
                                    </a:rPr>
                                    <m:t>+</m:t>
                                  </m:r>
                                  <m:r>
                                    <a:rPr lang="en-US" sz="240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cs typeface="Times New Roman"/>
                                    </a:rPr>
                                    <m:t>𝑖</m:t>
                                  </m:r>
                                  <m:r>
                                    <a:rPr lang="en-US" sz="240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  <a:cs typeface="Times New Roman"/>
                                    </a:rPr>
                                    <m:t>∆</m:t>
                                  </m:r>
                                  <m:r>
                                    <a:rPr lang="en-US" sz="240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  <a:cs typeface="Times New Roman"/>
                                    </a:rPr>
                                    <m:t>𝑦</m:t>
                                  </m:r>
                                </m:e>
                              </m:d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  <a:cs typeface="Times New Roman"/>
                                </a:rPr>
                                <m:t>−</m:t>
                              </m:r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  <a:cs typeface="Times New Roman"/>
                                </a:rPr>
                                <m:t>𝑢</m:t>
                              </m:r>
                              <m:d>
                                <m:dPr>
                                  <m:ctrlPr>
                                    <a:rPr lang="en-US" sz="240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  <a:cs typeface="Times New Roman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  <a:cs typeface="Times New Roman"/>
                                    </a:rPr>
                                    <m:t>𝑥</m:t>
                                  </m:r>
                                  <m:r>
                                    <a:rPr lang="en-US" sz="240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  <a:cs typeface="Times New Roman"/>
                                    </a:rPr>
                                    <m:t>,</m:t>
                                  </m:r>
                                  <m:r>
                                    <a:rPr lang="en-US" sz="240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  <a:cs typeface="Times New Roman"/>
                                    </a:rPr>
                                    <m:t>𝑦</m:t>
                                  </m:r>
                                </m:e>
                              </m:d>
                            </m:num>
                            <m:den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  <a:cs typeface="Times New Roman"/>
                                </a:rPr>
                                <m:t>𝑖</m:t>
                              </m:r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  <a:cs typeface="Times New Roman"/>
                                </a:rPr>
                                <m:t>∆</m:t>
                              </m:r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  <a:cs typeface="Times New Roman"/>
                                </a:rPr>
                                <m:t>𝑦</m:t>
                              </m:r>
                            </m:den>
                          </m:f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  <a:cs typeface="Times New Roman"/>
                            </a:rPr>
                            <m:t>+</m:t>
                          </m:r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  <a:cs typeface="Times New Roman"/>
                            </a:rPr>
                            <m:t>𝑖</m:t>
                          </m:r>
                          <m:f>
                            <m:fPr>
                              <m:ctrlP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  <a:cs typeface="Times New Roman"/>
                                </a:rPr>
                              </m:ctrlPr>
                            </m:fPr>
                            <m:num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  <a:cs typeface="Times New Roman"/>
                                </a:rPr>
                                <m:t>𝑣</m:t>
                              </m:r>
                              <m:d>
                                <m:dPr>
                                  <m:ctrlPr>
                                    <a:rPr lang="en-US" sz="240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cs typeface="Times New Roman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cs typeface="Times New Roman"/>
                                    </a:rPr>
                                    <m:t>𝑥</m:t>
                                  </m:r>
                                  <m:r>
                                    <a:rPr lang="en-US" sz="240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cs typeface="Times New Roman"/>
                                    </a:rPr>
                                    <m:t>,</m:t>
                                  </m:r>
                                  <m:r>
                                    <a:rPr lang="en-US" sz="240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cs typeface="Times New Roman"/>
                                    </a:rPr>
                                    <m:t>𝑦</m:t>
                                  </m:r>
                                  <m:r>
                                    <a:rPr lang="en-US" sz="240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cs typeface="Times New Roman"/>
                                    </a:rPr>
                                    <m:t>+</m:t>
                                  </m:r>
                                  <m:r>
                                    <a:rPr lang="en-US" sz="240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cs typeface="Times New Roman"/>
                                    </a:rPr>
                                    <m:t>𝑖</m:t>
                                  </m:r>
                                  <m:r>
                                    <a:rPr lang="en-US" sz="240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  <a:cs typeface="Times New Roman"/>
                                    </a:rPr>
                                    <m:t>∆</m:t>
                                  </m:r>
                                  <m:r>
                                    <a:rPr lang="en-US" sz="240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  <a:cs typeface="Times New Roman"/>
                                    </a:rPr>
                                    <m:t>𝑦</m:t>
                                  </m:r>
                                </m:e>
                              </m:d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  <a:cs typeface="Times New Roman"/>
                                </a:rPr>
                                <m:t>−</m:t>
                              </m:r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  <a:cs typeface="Times New Roman"/>
                                </a:rPr>
                                <m:t>𝑣</m:t>
                              </m:r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  <a:cs typeface="Times New Roman"/>
                                </a:rPr>
                                <m:t>(</m:t>
                              </m:r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  <a:cs typeface="Times New Roman"/>
                                </a:rPr>
                                <m:t>𝑥</m:t>
                              </m:r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  <a:cs typeface="Times New Roman"/>
                                </a:rPr>
                                <m:t>,</m:t>
                              </m:r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  <a:cs typeface="Times New Roman"/>
                                </a:rPr>
                                <m:t>𝑦</m:t>
                              </m:r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  <a:cs typeface="Times New Roman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  <a:cs typeface="Times New Roman"/>
                                </a:rPr>
                                <m:t>𝑖</m:t>
                              </m:r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  <a:cs typeface="Times New Roman"/>
                                </a:rPr>
                                <m:t>∆</m:t>
                              </m:r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  <a:cs typeface="Times New Roman"/>
                                </a:rPr>
                                <m:t>𝑦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ar-IQ" sz="3200" dirty="0"/>
              </a:p>
            </p:txBody>
          </p:sp>
        </mc:Choice>
        <mc:Fallback xmlns="">
          <p:sp>
            <p:nvSpPr>
              <p:cNvPr id="2" name="مستطيل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74291"/>
                <a:ext cx="9036496" cy="6021007"/>
              </a:xfrm>
              <a:prstGeom prst="rect">
                <a:avLst/>
              </a:prstGeom>
              <a:blipFill rotWithShape="1">
                <a:blip r:embed="rId2"/>
                <a:stretch>
                  <a:fillRect l="-6073" t="-1316" r="-1754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009280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مستطيل 1"/>
              <p:cNvSpPr/>
              <p:nvPr/>
            </p:nvSpPr>
            <p:spPr>
              <a:xfrm>
                <a:off x="323528" y="404664"/>
                <a:ext cx="8496944" cy="570438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3200" dirty="0" smtClean="0">
                    <a:solidFill>
                      <a:prstClr val="black"/>
                    </a:solidFill>
                    <a:ea typeface="+mj-ea"/>
                    <a:cs typeface="Times New Roman"/>
                  </a:rPr>
                  <a:t>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solidFill>
                              <a:prstClr val="black"/>
                            </a:solidFill>
                            <a:latin typeface="Cambria Math"/>
                            <a:ea typeface="+mj-ea"/>
                            <a:cs typeface="Times New Roman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solidFill>
                              <a:prstClr val="black"/>
                            </a:solidFill>
                            <a:latin typeface="Cambria Math"/>
                            <a:ea typeface="+mj-ea"/>
                            <a:cs typeface="Times New Roman"/>
                          </a:rPr>
                          <m:t>𝑣</m:t>
                        </m:r>
                      </m:e>
                      <m:sub>
                        <m:r>
                          <a:rPr lang="en-US" sz="3200" b="0" i="1" smtClean="0">
                            <a:solidFill>
                              <a:prstClr val="black"/>
                            </a:solidFill>
                            <a:latin typeface="Cambria Math"/>
                            <a:ea typeface="+mj-ea"/>
                            <a:cs typeface="Times New Roman"/>
                          </a:rPr>
                          <m:t>𝑦</m:t>
                        </m:r>
                      </m:sub>
                    </m:sSub>
                    <m:r>
                      <a:rPr lang="en-US" sz="3200" b="0" i="1" smtClean="0">
                        <a:solidFill>
                          <a:prstClr val="black"/>
                        </a:solidFill>
                        <a:latin typeface="Cambria Math"/>
                        <a:ea typeface="+mj-ea"/>
                        <a:cs typeface="Times New Roman"/>
                      </a:rPr>
                      <m:t>−</m:t>
                    </m:r>
                    <m:r>
                      <a:rPr lang="en-US" sz="3200" b="0" i="1" smtClean="0">
                        <a:solidFill>
                          <a:prstClr val="black"/>
                        </a:solidFill>
                        <a:latin typeface="Cambria Math"/>
                        <a:ea typeface="+mj-ea"/>
                        <a:cs typeface="Times New Roman"/>
                      </a:rPr>
                      <m:t>𝑖</m:t>
                    </m:r>
                    <m:sSub>
                      <m:sSubPr>
                        <m:ctrlPr>
                          <a:rPr lang="en-US" sz="3200" b="0" i="1" smtClean="0">
                            <a:solidFill>
                              <a:prstClr val="black"/>
                            </a:solidFill>
                            <a:latin typeface="Cambria Math"/>
                            <a:ea typeface="+mj-ea"/>
                            <a:cs typeface="Times New Roman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solidFill>
                              <a:prstClr val="black"/>
                            </a:solidFill>
                            <a:latin typeface="Cambria Math"/>
                            <a:ea typeface="+mj-ea"/>
                            <a:cs typeface="Times New Roman"/>
                          </a:rPr>
                          <m:t>𝑢</m:t>
                        </m:r>
                      </m:e>
                      <m:sub>
                        <m:r>
                          <a:rPr lang="en-US" sz="3200" b="0" i="1" smtClean="0">
                            <a:solidFill>
                              <a:prstClr val="black"/>
                            </a:solidFill>
                            <a:latin typeface="Cambria Math"/>
                            <a:ea typeface="+mj-ea"/>
                            <a:cs typeface="Times New Roman"/>
                          </a:rPr>
                          <m:t>𝑦</m:t>
                        </m:r>
                      </m:sub>
                    </m:sSub>
                    <m:r>
                      <a:rPr lang="en-US" sz="3200" b="0" i="1" smtClean="0">
                        <a:solidFill>
                          <a:prstClr val="black"/>
                        </a:solidFill>
                        <a:latin typeface="Cambria Math"/>
                        <a:ea typeface="+mj-ea"/>
                        <a:cs typeface="Times New Roman"/>
                      </a:rPr>
                      <m:t>   …</m:t>
                    </m:r>
                    <m:d>
                      <m:dPr>
                        <m:ctrlPr>
                          <a:rPr lang="en-US" sz="3200" b="0" i="1" smtClean="0">
                            <a:solidFill>
                              <a:prstClr val="black"/>
                            </a:solidFill>
                            <a:latin typeface="Cambria Math"/>
                            <a:ea typeface="+mj-ea"/>
                            <a:cs typeface="Times New Roman"/>
                          </a:rPr>
                        </m:ctrlPr>
                      </m:dPr>
                      <m:e>
                        <m:r>
                          <a:rPr lang="en-US" sz="3200" b="0" i="1" smtClean="0">
                            <a:solidFill>
                              <a:prstClr val="black"/>
                            </a:solidFill>
                            <a:latin typeface="Cambria Math"/>
                            <a:ea typeface="+mj-ea"/>
                            <a:cs typeface="Times New Roman"/>
                          </a:rPr>
                          <m:t>2</m:t>
                        </m:r>
                      </m:e>
                    </m:d>
                  </m:oMath>
                </a14:m>
                <a:endParaRPr lang="ar-IQ" sz="3200" dirty="0" smtClean="0">
                  <a:solidFill>
                    <a:prstClr val="black"/>
                  </a:solidFill>
                  <a:ea typeface="+mj-ea"/>
                  <a:cs typeface="Times New Roman"/>
                </a:endParaRPr>
              </a:p>
              <a:p>
                <a:r>
                  <a:rPr lang="ar-IQ" sz="3200" dirty="0" smtClean="0">
                    <a:solidFill>
                      <a:prstClr val="black"/>
                    </a:solidFill>
                    <a:ea typeface="+mj-ea"/>
                    <a:cs typeface="Times New Roman"/>
                  </a:rPr>
                  <a:t>بمان الغاية وحيدة فمن  </a:t>
                </a:r>
                <a:r>
                  <a:rPr lang="en-US" sz="3200" dirty="0" smtClean="0">
                    <a:solidFill>
                      <a:prstClr val="black"/>
                    </a:solidFill>
                    <a:ea typeface="+mj-ea"/>
                    <a:cs typeface="Times New Roman"/>
                  </a:rPr>
                  <a:t>(1)&amp; (2)</a:t>
                </a:r>
                <a:r>
                  <a:rPr lang="ar-IQ" sz="3200" dirty="0" smtClean="0">
                    <a:solidFill>
                      <a:prstClr val="black"/>
                    </a:solidFill>
                    <a:ea typeface="+mj-ea"/>
                    <a:cs typeface="Times New Roman"/>
                  </a:rPr>
                  <a:t> نحصل على </a:t>
                </a:r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ar-IQ" sz="3200" i="1" smtClean="0">
                            <a:solidFill>
                              <a:prstClr val="black"/>
                            </a:solidFill>
                            <a:latin typeface="Cambria Math"/>
                            <a:ea typeface="+mj-ea"/>
                            <a:cs typeface="Times New Roman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solidFill>
                              <a:prstClr val="black"/>
                            </a:solidFill>
                            <a:latin typeface="Cambria Math"/>
                            <a:ea typeface="+mj-ea"/>
                            <a:cs typeface="Times New Roman"/>
                          </a:rPr>
                          <m:t>𝑢</m:t>
                        </m:r>
                      </m:e>
                      <m:sub>
                        <m:r>
                          <a:rPr lang="en-US" sz="3200" b="0" i="1" smtClean="0">
                            <a:solidFill>
                              <a:prstClr val="black"/>
                            </a:solidFill>
                            <a:latin typeface="Cambria Math"/>
                            <a:ea typeface="+mj-ea"/>
                            <a:cs typeface="Times New Roman"/>
                          </a:rPr>
                          <m:t>𝑥</m:t>
                        </m:r>
                      </m:sub>
                    </m:sSub>
                    <m:r>
                      <a:rPr lang="ar-IQ" sz="3200" b="0" i="1" smtClean="0">
                        <a:solidFill>
                          <a:prstClr val="black"/>
                        </a:solidFill>
                        <a:latin typeface="Cambria Math"/>
                        <a:ea typeface="+mj-ea"/>
                        <a:cs typeface="Times New Roman"/>
                      </a:rPr>
                      <m:t>+</m:t>
                    </m:r>
                    <m:r>
                      <a:rPr lang="en-US" sz="3200" b="0" i="1" smtClean="0">
                        <a:solidFill>
                          <a:prstClr val="black"/>
                        </a:solidFill>
                        <a:latin typeface="Cambria Math"/>
                        <a:ea typeface="+mj-ea"/>
                        <a:cs typeface="Times New Roman"/>
                      </a:rPr>
                      <m:t>𝑖</m:t>
                    </m:r>
                    <m:sSub>
                      <m:sSubPr>
                        <m:ctrlPr>
                          <a:rPr lang="en-US" sz="3200" b="0" i="1" smtClean="0">
                            <a:solidFill>
                              <a:prstClr val="black"/>
                            </a:solidFill>
                            <a:latin typeface="Cambria Math"/>
                            <a:ea typeface="+mj-ea"/>
                            <a:cs typeface="Times New Roman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solidFill>
                              <a:prstClr val="black"/>
                            </a:solidFill>
                            <a:latin typeface="Cambria Math"/>
                            <a:ea typeface="+mj-ea"/>
                            <a:cs typeface="Times New Roman"/>
                          </a:rPr>
                          <m:t>𝑣</m:t>
                        </m:r>
                      </m:e>
                      <m:sub>
                        <m:r>
                          <a:rPr lang="en-US" sz="3200" b="0" i="1" smtClean="0">
                            <a:solidFill>
                              <a:prstClr val="black"/>
                            </a:solidFill>
                            <a:latin typeface="Cambria Math"/>
                            <a:ea typeface="+mj-ea"/>
                            <a:cs typeface="Times New Roman"/>
                          </a:rPr>
                          <m:t>𝑥</m:t>
                        </m:r>
                      </m:sub>
                    </m:sSub>
                    <m:r>
                      <a:rPr lang="en-US" sz="3200" b="0" i="1" smtClean="0">
                        <a:solidFill>
                          <a:prstClr val="black"/>
                        </a:solidFill>
                        <a:latin typeface="Cambria Math"/>
                        <a:ea typeface="+mj-ea"/>
                        <a:cs typeface="Times New Roman"/>
                      </a:rPr>
                      <m:t>=</m:t>
                    </m:r>
                    <m:sSub>
                      <m:sSubPr>
                        <m:ctrlPr>
                          <a:rPr lang="en-US" sz="3200" b="0" i="1" smtClean="0">
                            <a:solidFill>
                              <a:prstClr val="black"/>
                            </a:solidFill>
                            <a:latin typeface="Cambria Math"/>
                            <a:ea typeface="+mj-ea"/>
                            <a:cs typeface="Times New Roman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solidFill>
                              <a:prstClr val="black"/>
                            </a:solidFill>
                            <a:latin typeface="Cambria Math"/>
                            <a:ea typeface="+mj-ea"/>
                            <a:cs typeface="Times New Roman"/>
                          </a:rPr>
                          <m:t>𝑣</m:t>
                        </m:r>
                      </m:e>
                      <m:sub>
                        <m:r>
                          <a:rPr lang="en-US" sz="3200" b="0" i="1" smtClean="0">
                            <a:solidFill>
                              <a:prstClr val="black"/>
                            </a:solidFill>
                            <a:latin typeface="Cambria Math"/>
                            <a:ea typeface="+mj-ea"/>
                            <a:cs typeface="Times New Roman"/>
                          </a:rPr>
                          <m:t>𝑦</m:t>
                        </m:r>
                      </m:sub>
                    </m:sSub>
                    <m:r>
                      <a:rPr lang="en-US" sz="3200" b="0" i="1" smtClean="0">
                        <a:solidFill>
                          <a:prstClr val="black"/>
                        </a:solidFill>
                        <a:latin typeface="Cambria Math"/>
                        <a:ea typeface="+mj-ea"/>
                        <a:cs typeface="Times New Roman"/>
                      </a:rPr>
                      <m:t>−</m:t>
                    </m:r>
                    <m:r>
                      <a:rPr lang="en-US" sz="3200" b="0" i="1" smtClean="0">
                        <a:solidFill>
                          <a:prstClr val="black"/>
                        </a:solidFill>
                        <a:latin typeface="Cambria Math"/>
                        <a:ea typeface="+mj-ea"/>
                        <a:cs typeface="Times New Roman"/>
                      </a:rPr>
                      <m:t>𝑖</m:t>
                    </m:r>
                    <m:sSub>
                      <m:sSubPr>
                        <m:ctrlPr>
                          <a:rPr lang="en-US" sz="3200" b="0" i="1" smtClean="0">
                            <a:solidFill>
                              <a:prstClr val="black"/>
                            </a:solidFill>
                            <a:latin typeface="Cambria Math"/>
                            <a:ea typeface="+mj-ea"/>
                            <a:cs typeface="Times New Roman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solidFill>
                              <a:prstClr val="black"/>
                            </a:solidFill>
                            <a:latin typeface="Cambria Math"/>
                            <a:ea typeface="+mj-ea"/>
                            <a:cs typeface="Times New Roman"/>
                          </a:rPr>
                          <m:t>𝑢</m:t>
                        </m:r>
                      </m:e>
                      <m:sub>
                        <m:r>
                          <a:rPr lang="en-US" sz="3200" b="0" i="1" smtClean="0">
                            <a:solidFill>
                              <a:prstClr val="black"/>
                            </a:solidFill>
                            <a:latin typeface="Cambria Math"/>
                            <a:ea typeface="+mj-ea"/>
                            <a:cs typeface="Times New Roman"/>
                          </a:rPr>
                          <m:t>𝑦</m:t>
                        </m:r>
                      </m:sub>
                    </m:sSub>
                  </m:oMath>
                </a14:m>
                <a:r>
                  <a:rPr lang="en-US" sz="3200" dirty="0" smtClean="0">
                    <a:solidFill>
                      <a:prstClr val="black"/>
                    </a:solidFill>
                    <a:ea typeface="+mj-ea"/>
                    <a:cs typeface="Times New Roman"/>
                  </a:rPr>
                  <a:t> </a:t>
                </a:r>
                <a:endParaRPr lang="ar-IQ" sz="3200" dirty="0" smtClean="0">
                  <a:solidFill>
                    <a:prstClr val="black"/>
                  </a:solidFill>
                  <a:ea typeface="+mj-ea"/>
                  <a:cs typeface="Times New Roman"/>
                </a:endParaRPr>
              </a:p>
              <a:p>
                <a:r>
                  <a:rPr lang="ar-IQ" sz="3200" dirty="0" smtClean="0">
                    <a:solidFill>
                      <a:prstClr val="black"/>
                    </a:solidFill>
                    <a:ea typeface="+mj-ea"/>
                    <a:cs typeface="Times New Roman"/>
                  </a:rPr>
                  <a:t>ومن تساوي الاعدد المركبة نحصل على 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ar-IQ" sz="320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+mj-ea"/>
                              <a:cs typeface="Times New Roman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+mj-ea"/>
                              <a:cs typeface="Times New Roman"/>
                            </a:rPr>
                            <m:t>𝑢</m:t>
                          </m:r>
                        </m:e>
                        <m:sub>
                          <m:r>
                            <a:rPr lang="en-US" sz="32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+mj-ea"/>
                              <a:cs typeface="Times New Roman"/>
                            </a:rPr>
                            <m:t>𝑥</m:t>
                          </m:r>
                        </m:sub>
                      </m:sSub>
                      <m:r>
                        <a:rPr lang="ar-IQ" sz="3200" b="0" i="1" smtClean="0">
                          <a:solidFill>
                            <a:prstClr val="black"/>
                          </a:solidFill>
                          <a:latin typeface="Cambria Math"/>
                          <a:ea typeface="+mj-ea"/>
                          <a:cs typeface="Times New Roman"/>
                        </a:rPr>
                        <m:t>=</m:t>
                      </m:r>
                      <m:sSub>
                        <m:sSubPr>
                          <m:ctrlPr>
                            <a:rPr lang="ar-IQ" sz="32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+mj-ea"/>
                              <a:cs typeface="Times New Roman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+mj-ea"/>
                              <a:cs typeface="Times New Roman"/>
                            </a:rPr>
                            <m:t>𝑣</m:t>
                          </m:r>
                        </m:e>
                        <m:sub>
                          <m:r>
                            <a:rPr lang="en-US" sz="32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+mj-ea"/>
                              <a:cs typeface="Times New Roman"/>
                            </a:rPr>
                            <m:t>𝑦</m:t>
                          </m:r>
                        </m:sub>
                      </m:sSub>
                      <m:r>
                        <a:rPr lang="ar-IQ" sz="3200" b="0" i="1" smtClean="0">
                          <a:solidFill>
                            <a:prstClr val="black"/>
                          </a:solidFill>
                          <a:latin typeface="Cambria Math"/>
                          <a:ea typeface="+mj-ea"/>
                          <a:cs typeface="Times New Roman"/>
                        </a:rPr>
                        <m:t>     &amp; </m:t>
                      </m:r>
                      <m:sSub>
                        <m:sSubPr>
                          <m:ctrlPr>
                            <a:rPr lang="ar-IQ" sz="32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+mj-ea"/>
                              <a:cs typeface="Times New Roman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+mj-ea"/>
                              <a:cs typeface="Times New Roman"/>
                            </a:rPr>
                            <m:t>𝑣</m:t>
                          </m:r>
                        </m:e>
                        <m:sub>
                          <m:r>
                            <a:rPr lang="en-US" sz="32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+mj-ea"/>
                              <a:cs typeface="Times New Roman"/>
                            </a:rPr>
                            <m:t>𝑥</m:t>
                          </m:r>
                        </m:sub>
                      </m:sSub>
                      <m:r>
                        <a:rPr lang="ar-IQ" sz="3200" b="0" i="1" smtClean="0">
                          <a:solidFill>
                            <a:prstClr val="black"/>
                          </a:solidFill>
                          <a:latin typeface="Cambria Math"/>
                          <a:ea typeface="+mj-ea"/>
                          <a:cs typeface="Times New Roman"/>
                        </a:rPr>
                        <m:t>=−</m:t>
                      </m:r>
                      <m:sSub>
                        <m:sSubPr>
                          <m:ctrlPr>
                            <a:rPr lang="ar-IQ" sz="32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+mj-ea"/>
                              <a:cs typeface="Times New Roman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+mj-ea"/>
                              <a:cs typeface="Times New Roman"/>
                            </a:rPr>
                            <m:t>𝑢</m:t>
                          </m:r>
                        </m:e>
                        <m:sub>
                          <m:r>
                            <a:rPr lang="en-US" sz="32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+mj-ea"/>
                              <a:cs typeface="Times New Roman"/>
                            </a:rPr>
                            <m:t>𝑦</m:t>
                          </m:r>
                        </m:sub>
                      </m:sSub>
                    </m:oMath>
                  </m:oMathPara>
                </a14:m>
                <a:endParaRPr lang="ar-IQ" sz="3200" dirty="0" smtClean="0">
                  <a:solidFill>
                    <a:prstClr val="black"/>
                  </a:solidFill>
                  <a:ea typeface="+mj-ea"/>
                  <a:cs typeface="Times New Roman"/>
                </a:endParaRPr>
              </a:p>
              <a:p>
                <a:r>
                  <a:rPr lang="ar-IQ" sz="3200" dirty="0" smtClean="0">
                    <a:solidFill>
                      <a:prstClr val="black"/>
                    </a:solidFill>
                    <a:ea typeface="+mj-ea"/>
                    <a:cs typeface="Times New Roman"/>
                  </a:rPr>
                  <a:t>وهذه المعادلتين تسمى كوشي-ريمان </a:t>
                </a:r>
              </a:p>
              <a:p>
                <a:endParaRPr lang="ar-IQ" sz="3200" dirty="0">
                  <a:solidFill>
                    <a:prstClr val="black"/>
                  </a:solidFill>
                  <a:ea typeface="+mj-ea"/>
                  <a:cs typeface="Times New Roman"/>
                </a:endParaRPr>
              </a:p>
              <a:p>
                <a:r>
                  <a:rPr lang="ar-IQ" sz="3200" b="1" dirty="0" smtClean="0">
                    <a:solidFill>
                      <a:prstClr val="black"/>
                    </a:solidFill>
                    <a:ea typeface="+mj-ea"/>
                    <a:cs typeface="Times New Roman"/>
                  </a:rPr>
                  <a:t>ملاحظات</a:t>
                </a:r>
              </a:p>
              <a:p>
                <a:pPr marL="514350" indent="-514350">
                  <a:buAutoNum type="arabicParenR"/>
                </a:pPr>
                <a:r>
                  <a:rPr lang="ar-IQ" sz="3200" dirty="0" smtClean="0">
                    <a:solidFill>
                      <a:prstClr val="black"/>
                    </a:solidFill>
                    <a:ea typeface="+mj-ea"/>
                    <a:cs typeface="Times New Roman"/>
                  </a:rPr>
                  <a:t>اذا تحققت معادلتي كوشي – ريمان فأن الدالة قابلة للاشتقاق عند تلك النقطة وان المشتقة هي</a:t>
                </a:r>
              </a:p>
              <a:p>
                <a:r>
                  <a:rPr lang="ar-IQ" sz="3200" dirty="0" smtClean="0">
                    <a:solidFill>
                      <a:prstClr val="black"/>
                    </a:solidFill>
                    <a:ea typeface="+mj-ea"/>
                    <a:cs typeface="Times New Roman"/>
                  </a:rPr>
                  <a:t>     </a:t>
                </a:r>
                <a:r>
                  <a:rPr lang="ar-IQ" sz="3200" dirty="0">
                    <a:solidFill>
                      <a:prstClr val="black"/>
                    </a:solidFill>
                    <a:cs typeface="Times New Roman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́"/>
                        <m:ctrlPr>
                          <a:rPr lang="ar-IQ" sz="3200" i="1">
                            <a:solidFill>
                              <a:prstClr val="black"/>
                            </a:solidFill>
                            <a:latin typeface="Cambria Math"/>
                            <a:cs typeface="Times New Roman"/>
                          </a:rPr>
                        </m:ctrlPr>
                      </m:accPr>
                      <m:e>
                        <m:r>
                          <a:rPr lang="en-US" sz="3200" i="1">
                            <a:solidFill>
                              <a:prstClr val="black"/>
                            </a:solidFill>
                            <a:latin typeface="Cambria Math"/>
                            <a:cs typeface="Times New Roman"/>
                          </a:rPr>
                          <m:t>𝑓</m:t>
                        </m:r>
                      </m:e>
                    </m:acc>
                    <m:d>
                      <m:dPr>
                        <m:ctrlPr>
                          <a:rPr lang="ar-IQ" sz="3200" i="1">
                            <a:solidFill>
                              <a:prstClr val="black"/>
                            </a:solidFill>
                            <a:latin typeface="Cambria Math"/>
                            <a:cs typeface="Times New Roman"/>
                          </a:rPr>
                        </m:ctrlPr>
                      </m:dPr>
                      <m:e>
                        <m:r>
                          <a:rPr lang="en-US" sz="3200" i="1">
                            <a:solidFill>
                              <a:prstClr val="black"/>
                            </a:solidFill>
                            <a:latin typeface="Cambria Math"/>
                            <a:cs typeface="Times New Roman"/>
                          </a:rPr>
                          <m:t>𝑧</m:t>
                        </m:r>
                      </m:e>
                    </m:d>
                    <m:r>
                      <a:rPr lang="en-US" sz="3200" i="1">
                        <a:solidFill>
                          <a:prstClr val="black"/>
                        </a:solidFill>
                        <a:latin typeface="Cambria Math"/>
                        <a:cs typeface="Times New Roman"/>
                      </a:rPr>
                      <m:t>=</m:t>
                    </m:r>
                    <m:sSub>
                      <m:sSubPr>
                        <m:ctrlPr>
                          <a:rPr lang="en-US" sz="3200" i="1">
                            <a:solidFill>
                              <a:prstClr val="black"/>
                            </a:solidFill>
                            <a:latin typeface="Cambria Math"/>
                            <a:cs typeface="Times New Roman"/>
                          </a:rPr>
                        </m:ctrlPr>
                      </m:sSubPr>
                      <m:e>
                        <m:r>
                          <a:rPr lang="en-US" sz="3200" i="1">
                            <a:solidFill>
                              <a:prstClr val="black"/>
                            </a:solidFill>
                            <a:latin typeface="Cambria Math"/>
                            <a:cs typeface="Times New Roman"/>
                          </a:rPr>
                          <m:t>𝑣</m:t>
                        </m:r>
                      </m:e>
                      <m:sub>
                        <m:r>
                          <a:rPr lang="en-US" sz="3200" i="1">
                            <a:solidFill>
                              <a:prstClr val="black"/>
                            </a:solidFill>
                            <a:latin typeface="Cambria Math"/>
                            <a:cs typeface="Times New Roman"/>
                          </a:rPr>
                          <m:t>𝑦</m:t>
                        </m:r>
                      </m:sub>
                    </m:sSub>
                    <m:r>
                      <a:rPr lang="en-US" sz="3200" i="1">
                        <a:solidFill>
                          <a:prstClr val="black"/>
                        </a:solidFill>
                        <a:latin typeface="Cambria Math"/>
                        <a:cs typeface="Times New Roman"/>
                      </a:rPr>
                      <m:t>−</m:t>
                    </m:r>
                    <m:r>
                      <a:rPr lang="en-US" sz="3200" i="1">
                        <a:solidFill>
                          <a:prstClr val="black"/>
                        </a:solidFill>
                        <a:latin typeface="Cambria Math"/>
                        <a:cs typeface="Times New Roman"/>
                      </a:rPr>
                      <m:t>𝑖</m:t>
                    </m:r>
                    <m:sSub>
                      <m:sSubPr>
                        <m:ctrlPr>
                          <a:rPr lang="en-US" sz="3200" i="1">
                            <a:solidFill>
                              <a:prstClr val="black"/>
                            </a:solidFill>
                            <a:latin typeface="Cambria Math"/>
                            <a:cs typeface="Times New Roman"/>
                          </a:rPr>
                        </m:ctrlPr>
                      </m:sSubPr>
                      <m:e>
                        <m:r>
                          <a:rPr lang="en-US" sz="3200" i="1">
                            <a:solidFill>
                              <a:prstClr val="black"/>
                            </a:solidFill>
                            <a:latin typeface="Cambria Math"/>
                            <a:cs typeface="Times New Roman"/>
                          </a:rPr>
                          <m:t>𝑢</m:t>
                        </m:r>
                      </m:e>
                      <m:sub>
                        <m:r>
                          <a:rPr lang="en-US" sz="3200" i="1">
                            <a:solidFill>
                              <a:prstClr val="black"/>
                            </a:solidFill>
                            <a:latin typeface="Cambria Math"/>
                            <a:cs typeface="Times New Roman"/>
                          </a:rPr>
                          <m:t>𝑦</m:t>
                        </m:r>
                      </m:sub>
                    </m:sSub>
                    <m:r>
                      <a:rPr lang="en-US" sz="3200" b="1">
                        <a:solidFill>
                          <a:prstClr val="black"/>
                        </a:solidFill>
                        <a:latin typeface="Cambria Math"/>
                        <a:cs typeface="Times New Roman"/>
                      </a:rPr>
                      <m:t> </m:t>
                    </m:r>
                    <m:r>
                      <a:rPr lang="en-US" sz="3200" b="1">
                        <a:solidFill>
                          <a:prstClr val="black"/>
                        </a:solidFill>
                        <a:latin typeface="Cambria Math"/>
                        <a:cs typeface="Times New Roman"/>
                      </a:rPr>
                      <m:t>𝐨𝐫</m:t>
                    </m:r>
                    <m:r>
                      <a:rPr lang="en-US" sz="3200" b="1">
                        <a:solidFill>
                          <a:prstClr val="black"/>
                        </a:solidFill>
                        <a:latin typeface="Cambria Math"/>
                        <a:cs typeface="Times New Roman"/>
                      </a:rPr>
                      <m:t>  </m:t>
                    </m:r>
                    <m:acc>
                      <m:accPr>
                        <m:chr m:val="́"/>
                        <m:ctrlPr>
                          <a:rPr lang="en-US" sz="3200" b="1" i="1">
                            <a:solidFill>
                              <a:prstClr val="black"/>
                            </a:solidFill>
                            <a:latin typeface="Cambria Math"/>
                            <a:cs typeface="Times New Roman"/>
                          </a:rPr>
                        </m:ctrlPr>
                      </m:accPr>
                      <m:e>
                        <m:r>
                          <a:rPr lang="en-US" sz="3200" i="1">
                            <a:solidFill>
                              <a:prstClr val="black"/>
                            </a:solidFill>
                            <a:latin typeface="Cambria Math"/>
                            <a:cs typeface="Times New Roman"/>
                          </a:rPr>
                          <m:t>𝑓</m:t>
                        </m:r>
                      </m:e>
                    </m:acc>
                    <m:d>
                      <m:dPr>
                        <m:ctrlPr>
                          <a:rPr lang="en-US" sz="3200" i="1">
                            <a:solidFill>
                              <a:prstClr val="black"/>
                            </a:solidFill>
                            <a:latin typeface="Cambria Math"/>
                            <a:cs typeface="Times New Roman"/>
                          </a:rPr>
                        </m:ctrlPr>
                      </m:dPr>
                      <m:e>
                        <m:r>
                          <a:rPr lang="en-US" sz="3200" i="1">
                            <a:solidFill>
                              <a:prstClr val="black"/>
                            </a:solidFill>
                            <a:latin typeface="Cambria Math"/>
                            <a:cs typeface="Times New Roman"/>
                          </a:rPr>
                          <m:t>𝑧</m:t>
                        </m:r>
                      </m:e>
                    </m:d>
                    <m:r>
                      <a:rPr lang="en-US" sz="3200" i="1">
                        <a:solidFill>
                          <a:prstClr val="black"/>
                        </a:solidFill>
                        <a:latin typeface="Cambria Math"/>
                        <a:cs typeface="Times New Roman"/>
                      </a:rPr>
                      <m:t>=</m:t>
                    </m:r>
                    <m:sSub>
                      <m:sSubPr>
                        <m:ctrlPr>
                          <a:rPr lang="ar-IQ" sz="3200" i="1">
                            <a:solidFill>
                              <a:prstClr val="black"/>
                            </a:solidFill>
                            <a:latin typeface="Cambria Math"/>
                            <a:cs typeface="Times New Roman"/>
                          </a:rPr>
                        </m:ctrlPr>
                      </m:sSubPr>
                      <m:e>
                        <m:r>
                          <a:rPr lang="en-US" sz="3200" i="1">
                            <a:solidFill>
                              <a:prstClr val="black"/>
                            </a:solidFill>
                            <a:latin typeface="Cambria Math"/>
                            <a:cs typeface="Times New Roman"/>
                          </a:rPr>
                          <m:t>𝑢</m:t>
                        </m:r>
                      </m:e>
                      <m:sub>
                        <m:r>
                          <a:rPr lang="en-US" sz="3200" i="1">
                            <a:solidFill>
                              <a:prstClr val="black"/>
                            </a:solidFill>
                            <a:latin typeface="Cambria Math"/>
                            <a:cs typeface="Times New Roman"/>
                          </a:rPr>
                          <m:t>𝑥</m:t>
                        </m:r>
                      </m:sub>
                    </m:sSub>
                    <m:r>
                      <a:rPr lang="ar-IQ" sz="3200" i="1">
                        <a:solidFill>
                          <a:prstClr val="black"/>
                        </a:solidFill>
                        <a:latin typeface="Cambria Math"/>
                        <a:cs typeface="Times New Roman"/>
                      </a:rPr>
                      <m:t>+</m:t>
                    </m:r>
                    <m:r>
                      <a:rPr lang="en-US" sz="3200" i="1">
                        <a:solidFill>
                          <a:prstClr val="black"/>
                        </a:solidFill>
                        <a:latin typeface="Cambria Math"/>
                        <a:cs typeface="Times New Roman"/>
                      </a:rPr>
                      <m:t>𝑖</m:t>
                    </m:r>
                    <m:sSub>
                      <m:sSubPr>
                        <m:ctrlPr>
                          <a:rPr lang="en-US" sz="3200" i="1">
                            <a:solidFill>
                              <a:prstClr val="black"/>
                            </a:solidFill>
                            <a:latin typeface="Cambria Math"/>
                            <a:cs typeface="Times New Roman"/>
                          </a:rPr>
                        </m:ctrlPr>
                      </m:sSubPr>
                      <m:e>
                        <m:r>
                          <a:rPr lang="en-US" sz="3200" i="1">
                            <a:solidFill>
                              <a:prstClr val="black"/>
                            </a:solidFill>
                            <a:latin typeface="Cambria Math"/>
                            <a:cs typeface="Times New Roman"/>
                          </a:rPr>
                          <m:t>𝑣</m:t>
                        </m:r>
                      </m:e>
                      <m:sub>
                        <m:r>
                          <a:rPr lang="en-US" sz="3200" i="1">
                            <a:solidFill>
                              <a:prstClr val="black"/>
                            </a:solidFill>
                            <a:latin typeface="Cambria Math"/>
                            <a:cs typeface="Times New Roman"/>
                          </a:rPr>
                          <m:t>𝑥</m:t>
                        </m:r>
                      </m:sub>
                    </m:sSub>
                  </m:oMath>
                </a14:m>
                <a:endParaRPr lang="ar-IQ" sz="3200" dirty="0" smtClean="0">
                  <a:solidFill>
                    <a:prstClr val="black"/>
                  </a:solidFill>
                  <a:ea typeface="+mj-ea"/>
                  <a:cs typeface="Times New Roman"/>
                </a:endParaRPr>
              </a:p>
            </p:txBody>
          </p:sp>
        </mc:Choice>
        <mc:Fallback xmlns="">
          <p:sp>
            <p:nvSpPr>
              <p:cNvPr id="2" name="مستطيل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404664"/>
                <a:ext cx="8496944" cy="5704382"/>
              </a:xfrm>
              <a:prstGeom prst="rect">
                <a:avLst/>
              </a:prstGeom>
              <a:blipFill rotWithShape="1">
                <a:blip r:embed="rId2"/>
                <a:stretch>
                  <a:fillRect t="-1175" r="-2009" b="-1709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262735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مستطيل 1"/>
              <p:cNvSpPr/>
              <p:nvPr/>
            </p:nvSpPr>
            <p:spPr>
              <a:xfrm>
                <a:off x="-14649" y="255654"/>
                <a:ext cx="9036496" cy="660020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ar-IQ" sz="3200" dirty="0" smtClean="0">
                    <a:solidFill>
                      <a:prstClr val="black"/>
                    </a:solidFill>
                    <a:cs typeface="Times New Roman"/>
                  </a:rPr>
                  <a:t>2) اذا لم تحقق معادلتي كوشي – ريمان فأن الدالة غير قابلة  للأشتقاق عند تلك النقطة.</a:t>
                </a:r>
              </a:p>
              <a:p>
                <a:r>
                  <a:rPr lang="ar-IQ" sz="3200" dirty="0" smtClean="0">
                    <a:solidFill>
                      <a:prstClr val="black"/>
                    </a:solidFill>
                    <a:cs typeface="Times New Roman"/>
                  </a:rPr>
                  <a:t>مثال/ احسب المشتقة بأستخدام</a:t>
                </a:r>
                <a:r>
                  <a:rPr lang="en-US" sz="3200" dirty="0" smtClean="0">
                    <a:solidFill>
                      <a:prstClr val="black"/>
                    </a:solidFill>
                    <a:cs typeface="Times New Roman"/>
                  </a:rPr>
                  <a:t>C-R equation </a:t>
                </a:r>
                <a:r>
                  <a:rPr lang="ar-IQ" sz="3200" dirty="0" smtClean="0">
                    <a:solidFill>
                      <a:prstClr val="black"/>
                    </a:solidFill>
                    <a:cs typeface="Times New Roman"/>
                  </a:rPr>
                  <a:t> للدالة </a:t>
                </a:r>
                <a:r>
                  <a:rPr lang="en-US" sz="3200" dirty="0" smtClean="0">
                    <a:solidFill>
                      <a:prstClr val="black"/>
                    </a:solidFill>
                    <a:cs typeface="Times New Roman"/>
                  </a:rPr>
                  <a:t>f(z)=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smtClean="0">
                            <a:solidFill>
                              <a:prstClr val="black"/>
                            </a:solidFill>
                            <a:latin typeface="Cambria Math"/>
                            <a:cs typeface="Times New Roman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solidFill>
                              <a:prstClr val="black"/>
                            </a:solidFill>
                            <a:latin typeface="Cambria Math"/>
                            <a:cs typeface="Times New Roman"/>
                          </a:rPr>
                          <m:t>𝑧</m:t>
                        </m:r>
                      </m:e>
                      <m:sup>
                        <m:r>
                          <a:rPr lang="en-US" sz="3200" b="0" i="1" smtClean="0">
                            <a:solidFill>
                              <a:prstClr val="black"/>
                            </a:solidFill>
                            <a:latin typeface="Cambria Math"/>
                            <a:cs typeface="Times New Roman"/>
                          </a:rPr>
                          <m:t>2</m:t>
                        </m:r>
                      </m:sup>
                    </m:sSup>
                  </m:oMath>
                </a14:m>
                <a:endParaRPr lang="ar-IQ" sz="3200" dirty="0" smtClean="0">
                  <a:solidFill>
                    <a:prstClr val="black"/>
                  </a:solidFill>
                  <a:cs typeface="Times New Roman"/>
                </a:endParaRPr>
              </a:p>
              <a:p>
                <a:r>
                  <a:rPr lang="ar-IQ" sz="3200" dirty="0" smtClean="0">
                    <a:solidFill>
                      <a:prstClr val="black"/>
                    </a:solidFill>
                    <a:cs typeface="Times New Roman"/>
                  </a:rPr>
                  <a:t>الحل/</a:t>
                </a:r>
              </a:p>
              <a:p>
                <a:pPr algn="l"/>
                <a:r>
                  <a:rPr lang="en-US" sz="3200" dirty="0">
                    <a:solidFill>
                      <a:prstClr val="black"/>
                    </a:solidFill>
                    <a:cs typeface="Times New Roman"/>
                  </a:rPr>
                  <a:t> </a:t>
                </a:r>
                <a:r>
                  <a:rPr lang="en-US" sz="3200" dirty="0" smtClean="0">
                    <a:solidFill>
                      <a:prstClr val="black"/>
                    </a:solidFill>
                    <a:cs typeface="Times New Roman"/>
                  </a:rPr>
                  <a:t>               let z=</a:t>
                </a:r>
                <a:r>
                  <a:rPr lang="en-US" sz="3200" dirty="0" err="1" smtClean="0">
                    <a:solidFill>
                      <a:prstClr val="black"/>
                    </a:solidFill>
                    <a:cs typeface="Times New Roman"/>
                  </a:rPr>
                  <a:t>x+iy</a:t>
                </a:r>
                <a:r>
                  <a:rPr lang="en-US" sz="3200" dirty="0" smtClean="0">
                    <a:solidFill>
                      <a:prstClr val="black"/>
                    </a:solidFill>
                    <a:cs typeface="Times New Roman"/>
                  </a:rPr>
                  <a:t> </a:t>
                </a:r>
              </a:p>
              <a:p>
                <a:pPr algn="l"/>
                <a:r>
                  <a:rPr lang="en-US" sz="3200" dirty="0" smtClean="0">
                    <a:solidFill>
                      <a:prstClr val="black"/>
                    </a:solidFill>
                    <a:cs typeface="Times New Roman"/>
                  </a:rPr>
                  <a:t>                 f(z)=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smtClean="0">
                            <a:solidFill>
                              <a:prstClr val="black"/>
                            </a:solidFill>
                            <a:latin typeface="Cambria Math"/>
                            <a:cs typeface="Times New Roman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solidFill>
                              <a:prstClr val="black"/>
                            </a:solidFill>
                            <a:latin typeface="Cambria Math"/>
                            <a:cs typeface="Times New Roman"/>
                          </a:rPr>
                          <m:t>𝑧</m:t>
                        </m:r>
                      </m:e>
                      <m:sup>
                        <m:r>
                          <a:rPr lang="en-US" sz="3200" b="0" i="1" smtClean="0">
                            <a:solidFill>
                              <a:prstClr val="black"/>
                            </a:solidFill>
                            <a:latin typeface="Cambria Math"/>
                            <a:cs typeface="Times New Roman"/>
                          </a:rPr>
                          <m:t>2</m:t>
                        </m:r>
                      </m:sup>
                    </m:sSup>
                    <m:r>
                      <a:rPr lang="en-US" sz="3200" b="0" i="1" smtClean="0">
                        <a:solidFill>
                          <a:prstClr val="black"/>
                        </a:solidFill>
                        <a:latin typeface="Cambria Math"/>
                        <a:cs typeface="Times New Roman"/>
                      </a:rPr>
                      <m:t>=</m:t>
                    </m:r>
                    <m:sSup>
                      <m:sSupPr>
                        <m:ctrlPr>
                          <a:rPr lang="en-US" sz="3200" b="0" i="1" smtClean="0">
                            <a:solidFill>
                              <a:prstClr val="black"/>
                            </a:solidFill>
                            <a:latin typeface="Cambria Math"/>
                            <a:cs typeface="Times New Roman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solidFill>
                              <a:prstClr val="black"/>
                            </a:solidFill>
                            <a:latin typeface="Cambria Math"/>
                            <a:cs typeface="Times New Roman"/>
                          </a:rPr>
                          <m:t>(</m:t>
                        </m:r>
                        <m:r>
                          <a:rPr lang="en-US" sz="3200" b="0" i="1" smtClean="0">
                            <a:solidFill>
                              <a:prstClr val="black"/>
                            </a:solidFill>
                            <a:latin typeface="Cambria Math"/>
                            <a:cs typeface="Times New Roman"/>
                          </a:rPr>
                          <m:t>𝑥</m:t>
                        </m:r>
                        <m:r>
                          <a:rPr lang="en-US" sz="3200" b="0" i="1" smtClean="0">
                            <a:solidFill>
                              <a:prstClr val="black"/>
                            </a:solidFill>
                            <a:latin typeface="Cambria Math"/>
                            <a:cs typeface="Times New Roman"/>
                          </a:rPr>
                          <m:t>+</m:t>
                        </m:r>
                        <m:r>
                          <a:rPr lang="en-US" sz="3200" b="0" i="1" smtClean="0">
                            <a:solidFill>
                              <a:prstClr val="black"/>
                            </a:solidFill>
                            <a:latin typeface="Cambria Math"/>
                            <a:cs typeface="Times New Roman"/>
                          </a:rPr>
                          <m:t>𝑖𝑦</m:t>
                        </m:r>
                        <m:r>
                          <a:rPr lang="en-US" sz="3200" b="0" i="1" smtClean="0">
                            <a:solidFill>
                              <a:prstClr val="black"/>
                            </a:solidFill>
                            <a:latin typeface="Cambria Math"/>
                            <a:cs typeface="Times New Roman"/>
                          </a:rPr>
                          <m:t>)</m:t>
                        </m:r>
                      </m:e>
                      <m:sup>
                        <m:r>
                          <a:rPr lang="en-US" sz="3200" b="0" i="1" smtClean="0">
                            <a:solidFill>
                              <a:prstClr val="black"/>
                            </a:solidFill>
                            <a:latin typeface="Cambria Math"/>
                            <a:cs typeface="Times New Roman"/>
                          </a:rPr>
                          <m:t>2</m:t>
                        </m:r>
                      </m:sup>
                    </m:sSup>
                    <m:r>
                      <a:rPr lang="en-US" sz="3200" b="0" i="1" smtClean="0">
                        <a:solidFill>
                          <a:prstClr val="black"/>
                        </a:solidFill>
                        <a:latin typeface="Cambria Math"/>
                        <a:cs typeface="Times New Roman"/>
                      </a:rPr>
                      <m:t>=</m:t>
                    </m:r>
                    <m:sSup>
                      <m:sSupPr>
                        <m:ctrlPr>
                          <a:rPr lang="en-US" sz="3200" b="0" i="1" smtClean="0">
                            <a:solidFill>
                              <a:prstClr val="black"/>
                            </a:solidFill>
                            <a:latin typeface="Cambria Math"/>
                            <a:cs typeface="Times New Roman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solidFill>
                              <a:prstClr val="black"/>
                            </a:solidFill>
                            <a:latin typeface="Cambria Math"/>
                            <a:cs typeface="Times New Roman"/>
                          </a:rPr>
                          <m:t>𝑥</m:t>
                        </m:r>
                      </m:e>
                      <m:sup>
                        <m:r>
                          <a:rPr lang="en-US" sz="3200" b="0" i="1" smtClean="0">
                            <a:solidFill>
                              <a:prstClr val="black"/>
                            </a:solidFill>
                            <a:latin typeface="Cambria Math"/>
                            <a:cs typeface="Times New Roman"/>
                          </a:rPr>
                          <m:t>2</m:t>
                        </m:r>
                      </m:sup>
                    </m:sSup>
                    <m:r>
                      <a:rPr lang="en-US" sz="3200" b="0" i="1" smtClean="0">
                        <a:solidFill>
                          <a:prstClr val="black"/>
                        </a:solidFill>
                        <a:latin typeface="Cambria Math"/>
                        <a:cs typeface="Times New Roman"/>
                      </a:rPr>
                      <m:t>−</m:t>
                    </m:r>
                    <m:sSup>
                      <m:sSupPr>
                        <m:ctrlPr>
                          <a:rPr lang="en-US" sz="3200" b="0" i="1" smtClean="0">
                            <a:solidFill>
                              <a:prstClr val="black"/>
                            </a:solidFill>
                            <a:latin typeface="Cambria Math"/>
                            <a:cs typeface="Times New Roman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solidFill>
                              <a:prstClr val="black"/>
                            </a:solidFill>
                            <a:latin typeface="Cambria Math"/>
                            <a:cs typeface="Times New Roman"/>
                          </a:rPr>
                          <m:t>𝑦</m:t>
                        </m:r>
                      </m:e>
                      <m:sup>
                        <m:r>
                          <a:rPr lang="en-US" sz="3200" b="0" i="1" smtClean="0">
                            <a:solidFill>
                              <a:prstClr val="black"/>
                            </a:solidFill>
                            <a:latin typeface="Cambria Math"/>
                            <a:cs typeface="Times New Roman"/>
                          </a:rPr>
                          <m:t>2</m:t>
                        </m:r>
                      </m:sup>
                    </m:sSup>
                    <m:r>
                      <a:rPr lang="en-US" sz="3200" b="0" i="1" smtClean="0">
                        <a:solidFill>
                          <a:prstClr val="black"/>
                        </a:solidFill>
                        <a:latin typeface="Cambria Math"/>
                        <a:cs typeface="Times New Roman"/>
                      </a:rPr>
                      <m:t>+</m:t>
                    </m:r>
                    <m:r>
                      <a:rPr lang="en-US" sz="3200" b="0" i="1" smtClean="0">
                        <a:solidFill>
                          <a:prstClr val="black"/>
                        </a:solidFill>
                        <a:latin typeface="Cambria Math"/>
                        <a:cs typeface="Times New Roman"/>
                      </a:rPr>
                      <m:t>𝑖</m:t>
                    </m:r>
                    <m:r>
                      <a:rPr lang="en-US" sz="3200" b="0" i="1" smtClean="0">
                        <a:solidFill>
                          <a:prstClr val="black"/>
                        </a:solidFill>
                        <a:latin typeface="Cambria Math"/>
                        <a:cs typeface="Times New Roman"/>
                      </a:rPr>
                      <m:t>2</m:t>
                    </m:r>
                    <m:r>
                      <a:rPr lang="en-US" sz="3200" b="0" i="1" smtClean="0">
                        <a:solidFill>
                          <a:prstClr val="black"/>
                        </a:solidFill>
                        <a:latin typeface="Cambria Math"/>
                        <a:cs typeface="Times New Roman"/>
                      </a:rPr>
                      <m:t>𝑥𝑦</m:t>
                    </m:r>
                  </m:oMath>
                </a14:m>
                <a:endParaRPr lang="ar-IQ" sz="3200" dirty="0">
                  <a:solidFill>
                    <a:prstClr val="black"/>
                  </a:solidFill>
                  <a:cs typeface="Times New Roman"/>
                </a:endParaRPr>
              </a:p>
              <a:p>
                <a:r>
                  <a:rPr lang="en-US" sz="3200" dirty="0" smtClean="0">
                    <a:solidFill>
                      <a:prstClr val="black"/>
                    </a:solidFill>
                    <a:cs typeface="Times New Roman"/>
                  </a:rPr>
                  <a:t>u=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smtClean="0">
                            <a:solidFill>
                              <a:prstClr val="black"/>
                            </a:solidFill>
                            <a:latin typeface="Cambria Math"/>
                            <a:cs typeface="Times New Roman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solidFill>
                              <a:prstClr val="black"/>
                            </a:solidFill>
                            <a:latin typeface="Cambria Math"/>
                            <a:cs typeface="Times New Roman"/>
                          </a:rPr>
                          <m:t>𝑥</m:t>
                        </m:r>
                      </m:e>
                      <m:sup>
                        <m:r>
                          <a:rPr lang="en-US" sz="3200" b="0" i="1" smtClean="0">
                            <a:solidFill>
                              <a:prstClr val="black"/>
                            </a:solidFill>
                            <a:latin typeface="Cambria Math"/>
                            <a:cs typeface="Times New Roman"/>
                          </a:rPr>
                          <m:t>2</m:t>
                        </m:r>
                      </m:sup>
                    </m:sSup>
                    <m:r>
                      <a:rPr lang="en-US" sz="3200" b="0" i="1" smtClean="0">
                        <a:solidFill>
                          <a:prstClr val="black"/>
                        </a:solidFill>
                        <a:latin typeface="Cambria Math"/>
                        <a:cs typeface="Times New Roman"/>
                      </a:rPr>
                      <m:t>−</m:t>
                    </m:r>
                    <m:sSup>
                      <m:sSupPr>
                        <m:ctrlPr>
                          <a:rPr lang="en-US" sz="3200" b="0" i="1" smtClean="0">
                            <a:solidFill>
                              <a:prstClr val="black"/>
                            </a:solidFill>
                            <a:latin typeface="Cambria Math"/>
                            <a:cs typeface="Times New Roman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solidFill>
                              <a:prstClr val="black"/>
                            </a:solidFill>
                            <a:latin typeface="Cambria Math"/>
                            <a:cs typeface="Times New Roman"/>
                          </a:rPr>
                          <m:t>𝑦</m:t>
                        </m:r>
                      </m:e>
                      <m:sup>
                        <m:r>
                          <a:rPr lang="en-US" sz="3200" b="0" i="1" smtClean="0">
                            <a:solidFill>
                              <a:prstClr val="black"/>
                            </a:solidFill>
                            <a:latin typeface="Cambria Math"/>
                            <a:cs typeface="Times New Roman"/>
                          </a:rPr>
                          <m:t>2</m:t>
                        </m:r>
                      </m:sup>
                    </m:sSup>
                    <m:r>
                      <a:rPr lang="en-US" sz="3200" b="0" i="1" smtClean="0">
                        <a:solidFill>
                          <a:prstClr val="black"/>
                        </a:solidFill>
                        <a:latin typeface="Cambria Math"/>
                        <a:cs typeface="Times New Roman"/>
                      </a:rPr>
                      <m:t>          ;   </m:t>
                    </m:r>
                    <m:r>
                      <a:rPr lang="en-US" sz="3200" b="0" i="1" smtClean="0">
                        <a:solidFill>
                          <a:prstClr val="black"/>
                        </a:solidFill>
                        <a:latin typeface="Cambria Math"/>
                        <a:cs typeface="Times New Roman"/>
                      </a:rPr>
                      <m:t>𝑣</m:t>
                    </m:r>
                    <m:r>
                      <a:rPr lang="en-US" sz="3200" b="0" i="1" smtClean="0">
                        <a:solidFill>
                          <a:prstClr val="black"/>
                        </a:solidFill>
                        <a:latin typeface="Cambria Math"/>
                        <a:cs typeface="Times New Roman"/>
                      </a:rPr>
                      <m:t>=</m:t>
                    </m:r>
                    <m:r>
                      <a:rPr lang="en-US" sz="3200" b="0" i="1" smtClean="0">
                        <a:solidFill>
                          <a:prstClr val="black"/>
                        </a:solidFill>
                        <a:latin typeface="Cambria Math"/>
                        <a:cs typeface="Times New Roman"/>
                      </a:rPr>
                      <m:t>2</m:t>
                    </m:r>
                    <m:r>
                      <a:rPr lang="en-US" sz="3200" b="0" i="1" smtClean="0">
                        <a:solidFill>
                          <a:prstClr val="black"/>
                        </a:solidFill>
                        <a:latin typeface="Cambria Math"/>
                        <a:cs typeface="Times New Roman"/>
                      </a:rPr>
                      <m:t>𝑥𝑦</m:t>
                    </m:r>
                    <m:r>
                      <a:rPr lang="en-US" sz="3200" b="0" i="1" smtClean="0">
                        <a:solidFill>
                          <a:prstClr val="black"/>
                        </a:solidFill>
                        <a:latin typeface="Cambria Math"/>
                        <a:cs typeface="Times New Roman"/>
                      </a:rPr>
                      <m:t>                    </m:t>
                    </m:r>
                  </m:oMath>
                </a14:m>
                <a:endParaRPr lang="ar-IQ" sz="3200" dirty="0" smtClean="0">
                  <a:solidFill>
                    <a:prstClr val="black"/>
                  </a:solidFill>
                  <a:cs typeface="Times New Roman"/>
                </a:endParaRPr>
              </a:p>
              <a:p>
                <a:pPr algn="ctr"/>
                <a:r>
                  <a:rPr lang="ar-IQ" sz="3200" dirty="0" smtClean="0">
                    <a:solidFill>
                      <a:prstClr val="black"/>
                    </a:solidFill>
                    <a:ea typeface="Cambria Math"/>
                    <a:cs typeface="Times New Roman"/>
                  </a:rPr>
                  <a:t> </a:t>
                </a:r>
                <a14:m>
                  <m:oMath xmlns:m="http://schemas.openxmlformats.org/officeDocument/2006/math">
                    <m:r>
                      <a:rPr lang="ar-IQ" sz="320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Times New Roman"/>
                      </a:rPr>
                      <m:t>∴</m:t>
                    </m:r>
                    <m:sSub>
                      <m:sSubPr>
                        <m:ctrlPr>
                          <a:rPr lang="ar-IQ" sz="3200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Times New Roman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Times New Roman"/>
                          </a:rPr>
                          <m:t>𝑢</m:t>
                        </m:r>
                      </m:e>
                      <m:sub>
                        <m:r>
                          <a:rPr lang="en-US" sz="3200" b="0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Times New Roman"/>
                          </a:rPr>
                          <m:t>𝑥</m:t>
                        </m:r>
                      </m:sub>
                    </m:sSub>
                    <m:r>
                      <a:rPr lang="en-US" sz="3200" b="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Times New Roman"/>
                      </a:rPr>
                      <m:t>=</m:t>
                    </m:r>
                    <m:r>
                      <a:rPr lang="en-US" sz="3200" b="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Times New Roman"/>
                      </a:rPr>
                      <m:t>2</m:t>
                    </m:r>
                    <m:r>
                      <a:rPr lang="en-US" sz="3200" b="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Times New Roman"/>
                      </a:rPr>
                      <m:t>𝑥</m:t>
                    </m:r>
                    <m:r>
                      <a:rPr lang="en-US" sz="3200" b="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Times New Roman"/>
                      </a:rPr>
                      <m:t>    ;   </m:t>
                    </m:r>
                    <m:sSub>
                      <m:sSubPr>
                        <m:ctrlPr>
                          <a:rPr lang="en-US" sz="3200" b="0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Times New Roman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Times New Roman"/>
                          </a:rPr>
                          <m:t>𝑣</m:t>
                        </m:r>
                      </m:e>
                      <m:sub>
                        <m:r>
                          <a:rPr lang="en-US" sz="3200" b="0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Times New Roman"/>
                          </a:rPr>
                          <m:t>𝑥</m:t>
                        </m:r>
                      </m:sub>
                    </m:sSub>
                    <m:r>
                      <a:rPr lang="en-US" sz="3200" b="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Times New Roman"/>
                      </a:rPr>
                      <m:t>=</m:t>
                    </m:r>
                    <m:r>
                      <a:rPr lang="en-US" sz="3200" b="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Times New Roman"/>
                      </a:rPr>
                      <m:t>2</m:t>
                    </m:r>
                    <m:r>
                      <a:rPr lang="en-US" sz="3200" b="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Times New Roman"/>
                      </a:rPr>
                      <m:t>𝑦</m:t>
                    </m:r>
                  </m:oMath>
                </a14:m>
                <a:endParaRPr lang="en-US" sz="3200" dirty="0" smtClean="0">
                  <a:solidFill>
                    <a:prstClr val="black"/>
                  </a:solidFill>
                  <a:cs typeface="Times New Roman"/>
                </a:endParaRPr>
              </a:p>
              <a:p>
                <a:pPr algn="ctr"/>
                <a:r>
                  <a:rPr lang="ar-IQ" sz="3200" dirty="0" smtClean="0">
                    <a:solidFill>
                      <a:prstClr val="black"/>
                    </a:solidFill>
                    <a:cs typeface="Times New Roman"/>
                  </a:rPr>
                  <a:t>           </a:t>
                </a:r>
                <a:r>
                  <a:rPr lang="en-US" sz="3200" dirty="0" smtClean="0">
                    <a:solidFill>
                      <a:prstClr val="black"/>
                    </a:solidFill>
                    <a:cs typeface="Times New Roman"/>
                  </a:rPr>
                  <a:t>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solidFill>
                              <a:prstClr val="black"/>
                            </a:solidFill>
                            <a:latin typeface="Cambria Math"/>
                            <a:cs typeface="Times New Roman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solidFill>
                              <a:prstClr val="black"/>
                            </a:solidFill>
                            <a:latin typeface="Cambria Math"/>
                            <a:cs typeface="Times New Roman"/>
                          </a:rPr>
                          <m:t>𝑢</m:t>
                        </m:r>
                      </m:e>
                      <m:sub>
                        <m:r>
                          <a:rPr lang="en-US" sz="3200" b="0" i="1" smtClean="0">
                            <a:solidFill>
                              <a:prstClr val="black"/>
                            </a:solidFill>
                            <a:latin typeface="Cambria Math"/>
                            <a:cs typeface="Times New Roman"/>
                          </a:rPr>
                          <m:t>𝑦</m:t>
                        </m:r>
                      </m:sub>
                    </m:sSub>
                    <m:r>
                      <a:rPr lang="en-US" sz="3200" b="0" i="1" smtClean="0">
                        <a:solidFill>
                          <a:prstClr val="black"/>
                        </a:solidFill>
                        <a:latin typeface="Cambria Math"/>
                        <a:cs typeface="Times New Roman"/>
                      </a:rPr>
                      <m:t>=−</m:t>
                    </m:r>
                    <m:r>
                      <a:rPr lang="en-US" sz="3200" b="0" i="1" smtClean="0">
                        <a:solidFill>
                          <a:prstClr val="black"/>
                        </a:solidFill>
                        <a:latin typeface="Cambria Math"/>
                        <a:cs typeface="Times New Roman"/>
                      </a:rPr>
                      <m:t>2</m:t>
                    </m:r>
                    <m:r>
                      <a:rPr lang="en-US" sz="3200" b="0" i="1" smtClean="0">
                        <a:solidFill>
                          <a:prstClr val="black"/>
                        </a:solidFill>
                        <a:latin typeface="Cambria Math"/>
                        <a:cs typeface="Times New Roman"/>
                      </a:rPr>
                      <m:t>𝑦</m:t>
                    </m:r>
                    <m:r>
                      <a:rPr lang="en-US" sz="3200" b="0" i="1" smtClean="0">
                        <a:solidFill>
                          <a:prstClr val="black"/>
                        </a:solidFill>
                        <a:latin typeface="Cambria Math"/>
                        <a:cs typeface="Times New Roman"/>
                      </a:rPr>
                      <m:t>    ;   </m:t>
                    </m:r>
                    <m:sSub>
                      <m:sSubPr>
                        <m:ctrlPr>
                          <a:rPr lang="en-US" sz="3200" b="0" i="1" smtClean="0">
                            <a:solidFill>
                              <a:prstClr val="black"/>
                            </a:solidFill>
                            <a:latin typeface="Cambria Math"/>
                            <a:cs typeface="Times New Roman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solidFill>
                              <a:prstClr val="black"/>
                            </a:solidFill>
                            <a:latin typeface="Cambria Math"/>
                            <a:cs typeface="Times New Roman"/>
                          </a:rPr>
                          <m:t>𝑣</m:t>
                        </m:r>
                      </m:e>
                      <m:sub>
                        <m:r>
                          <a:rPr lang="en-US" sz="3200" b="0" i="1" smtClean="0">
                            <a:solidFill>
                              <a:prstClr val="black"/>
                            </a:solidFill>
                            <a:latin typeface="Cambria Math"/>
                            <a:cs typeface="Times New Roman"/>
                          </a:rPr>
                          <m:t>𝑦</m:t>
                        </m:r>
                      </m:sub>
                    </m:sSub>
                    <m:r>
                      <a:rPr lang="en-US" sz="3200" b="0" i="1" smtClean="0">
                        <a:solidFill>
                          <a:prstClr val="black"/>
                        </a:solidFill>
                        <a:latin typeface="Cambria Math"/>
                        <a:cs typeface="Times New Roman"/>
                      </a:rPr>
                      <m:t>=</m:t>
                    </m:r>
                    <m:r>
                      <a:rPr lang="en-US" sz="3200" b="0" i="1" smtClean="0">
                        <a:solidFill>
                          <a:prstClr val="black"/>
                        </a:solidFill>
                        <a:latin typeface="Cambria Math"/>
                        <a:cs typeface="Times New Roman"/>
                      </a:rPr>
                      <m:t>2</m:t>
                    </m:r>
                    <m:r>
                      <a:rPr lang="en-US" sz="3200" b="0" i="1" smtClean="0">
                        <a:solidFill>
                          <a:prstClr val="black"/>
                        </a:solidFill>
                        <a:latin typeface="Cambria Math"/>
                        <a:cs typeface="Times New Roman"/>
                      </a:rPr>
                      <m:t>𝑥</m:t>
                    </m:r>
                    <m:r>
                      <a:rPr lang="en-US" sz="3200" b="0" i="1" smtClean="0">
                        <a:solidFill>
                          <a:prstClr val="black"/>
                        </a:solidFill>
                        <a:latin typeface="Cambria Math"/>
                        <a:cs typeface="Times New Roman"/>
                      </a:rPr>
                      <m:t> </m:t>
                    </m:r>
                  </m:oMath>
                </a14:m>
                <a:endParaRPr lang="ar-IQ" sz="3200" dirty="0">
                  <a:solidFill>
                    <a:prstClr val="black"/>
                  </a:solidFill>
                  <a:cs typeface="Times New Roman"/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ar-IQ" sz="320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Times New Roman"/>
                        </a:rPr>
                        <m:t>→</m:t>
                      </m:r>
                      <m:sSub>
                        <m:sSubPr>
                          <m:ctrlPr>
                            <a:rPr lang="ar-IQ" sz="320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Times New Roman"/>
                            </a:rPr>
                            <m:t>𝑢</m:t>
                          </m:r>
                        </m:e>
                        <m:sub>
                          <m:r>
                            <a:rPr lang="en-US" sz="32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Times New Roman"/>
                            </a:rPr>
                            <m:t>𝑥</m:t>
                          </m:r>
                        </m:sub>
                      </m:sSub>
                      <m:r>
                        <a:rPr lang="ar-IQ" sz="32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Times New Roman"/>
                        </a:rPr>
                        <m:t>=</m:t>
                      </m:r>
                      <m:sSub>
                        <m:sSubPr>
                          <m:ctrlPr>
                            <a:rPr lang="ar-IQ" sz="32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Times New Roman"/>
                            </a:rPr>
                            <m:t>𝑣</m:t>
                          </m:r>
                        </m:e>
                        <m:sub>
                          <m:r>
                            <a:rPr lang="en-US" sz="32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Times New Roman"/>
                            </a:rPr>
                            <m:t>𝑦</m:t>
                          </m:r>
                        </m:sub>
                      </m:sSub>
                      <m:r>
                        <a:rPr lang="ar-IQ" sz="3200" b="0" i="0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Times New Roman"/>
                        </a:rPr>
                        <m:t>=</m:t>
                      </m:r>
                      <m:r>
                        <a:rPr lang="ar-IQ" sz="3200" b="0" i="0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Times New Roman"/>
                        </a:rPr>
                        <m:t>2</m:t>
                      </m:r>
                      <m:r>
                        <m:rPr>
                          <m:sty m:val="p"/>
                        </m:rPr>
                        <a:rPr lang="en-US" sz="3200" b="0" i="0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Times New Roman"/>
                        </a:rPr>
                        <m:t>x</m:t>
                      </m:r>
                      <m:r>
                        <a:rPr lang="ar-IQ" sz="3200" b="0" i="0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Times New Roman"/>
                        </a:rPr>
                        <m:t>     &amp;    </m:t>
                      </m:r>
                      <m:sSub>
                        <m:sSubPr>
                          <m:ctrlPr>
                            <a:rPr lang="ar-IQ" sz="32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Times New Roman"/>
                            </a:rPr>
                            <m:t>𝑣</m:t>
                          </m:r>
                        </m:e>
                        <m:sub>
                          <m:r>
                            <a:rPr lang="en-US" sz="32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Times New Roman"/>
                            </a:rPr>
                            <m:t>𝑥</m:t>
                          </m:r>
                        </m:sub>
                      </m:sSub>
                      <m:r>
                        <a:rPr lang="ar-IQ" sz="32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Times New Roman"/>
                        </a:rPr>
                        <m:t>=−</m:t>
                      </m:r>
                      <m:sSub>
                        <m:sSubPr>
                          <m:ctrlPr>
                            <a:rPr lang="ar-IQ" sz="32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Times New Roman"/>
                            </a:rPr>
                            <m:t>𝑢</m:t>
                          </m:r>
                        </m:e>
                        <m:sub>
                          <m:r>
                            <a:rPr lang="en-US" sz="32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Times New Roman"/>
                            </a:rPr>
                            <m:t>𝑦</m:t>
                          </m:r>
                        </m:sub>
                      </m:sSub>
                      <m:r>
                        <a:rPr lang="ar-IQ" sz="32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Times New Roman"/>
                        </a:rPr>
                        <m:t>=</m:t>
                      </m:r>
                      <m:r>
                        <a:rPr lang="ar-IQ" sz="32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Times New Roman"/>
                        </a:rPr>
                        <m:t>2</m:t>
                      </m:r>
                      <m:r>
                        <a:rPr lang="en-US" sz="32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Times New Roman"/>
                        </a:rPr>
                        <m:t>𝑦</m:t>
                      </m:r>
                    </m:oMath>
                  </m:oMathPara>
                </a14:m>
                <a:endParaRPr lang="ar-IQ" sz="3200" b="0" i="1" dirty="0" smtClean="0">
                  <a:solidFill>
                    <a:prstClr val="black"/>
                  </a:solidFill>
                  <a:latin typeface="Cambria Math"/>
                  <a:ea typeface="Cambria Math"/>
                  <a:cs typeface="Times New Roman"/>
                </a:endParaRPr>
              </a:p>
              <a:p>
                <a:r>
                  <a:rPr lang="ar-IQ" sz="3200" b="0" dirty="0" smtClean="0">
                    <a:solidFill>
                      <a:prstClr val="black"/>
                    </a:solidFill>
                    <a:ea typeface="Cambria Math"/>
                    <a:cs typeface="Times New Roman"/>
                  </a:rPr>
                  <a:t>  </a:t>
                </a:r>
                <a14:m>
                  <m:oMath xmlns:m="http://schemas.openxmlformats.org/officeDocument/2006/math">
                    <m:r>
                      <a:rPr lang="ar-IQ" sz="3200" b="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Times New Roman"/>
                      </a:rPr>
                      <m:t>∴ </m:t>
                    </m:r>
                  </m:oMath>
                </a14:m>
                <a:r>
                  <a:rPr lang="ar-IQ" sz="3200" b="0" dirty="0" smtClean="0">
                    <a:solidFill>
                      <a:prstClr val="black"/>
                    </a:solidFill>
                    <a:ea typeface="Cambria Math"/>
                    <a:cs typeface="Times New Roman"/>
                  </a:rPr>
                  <a:t>معادلتي كوشي – ريمان متحققه وعلية </a:t>
                </a: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́"/>
                          <m:ctrlPr>
                            <a:rPr lang="ar-IQ" sz="32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accPr>
                        <m:e>
                          <m:r>
                            <a:rPr lang="en-US" sz="32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Times New Roman"/>
                            </a:rPr>
                            <m:t>𝑓</m:t>
                          </m:r>
                        </m:e>
                      </m:acc>
                      <m:r>
                        <a:rPr lang="ar-IQ" sz="3200" b="0" i="0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Times New Roman"/>
                        </a:rPr>
                        <m:t>=</m:t>
                      </m:r>
                      <m:sSub>
                        <m:sSubPr>
                          <m:ctrlPr>
                            <a:rPr lang="ar-IQ" sz="32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Times New Roman"/>
                            </a:rPr>
                            <m:t>𝑢</m:t>
                          </m:r>
                        </m:e>
                        <m:sub>
                          <m:r>
                            <a:rPr lang="en-US" sz="32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Times New Roman"/>
                            </a:rPr>
                            <m:t>𝑥</m:t>
                          </m:r>
                        </m:sub>
                      </m:sSub>
                      <m:r>
                        <a:rPr lang="ar-IQ" sz="32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Times New Roman"/>
                        </a:rPr>
                        <m:t>+</m:t>
                      </m:r>
                      <m:r>
                        <a:rPr lang="en-US" sz="32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Times New Roman"/>
                        </a:rPr>
                        <m:t>𝑖</m:t>
                      </m:r>
                      <m:sSub>
                        <m:sSubPr>
                          <m:ctrlPr>
                            <a:rPr lang="en-US" sz="32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Times New Roman"/>
                            </a:rPr>
                            <m:t>𝑣</m:t>
                          </m:r>
                        </m:e>
                        <m:sub>
                          <m:r>
                            <a:rPr lang="en-US" sz="32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Times New Roman"/>
                            </a:rPr>
                            <m:t>𝑥</m:t>
                          </m:r>
                        </m:sub>
                      </m:sSub>
                      <m:r>
                        <a:rPr lang="ar-IQ" sz="32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Times New Roman"/>
                        </a:rPr>
                        <m:t>=</m:t>
                      </m:r>
                      <m:r>
                        <a:rPr lang="ar-IQ" sz="32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Times New Roman"/>
                        </a:rPr>
                        <m:t>2</m:t>
                      </m:r>
                      <m:r>
                        <a:rPr lang="en-US" sz="32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Times New Roman"/>
                        </a:rPr>
                        <m:t>𝑥</m:t>
                      </m:r>
                      <m:r>
                        <a:rPr lang="en-US" sz="32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Times New Roman"/>
                        </a:rPr>
                        <m:t>+</m:t>
                      </m:r>
                      <m:r>
                        <a:rPr lang="en-US" sz="32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Times New Roman"/>
                        </a:rPr>
                        <m:t>2</m:t>
                      </m:r>
                      <m:r>
                        <a:rPr lang="en-US" sz="32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Times New Roman"/>
                        </a:rPr>
                        <m:t>𝑖𝑦</m:t>
                      </m:r>
                      <m:r>
                        <a:rPr lang="en-US" sz="32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Times New Roman"/>
                        </a:rPr>
                        <m:t>=</m:t>
                      </m:r>
                      <m:r>
                        <a:rPr lang="en-US" sz="32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Times New Roman"/>
                        </a:rPr>
                        <m:t>2</m:t>
                      </m:r>
                      <m:d>
                        <m:dPr>
                          <m:ctrlPr>
                            <a:rPr lang="en-US" sz="32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Times New Roman"/>
                            </a:rPr>
                            <m:t>𝑥</m:t>
                          </m:r>
                          <m:r>
                            <a:rPr lang="en-US" sz="32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Times New Roman"/>
                            </a:rPr>
                            <m:t>+</m:t>
                          </m:r>
                          <m:r>
                            <a:rPr lang="en-US" sz="32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Times New Roman"/>
                            </a:rPr>
                            <m:t>𝑖𝑦</m:t>
                          </m:r>
                        </m:e>
                      </m:d>
                      <m:r>
                        <a:rPr lang="en-US" sz="32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Times New Roman"/>
                        </a:rPr>
                        <m:t>=</m:t>
                      </m:r>
                      <m:r>
                        <a:rPr lang="en-US" sz="32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Times New Roman"/>
                        </a:rPr>
                        <m:t>2</m:t>
                      </m:r>
                      <m:r>
                        <a:rPr lang="en-US" sz="32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Times New Roman"/>
                        </a:rPr>
                        <m:t>𝑧</m:t>
                      </m:r>
                    </m:oMath>
                  </m:oMathPara>
                </a14:m>
                <a:r>
                  <a:rPr lang="ar-IQ" sz="3200" dirty="0" smtClean="0">
                    <a:solidFill>
                      <a:prstClr val="black"/>
                    </a:solidFill>
                    <a:cs typeface="Times New Roman"/>
                  </a:rPr>
                  <a:t/>
                </a:r>
                <a:br>
                  <a:rPr lang="ar-IQ" sz="3200" dirty="0" smtClean="0">
                    <a:solidFill>
                      <a:prstClr val="black"/>
                    </a:solidFill>
                    <a:cs typeface="Times New Roman"/>
                  </a:rPr>
                </a:br>
                <a:endParaRPr lang="ar-IQ" sz="3200" dirty="0" smtClean="0">
                  <a:solidFill>
                    <a:prstClr val="black"/>
                  </a:solidFill>
                  <a:cs typeface="Times New Roman"/>
                </a:endParaRPr>
              </a:p>
            </p:txBody>
          </p:sp>
        </mc:Choice>
        <mc:Fallback>
          <p:sp>
            <p:nvSpPr>
              <p:cNvPr id="2" name="مستطيل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4649" y="255654"/>
                <a:ext cx="9036496" cy="6600205"/>
              </a:xfrm>
              <a:prstGeom prst="rect">
                <a:avLst/>
              </a:prstGeom>
              <a:blipFill rotWithShape="1">
                <a:blip r:embed="rId2"/>
                <a:stretch>
                  <a:fillRect l="-1889" t="-1385" r="-1754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41461614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688</Words>
  <Application>Microsoft Office PowerPoint</Application>
  <PresentationFormat>عرض على الشاشة (3:4)‏</PresentationFormat>
  <Paragraphs>44</Paragraphs>
  <Slides>5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نسق Office</vt:lpstr>
      <vt:lpstr>التحليل العقدي  المحاضرةالعاشرة معادلتا كوشي – ريمان  لطلبة كلية التربية الاساسية/قسم الرياضيات / المرحلة الرابعة أعداد م.م. أنفال حسن ذياب    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المستقبل للحاسبات - سنجار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التحليل العقدي  المحاضرةالعاشرة الدوال التحليلية  لطلبة كلية التربية الاساسية/قسم الرياضيات / المرحلة الرابعة أعداد م.م. أنفال حسن ذياب    </dc:title>
  <dc:creator>Hanoo</dc:creator>
  <cp:lastModifiedBy>Hanoo</cp:lastModifiedBy>
  <cp:revision>19</cp:revision>
  <dcterms:created xsi:type="dcterms:W3CDTF">2020-01-06T09:23:35Z</dcterms:created>
  <dcterms:modified xsi:type="dcterms:W3CDTF">2020-01-06T17:43:02Z</dcterms:modified>
</cp:coreProperties>
</file>