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7"/>
  </p:notesMasterIdLst>
  <p:sldIdLst>
    <p:sldId id="262" r:id="rId2"/>
    <p:sldId id="257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84192" autoAdjust="0"/>
  </p:normalViewPr>
  <p:slideViewPr>
    <p:cSldViewPr>
      <p:cViewPr varScale="1">
        <p:scale>
          <a:sx n="61" d="100"/>
          <a:sy n="61" d="100"/>
        </p:scale>
        <p:origin x="-162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E97FE965-B823-4237-917C-503CC4423386}" type="datetimeFigureOut">
              <a:rPr lang="ar-IQ" smtClean="0"/>
              <a:t>11/05/1441</a:t>
            </a:fld>
            <a:endParaRPr lang="ar-IQ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D6BDC5B4-61EA-437F-B8BD-85903EE99CD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5342189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BDC5B4-61EA-437F-B8BD-85903EE99CD0}" type="slidenum">
              <a:rPr lang="ar-IQ" smtClean="0"/>
              <a:t>4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9250234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56228-FC6F-4773-AD7E-623A6B9DA626}" type="datetimeFigureOut">
              <a:rPr lang="ar-IQ" smtClean="0"/>
              <a:t>11/05/1441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DA31B-264E-4F85-83D4-CADDAC4677F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1263381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56228-FC6F-4773-AD7E-623A6B9DA626}" type="datetimeFigureOut">
              <a:rPr lang="ar-IQ" smtClean="0"/>
              <a:t>11/05/1441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DA31B-264E-4F85-83D4-CADDAC4677F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0912445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56228-FC6F-4773-AD7E-623A6B9DA626}" type="datetimeFigureOut">
              <a:rPr lang="ar-IQ" smtClean="0"/>
              <a:t>11/05/1441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DA31B-264E-4F85-83D4-CADDAC4677F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1262425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56228-FC6F-4773-AD7E-623A6B9DA626}" type="datetimeFigureOut">
              <a:rPr lang="ar-IQ" smtClean="0"/>
              <a:t>11/05/1441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DA31B-264E-4F85-83D4-CADDAC4677F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6225313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56228-FC6F-4773-AD7E-623A6B9DA626}" type="datetimeFigureOut">
              <a:rPr lang="ar-IQ" smtClean="0"/>
              <a:t>11/05/1441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DA31B-264E-4F85-83D4-CADDAC4677F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3157219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56228-FC6F-4773-AD7E-623A6B9DA626}" type="datetimeFigureOut">
              <a:rPr lang="ar-IQ" smtClean="0"/>
              <a:t>11/05/1441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DA31B-264E-4F85-83D4-CADDAC4677F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7825995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56228-FC6F-4773-AD7E-623A6B9DA626}" type="datetimeFigureOut">
              <a:rPr lang="ar-IQ" smtClean="0"/>
              <a:t>11/05/1441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DA31B-264E-4F85-83D4-CADDAC4677F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1892032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56228-FC6F-4773-AD7E-623A6B9DA626}" type="datetimeFigureOut">
              <a:rPr lang="ar-IQ" smtClean="0"/>
              <a:t>11/05/1441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DA31B-264E-4F85-83D4-CADDAC4677F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9590226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56228-FC6F-4773-AD7E-623A6B9DA626}" type="datetimeFigureOut">
              <a:rPr lang="ar-IQ" smtClean="0"/>
              <a:t>11/05/1441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DA31B-264E-4F85-83D4-CADDAC4677F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0137962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56228-FC6F-4773-AD7E-623A6B9DA626}" type="datetimeFigureOut">
              <a:rPr lang="ar-IQ" smtClean="0"/>
              <a:t>11/05/1441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DA31B-264E-4F85-83D4-CADDAC4677F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0055387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56228-FC6F-4773-AD7E-623A6B9DA626}" type="datetimeFigureOut">
              <a:rPr lang="ar-IQ" smtClean="0"/>
              <a:t>11/05/1441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DA31B-264E-4F85-83D4-CADDAC4677F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2820283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B56228-FC6F-4773-AD7E-623A6B9DA626}" type="datetimeFigureOut">
              <a:rPr lang="ar-IQ" smtClean="0"/>
              <a:t>11/05/1441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EDA31B-264E-4F85-83D4-CADDAC4677F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802143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مستطيل 2"/>
          <p:cNvSpPr/>
          <p:nvPr/>
        </p:nvSpPr>
        <p:spPr>
          <a:xfrm>
            <a:off x="539552" y="1412776"/>
            <a:ext cx="7948009" cy="30469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ar-IQ" sz="3200" dirty="0" smtClean="0">
                <a:cs typeface="+mj-cs"/>
              </a:rPr>
              <a:t>التحليل العقدي </a:t>
            </a:r>
          </a:p>
          <a:p>
            <a:pPr algn="ctr"/>
            <a:r>
              <a:rPr lang="ar-IQ" sz="3200" dirty="0" smtClean="0">
                <a:cs typeface="+mj-cs"/>
              </a:rPr>
              <a:t>المحاضرة الثانية</a:t>
            </a:r>
          </a:p>
          <a:p>
            <a:pPr algn="ctr"/>
            <a:r>
              <a:rPr lang="ar-IQ" sz="3200" dirty="0" smtClean="0">
                <a:cs typeface="+mj-cs"/>
              </a:rPr>
              <a:t>العمليات على العدد المركب ومرافق العدد المركب </a:t>
            </a:r>
          </a:p>
          <a:p>
            <a:pPr algn="ctr"/>
            <a:r>
              <a:rPr lang="ar-IQ" sz="3200" dirty="0" smtClean="0">
                <a:cs typeface="+mj-cs"/>
              </a:rPr>
              <a:t>لطلبة كلية التربية الاساسية/قسم الرياضيات / المرحلة الرابعة</a:t>
            </a:r>
          </a:p>
          <a:p>
            <a:pPr algn="ctr"/>
            <a:r>
              <a:rPr lang="ar-IQ" sz="3200" dirty="0" smtClean="0">
                <a:cs typeface="+mj-cs"/>
              </a:rPr>
              <a:t>أعداد</a:t>
            </a:r>
          </a:p>
          <a:p>
            <a:pPr algn="ctr"/>
            <a:r>
              <a:rPr lang="ar-IQ" sz="3200" dirty="0" smtClean="0">
                <a:cs typeface="+mj-cs"/>
              </a:rPr>
              <a:t>م.م. أنفال حسن ذياب   </a:t>
            </a:r>
          </a:p>
        </p:txBody>
      </p:sp>
    </p:spTree>
    <p:extLst>
      <p:ext uri="{BB962C8B-B14F-4D97-AF65-F5344CB8AC3E}">
        <p14:creationId xmlns:p14="http://schemas.microsoft.com/office/powerpoint/2010/main" val="23693770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مستطيل 1"/>
              <p:cNvSpPr/>
              <p:nvPr/>
            </p:nvSpPr>
            <p:spPr>
              <a:xfrm>
                <a:off x="323529" y="620688"/>
                <a:ext cx="8424936" cy="473975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ar-IQ" sz="3200" b="1" dirty="0" smtClean="0">
                    <a:latin typeface="Times New Roman Bold+FPEF"/>
                    <a:cs typeface="+mj-cs"/>
                  </a:rPr>
                  <a:t>العملیات على </a:t>
                </a:r>
                <a:r>
                  <a:rPr lang="ar-IQ" sz="3200" b="1" dirty="0">
                    <a:latin typeface="Times New Roman Bold+FPEF"/>
                    <a:cs typeface="+mj-cs"/>
                  </a:rPr>
                  <a:t>الأعداد </a:t>
                </a:r>
                <a:r>
                  <a:rPr lang="ar-IQ" sz="3200" b="1" dirty="0" smtClean="0">
                    <a:latin typeface="Times New Roman Bold+FPEF"/>
                    <a:cs typeface="+mj-cs"/>
                  </a:rPr>
                  <a:t>المعقدة</a:t>
                </a:r>
                <a:endParaRPr lang="ar-IQ" sz="3200" dirty="0" smtClean="0">
                  <a:cs typeface="+mj-cs"/>
                </a:endParaRPr>
              </a:p>
              <a:p>
                <a:r>
                  <a:rPr lang="ar-IQ" sz="3200" dirty="0">
                    <a:latin typeface="Times New Roman+FPEF"/>
                  </a:rPr>
                  <a:t>تتم عملیات جمع وطرح وقسمة الأعداد المعقدة بإتباع </a:t>
                </a:r>
                <a:r>
                  <a:rPr lang="ar-IQ" sz="3200" dirty="0" smtClean="0">
                    <a:latin typeface="Times New Roman+FPEF"/>
                  </a:rPr>
                  <a:t>قواعد الجمع </a:t>
                </a:r>
                <a:r>
                  <a:rPr lang="ar-IQ" sz="3200" dirty="0">
                    <a:latin typeface="Times New Roman+FPEF"/>
                  </a:rPr>
                  <a:t>والطرح والضرب </a:t>
                </a:r>
                <a:r>
                  <a:rPr lang="ar-IQ" sz="3200" dirty="0" smtClean="0">
                    <a:latin typeface="Times New Roman+FPEF"/>
                  </a:rPr>
                  <a:t>والقسمة</a:t>
                </a:r>
                <a:r>
                  <a:rPr lang="ar-IQ" sz="3200" dirty="0">
                    <a:solidFill>
                      <a:prstClr val="black"/>
                    </a:solidFill>
                    <a:latin typeface="Times New Roman+FPEF"/>
                  </a:rPr>
                  <a:t> للأعداد الحقیقیة </a:t>
                </a:r>
                <a:r>
                  <a:rPr lang="ar-IQ" sz="3200" dirty="0" smtClean="0">
                    <a:solidFill>
                      <a:prstClr val="black"/>
                    </a:solidFill>
                    <a:latin typeface="Times New Roman+FPEF"/>
                  </a:rPr>
                  <a:t>مع ملاحظة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 dirty="0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3200" b="0" i="1" dirty="0" smtClean="0">
                            <a:latin typeface="Cambria Math"/>
                          </a:rPr>
                          <m:t>𝑖</m:t>
                        </m:r>
                      </m:e>
                      <m:sup>
                        <m:r>
                          <a:rPr lang="en-US" sz="3200" b="0" i="1" dirty="0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1400" i="1" dirty="0" smtClean="0">
                        <a:latin typeface="Cambria Math"/>
                      </a:rPr>
                      <m:t> </m:t>
                    </m:r>
                  </m:oMath>
                </a14:m>
                <a:r>
                  <a:rPr lang="en-US" sz="3200" dirty="0">
                    <a:latin typeface="Times New Roman+FPEF"/>
                  </a:rPr>
                  <a:t>= </a:t>
                </a:r>
                <a:r>
                  <a:rPr lang="en-US" sz="3200" dirty="0" smtClean="0">
                    <a:latin typeface="Times New Roman+FPEF"/>
                  </a:rPr>
                  <a:t>-1</a:t>
                </a:r>
                <a:r>
                  <a:rPr lang="ar-IQ" sz="3200" dirty="0" smtClean="0">
                    <a:latin typeface="Times New Roman+FPEF"/>
                  </a:rPr>
                  <a:t> </a:t>
                </a:r>
                <a:r>
                  <a:rPr lang="ar-IQ" sz="3200" dirty="0">
                    <a:solidFill>
                      <a:prstClr val="black"/>
                    </a:solidFill>
                    <a:latin typeface="Times New Roman+FPEF"/>
                  </a:rPr>
                  <a:t>على النحو </a:t>
                </a:r>
                <a:r>
                  <a:rPr lang="ar-IQ" sz="3200" dirty="0" smtClean="0">
                    <a:solidFill>
                      <a:prstClr val="black"/>
                    </a:solidFill>
                    <a:latin typeface="Times New Roman+FPEF"/>
                  </a:rPr>
                  <a:t>الآتي</a:t>
                </a:r>
              </a:p>
              <a:p>
                <a:r>
                  <a:rPr lang="pl-PL" sz="3200" dirty="0">
                    <a:latin typeface="Times New Roman+FPEF"/>
                  </a:rPr>
                  <a:t>Z</a:t>
                </a:r>
                <a:r>
                  <a:rPr lang="pl-PL" sz="1400" dirty="0">
                    <a:latin typeface="Times New Roman+FPEF"/>
                  </a:rPr>
                  <a:t>1</a:t>
                </a:r>
                <a:r>
                  <a:rPr lang="pl-PL" sz="3200" dirty="0">
                    <a:latin typeface="Times New Roman+FPEF"/>
                  </a:rPr>
                  <a:t>= x</a:t>
                </a:r>
                <a:r>
                  <a:rPr lang="pl-PL" sz="1400" dirty="0">
                    <a:latin typeface="Times New Roman+FPEF"/>
                  </a:rPr>
                  <a:t>1 </a:t>
                </a:r>
                <a:r>
                  <a:rPr lang="pl-PL" sz="3200" dirty="0">
                    <a:latin typeface="Times New Roman+FPEF"/>
                  </a:rPr>
                  <a:t>+ iy</a:t>
                </a:r>
                <a:r>
                  <a:rPr lang="pl-PL" sz="1400" dirty="0">
                    <a:latin typeface="Times New Roman+FPEF"/>
                  </a:rPr>
                  <a:t>1 </a:t>
                </a:r>
                <a:r>
                  <a:rPr lang="pl-PL" sz="3200" dirty="0">
                    <a:latin typeface="Times New Roman+FPEF"/>
                  </a:rPr>
                  <a:t>, Z</a:t>
                </a:r>
                <a:r>
                  <a:rPr lang="pl-PL" sz="1400" dirty="0">
                    <a:latin typeface="Times New Roman+FPEF"/>
                  </a:rPr>
                  <a:t>2 </a:t>
                </a:r>
                <a:r>
                  <a:rPr lang="pl-PL" sz="3200" dirty="0">
                    <a:latin typeface="Times New Roman+FPEF"/>
                  </a:rPr>
                  <a:t>= x</a:t>
                </a:r>
                <a:r>
                  <a:rPr lang="pl-PL" sz="1400" dirty="0">
                    <a:latin typeface="Times New Roman+FPEF"/>
                  </a:rPr>
                  <a:t>2 </a:t>
                </a:r>
                <a:r>
                  <a:rPr lang="pl-PL" sz="3200" dirty="0">
                    <a:latin typeface="Times New Roman+FPEF"/>
                  </a:rPr>
                  <a:t>+ </a:t>
                </a:r>
                <a:r>
                  <a:rPr lang="pl-PL" sz="3200" dirty="0" smtClean="0">
                    <a:latin typeface="Times New Roman+FPEF"/>
                  </a:rPr>
                  <a:t>iy</a:t>
                </a:r>
                <a:r>
                  <a:rPr lang="pl-PL" sz="1400" dirty="0" smtClean="0">
                    <a:latin typeface="Times New Roman+FPEF"/>
                  </a:rPr>
                  <a:t>2</a:t>
                </a:r>
                <a:r>
                  <a:rPr lang="en-US" sz="1400" dirty="0" smtClean="0">
                    <a:latin typeface="Times New Roman+FPEF"/>
                  </a:rPr>
                  <a:t>                                                                       </a:t>
                </a:r>
              </a:p>
              <a:p>
                <a:pPr algn="l"/>
                <a:r>
                  <a:rPr lang="en-US" sz="3200" dirty="0" smtClean="0">
                    <a:latin typeface="Times New Roman+FPEF"/>
                  </a:rPr>
                  <a:t>1) </a:t>
                </a:r>
                <a:r>
                  <a:rPr lang="pl-PL" sz="3200" dirty="0">
                    <a:solidFill>
                      <a:prstClr val="black"/>
                    </a:solidFill>
                    <a:latin typeface="Times New Roman+FPEF"/>
                  </a:rPr>
                  <a:t>Z</a:t>
                </a:r>
                <a:r>
                  <a:rPr lang="pl-PL" sz="1400" dirty="0">
                    <a:solidFill>
                      <a:prstClr val="black"/>
                    </a:solidFill>
                    <a:latin typeface="Times New Roman+FPEF"/>
                  </a:rPr>
                  <a:t>1</a:t>
                </a:r>
                <a:r>
                  <a:rPr lang="pl-PL" sz="3200" dirty="0" smtClean="0">
                    <a:latin typeface="Times New Roman+FPEF"/>
                  </a:rPr>
                  <a:t> </a:t>
                </a:r>
                <a:r>
                  <a:rPr lang="pl-PL" sz="3200" dirty="0">
                    <a:latin typeface="Times New Roman+FPEF"/>
                  </a:rPr>
                  <a:t>+ </a:t>
                </a:r>
                <a:r>
                  <a:rPr lang="pl-PL" sz="3200" dirty="0">
                    <a:solidFill>
                      <a:prstClr val="black"/>
                    </a:solidFill>
                    <a:latin typeface="Times New Roman+FPEF"/>
                  </a:rPr>
                  <a:t>Z</a:t>
                </a:r>
                <a:r>
                  <a:rPr lang="pl-PL" sz="1400" dirty="0">
                    <a:solidFill>
                      <a:prstClr val="black"/>
                    </a:solidFill>
                    <a:latin typeface="Times New Roman+FPEF"/>
                  </a:rPr>
                  <a:t>2</a:t>
                </a:r>
                <a:r>
                  <a:rPr lang="pl-PL" sz="3200" dirty="0" smtClean="0">
                    <a:latin typeface="Times New Roman+FPEF"/>
                  </a:rPr>
                  <a:t> </a:t>
                </a:r>
                <a:r>
                  <a:rPr lang="pl-PL" sz="3200" dirty="0">
                    <a:latin typeface="Times New Roman+FPEF"/>
                  </a:rPr>
                  <a:t>= </a:t>
                </a:r>
                <a:r>
                  <a:rPr lang="pl-PL" sz="3200" dirty="0" smtClean="0">
                    <a:latin typeface="Times New Roman+FPEF"/>
                  </a:rPr>
                  <a:t>(</a:t>
                </a:r>
                <a:r>
                  <a:rPr lang="pl-PL" sz="3200" dirty="0">
                    <a:solidFill>
                      <a:prstClr val="black"/>
                    </a:solidFill>
                    <a:latin typeface="Times New Roman+FPEF"/>
                  </a:rPr>
                  <a:t>x</a:t>
                </a:r>
                <a:r>
                  <a:rPr lang="pl-PL" sz="1400" dirty="0">
                    <a:solidFill>
                      <a:prstClr val="black"/>
                    </a:solidFill>
                    <a:latin typeface="Times New Roman+FPEF"/>
                  </a:rPr>
                  <a:t>1</a:t>
                </a:r>
                <a:r>
                  <a:rPr lang="pl-PL" sz="3200" dirty="0" smtClean="0">
                    <a:latin typeface="Times New Roman+FPEF"/>
                  </a:rPr>
                  <a:t> </a:t>
                </a:r>
                <a:r>
                  <a:rPr lang="pl-PL" sz="3200" dirty="0">
                    <a:latin typeface="Times New Roman+FPEF"/>
                  </a:rPr>
                  <a:t>+ </a:t>
                </a:r>
                <a:r>
                  <a:rPr lang="pl-PL" sz="3200" dirty="0">
                    <a:solidFill>
                      <a:prstClr val="black"/>
                    </a:solidFill>
                    <a:latin typeface="Times New Roman+FPEF"/>
                  </a:rPr>
                  <a:t>x</a:t>
                </a:r>
                <a:r>
                  <a:rPr lang="pl-PL" sz="1400" dirty="0">
                    <a:solidFill>
                      <a:prstClr val="black"/>
                    </a:solidFill>
                    <a:latin typeface="Times New Roman+FPEF"/>
                  </a:rPr>
                  <a:t>2</a:t>
                </a:r>
                <a:r>
                  <a:rPr lang="pl-PL" sz="3200" dirty="0" smtClean="0">
                    <a:latin typeface="Times New Roman+FPEF"/>
                  </a:rPr>
                  <a:t> </a:t>
                </a:r>
                <a:r>
                  <a:rPr lang="pl-PL" sz="3200" dirty="0">
                    <a:latin typeface="Times New Roman+FPEF"/>
                  </a:rPr>
                  <a:t>) + i </a:t>
                </a:r>
                <a:r>
                  <a:rPr lang="pl-PL" sz="3200" dirty="0" smtClean="0">
                    <a:latin typeface="Times New Roman+FPEF"/>
                  </a:rPr>
                  <a:t>(</a:t>
                </a:r>
                <a:r>
                  <a:rPr lang="pl-PL" sz="3200" dirty="0">
                    <a:solidFill>
                      <a:prstClr val="black"/>
                    </a:solidFill>
                    <a:latin typeface="Times New Roman+FPEF"/>
                  </a:rPr>
                  <a:t>y</a:t>
                </a:r>
                <a:r>
                  <a:rPr lang="pl-PL" sz="1400" dirty="0">
                    <a:solidFill>
                      <a:prstClr val="black"/>
                    </a:solidFill>
                    <a:latin typeface="Times New Roman+FPEF"/>
                  </a:rPr>
                  <a:t>1</a:t>
                </a:r>
                <a:r>
                  <a:rPr lang="pl-PL" sz="3200" dirty="0" smtClean="0">
                    <a:latin typeface="Times New Roman+FPEF"/>
                  </a:rPr>
                  <a:t> </a:t>
                </a:r>
                <a:r>
                  <a:rPr lang="pl-PL" sz="3200" dirty="0">
                    <a:latin typeface="Times New Roman+FPEF"/>
                  </a:rPr>
                  <a:t>– </a:t>
                </a:r>
                <a:r>
                  <a:rPr lang="pl-PL" sz="3200" dirty="0">
                    <a:solidFill>
                      <a:prstClr val="black"/>
                    </a:solidFill>
                    <a:latin typeface="Times New Roman+FPEF"/>
                  </a:rPr>
                  <a:t>y</a:t>
                </a:r>
                <a:r>
                  <a:rPr lang="pl-PL" sz="1400" dirty="0">
                    <a:solidFill>
                      <a:prstClr val="black"/>
                    </a:solidFill>
                    <a:latin typeface="Times New Roman+FPEF"/>
                  </a:rPr>
                  <a:t>2</a:t>
                </a:r>
                <a:r>
                  <a:rPr lang="pl-PL" sz="3200" dirty="0" smtClean="0">
                    <a:latin typeface="Times New Roman+FPEF"/>
                  </a:rPr>
                  <a:t> )</a:t>
                </a:r>
                <a:endParaRPr lang="pl-PL" sz="3200" dirty="0">
                  <a:latin typeface="Times New Roman+FPEF"/>
                </a:endParaRPr>
              </a:p>
              <a:p>
                <a:pPr algn="l"/>
                <a:endParaRPr lang="ar-IQ" sz="3200" dirty="0" smtClean="0">
                  <a:latin typeface="Times New Roman+FPEF"/>
                </a:endParaRPr>
              </a:p>
              <a:p>
                <a:pPr algn="l"/>
                <a:r>
                  <a:rPr lang="ar-IQ" sz="3200" dirty="0" smtClean="0">
                    <a:latin typeface="Times New Roman+FPEF"/>
                  </a:rPr>
                  <a:t> (</a:t>
                </a:r>
                <a:r>
                  <a:rPr lang="en-US" sz="3200" dirty="0" smtClean="0">
                    <a:latin typeface="Times New Roman+FPEF"/>
                  </a:rPr>
                  <a:t>2) </a:t>
                </a:r>
                <a:r>
                  <a:rPr lang="pl-PL" sz="3200" dirty="0">
                    <a:solidFill>
                      <a:prstClr val="black"/>
                    </a:solidFill>
                    <a:latin typeface="Times New Roman+FPEF"/>
                  </a:rPr>
                  <a:t>Z</a:t>
                </a:r>
                <a:r>
                  <a:rPr lang="pl-PL" sz="1400" dirty="0">
                    <a:solidFill>
                      <a:prstClr val="black"/>
                    </a:solidFill>
                    <a:latin typeface="Times New Roman+FPEF"/>
                  </a:rPr>
                  <a:t>1</a:t>
                </a:r>
                <a:r>
                  <a:rPr lang="pl-PL" sz="3200" dirty="0" smtClean="0">
                    <a:latin typeface="Times New Roman+FPEF"/>
                  </a:rPr>
                  <a:t> </a:t>
                </a:r>
                <a:r>
                  <a:rPr lang="pl-PL" sz="3200" dirty="0">
                    <a:latin typeface="Times New Roman+FPEF"/>
                  </a:rPr>
                  <a:t>. </a:t>
                </a:r>
                <a:r>
                  <a:rPr lang="pl-PL" sz="3200" dirty="0" smtClean="0">
                    <a:solidFill>
                      <a:prstClr val="black"/>
                    </a:solidFill>
                    <a:latin typeface="Times New Roman+FPEF"/>
                  </a:rPr>
                  <a:t>Z</a:t>
                </a:r>
                <a:r>
                  <a:rPr lang="pl-PL" sz="1400" dirty="0" smtClean="0">
                    <a:solidFill>
                      <a:prstClr val="black"/>
                    </a:solidFill>
                    <a:latin typeface="Times New Roman+FPEF"/>
                  </a:rPr>
                  <a:t>2</a:t>
                </a:r>
                <a:r>
                  <a:rPr lang="pl-PL" sz="3200" dirty="0" smtClean="0">
                    <a:latin typeface="Times New Roman+FPEF"/>
                  </a:rPr>
                  <a:t> </a:t>
                </a:r>
                <a:r>
                  <a:rPr lang="pl-PL" sz="3200" dirty="0">
                    <a:latin typeface="Times New Roman+FPEF"/>
                  </a:rPr>
                  <a:t>= </a:t>
                </a:r>
                <a:r>
                  <a:rPr lang="pl-PL" sz="3200" dirty="0" smtClean="0">
                    <a:latin typeface="Times New Roman+FPEF"/>
                  </a:rPr>
                  <a:t>(</a:t>
                </a:r>
                <a:r>
                  <a:rPr lang="pl-PL" sz="3200" dirty="0">
                    <a:solidFill>
                      <a:prstClr val="black"/>
                    </a:solidFill>
                    <a:latin typeface="Times New Roman+FPEF"/>
                  </a:rPr>
                  <a:t>x</a:t>
                </a:r>
                <a:r>
                  <a:rPr lang="pl-PL" sz="1400" dirty="0">
                    <a:solidFill>
                      <a:prstClr val="black"/>
                    </a:solidFill>
                    <a:latin typeface="Times New Roman+FPEF"/>
                  </a:rPr>
                  <a:t>1</a:t>
                </a:r>
                <a:r>
                  <a:rPr lang="pl-PL" sz="3200" dirty="0" smtClean="0">
                    <a:latin typeface="Times New Roman+FPEF"/>
                  </a:rPr>
                  <a:t> </a:t>
                </a:r>
                <a:r>
                  <a:rPr lang="pl-PL" sz="3200" dirty="0">
                    <a:latin typeface="Times New Roman+FPEF"/>
                  </a:rPr>
                  <a:t>+ </a:t>
                </a:r>
                <a:r>
                  <a:rPr lang="pl-PL" sz="3200" dirty="0" smtClean="0">
                    <a:latin typeface="Times New Roman+FPEF"/>
                  </a:rPr>
                  <a:t>i</a:t>
                </a:r>
                <a:r>
                  <a:rPr lang="pl-PL" sz="3200" dirty="0">
                    <a:solidFill>
                      <a:prstClr val="black"/>
                    </a:solidFill>
                    <a:latin typeface="Times New Roman+FPEF"/>
                  </a:rPr>
                  <a:t>y</a:t>
                </a:r>
                <a:r>
                  <a:rPr lang="pl-PL" sz="1400" dirty="0">
                    <a:solidFill>
                      <a:prstClr val="black"/>
                    </a:solidFill>
                    <a:latin typeface="Times New Roman+FPEF"/>
                  </a:rPr>
                  <a:t>1</a:t>
                </a:r>
                <a:r>
                  <a:rPr lang="pl-PL" sz="3200" dirty="0" smtClean="0">
                    <a:latin typeface="Times New Roman+FPEF"/>
                  </a:rPr>
                  <a:t> </a:t>
                </a:r>
                <a:r>
                  <a:rPr lang="pl-PL" sz="3200" dirty="0">
                    <a:latin typeface="Times New Roman+FPEF"/>
                  </a:rPr>
                  <a:t>) </a:t>
                </a:r>
                <a:r>
                  <a:rPr lang="pl-PL" sz="3200" dirty="0" smtClean="0">
                    <a:latin typeface="Times New Roman+FPEF"/>
                  </a:rPr>
                  <a:t>(</a:t>
                </a:r>
                <a:r>
                  <a:rPr lang="pl-PL" sz="3200" dirty="0">
                    <a:solidFill>
                      <a:prstClr val="black"/>
                    </a:solidFill>
                    <a:latin typeface="Times New Roman+FPEF"/>
                  </a:rPr>
                  <a:t>x</a:t>
                </a:r>
                <a:r>
                  <a:rPr lang="pl-PL" sz="1400" dirty="0">
                    <a:solidFill>
                      <a:prstClr val="black"/>
                    </a:solidFill>
                    <a:latin typeface="Times New Roman+FPEF"/>
                  </a:rPr>
                  <a:t>2</a:t>
                </a:r>
                <a:r>
                  <a:rPr lang="pl-PL" sz="3200" dirty="0" smtClean="0">
                    <a:latin typeface="Times New Roman+FPEF"/>
                  </a:rPr>
                  <a:t> </a:t>
                </a:r>
                <a:r>
                  <a:rPr lang="pl-PL" sz="3200" dirty="0">
                    <a:latin typeface="Times New Roman+FPEF"/>
                  </a:rPr>
                  <a:t>+ </a:t>
                </a:r>
                <a:r>
                  <a:rPr lang="pl-PL" sz="3200" dirty="0" smtClean="0">
                    <a:latin typeface="Times New Roman+FPEF"/>
                  </a:rPr>
                  <a:t>i</a:t>
                </a:r>
                <a:r>
                  <a:rPr lang="pl-PL" sz="3200" dirty="0" smtClean="0">
                    <a:solidFill>
                      <a:prstClr val="black"/>
                    </a:solidFill>
                    <a:latin typeface="Times New Roman+FPEF"/>
                  </a:rPr>
                  <a:t>y</a:t>
                </a:r>
                <a:r>
                  <a:rPr lang="pl-PL" sz="1400" dirty="0" smtClean="0">
                    <a:solidFill>
                      <a:prstClr val="black"/>
                    </a:solidFill>
                    <a:latin typeface="Times New Roman+FPEF"/>
                  </a:rPr>
                  <a:t>2</a:t>
                </a:r>
                <a:endParaRPr lang="ar-IQ" sz="3200" dirty="0" smtClean="0">
                  <a:latin typeface="Times New Roman+FPEF"/>
                </a:endParaRPr>
              </a:p>
              <a:p>
                <a:r>
                  <a:rPr lang="ar-IQ" sz="3200" dirty="0" smtClean="0">
                    <a:latin typeface="Times New Roman+FPEF"/>
                  </a:rPr>
                  <a:t>           (</a:t>
                </a:r>
                <a:r>
                  <a:rPr lang="es-ES" sz="3200" dirty="0" smtClean="0">
                    <a:latin typeface="Times New Roman+FPEF"/>
                  </a:rPr>
                  <a:t>= (</a:t>
                </a:r>
                <a:r>
                  <a:rPr lang="pl-PL" sz="3200" dirty="0">
                    <a:solidFill>
                      <a:prstClr val="black"/>
                    </a:solidFill>
                    <a:latin typeface="Times New Roman+FPEF"/>
                  </a:rPr>
                  <a:t>x</a:t>
                </a:r>
                <a:r>
                  <a:rPr lang="pl-PL" sz="1400" dirty="0">
                    <a:solidFill>
                      <a:prstClr val="black"/>
                    </a:solidFill>
                    <a:latin typeface="Times New Roman+FPEF"/>
                  </a:rPr>
                  <a:t>1</a:t>
                </a:r>
                <a:r>
                  <a:rPr lang="es-ES" sz="3200" dirty="0" smtClean="0">
                    <a:latin typeface="Times New Roman+FPEF"/>
                  </a:rPr>
                  <a:t> </a:t>
                </a:r>
                <a:r>
                  <a:rPr lang="pl-PL" sz="3200" dirty="0">
                    <a:solidFill>
                      <a:prstClr val="black"/>
                    </a:solidFill>
                    <a:latin typeface="Times New Roman+FPEF"/>
                  </a:rPr>
                  <a:t>x</a:t>
                </a:r>
                <a:r>
                  <a:rPr lang="pl-PL" sz="1400" dirty="0">
                    <a:solidFill>
                      <a:prstClr val="black"/>
                    </a:solidFill>
                    <a:latin typeface="Times New Roman+FPEF"/>
                  </a:rPr>
                  <a:t>2</a:t>
                </a:r>
                <a:r>
                  <a:rPr lang="es-ES" sz="3200" dirty="0" smtClean="0">
                    <a:latin typeface="Times New Roman+FPEF"/>
                  </a:rPr>
                  <a:t> </a:t>
                </a:r>
                <a:r>
                  <a:rPr lang="es-ES" sz="3200" dirty="0">
                    <a:latin typeface="Times New Roman+FPEF"/>
                  </a:rPr>
                  <a:t>– </a:t>
                </a:r>
                <a:r>
                  <a:rPr lang="pl-PL" sz="3200" dirty="0">
                    <a:solidFill>
                      <a:prstClr val="black"/>
                    </a:solidFill>
                    <a:latin typeface="Times New Roman+FPEF"/>
                  </a:rPr>
                  <a:t>y</a:t>
                </a:r>
                <a:r>
                  <a:rPr lang="pl-PL" sz="1400" dirty="0">
                    <a:solidFill>
                      <a:prstClr val="black"/>
                    </a:solidFill>
                    <a:latin typeface="Times New Roman+FPEF"/>
                  </a:rPr>
                  <a:t>1</a:t>
                </a:r>
                <a:r>
                  <a:rPr lang="es-ES" sz="3200" dirty="0" smtClean="0">
                    <a:latin typeface="Times New Roman+FPEF"/>
                  </a:rPr>
                  <a:t> </a:t>
                </a:r>
                <a:r>
                  <a:rPr lang="pl-PL" sz="3200" dirty="0" smtClean="0">
                    <a:solidFill>
                      <a:prstClr val="black"/>
                    </a:solidFill>
                    <a:latin typeface="Times New Roman+FPEF"/>
                  </a:rPr>
                  <a:t>y</a:t>
                </a:r>
                <a:r>
                  <a:rPr lang="pl-PL" sz="1400" dirty="0" smtClean="0">
                    <a:solidFill>
                      <a:prstClr val="black"/>
                    </a:solidFill>
                    <a:latin typeface="Times New Roman+FPEF"/>
                  </a:rPr>
                  <a:t>2</a:t>
                </a:r>
                <a:r>
                  <a:rPr lang="es-ES" sz="3200" dirty="0" smtClean="0">
                    <a:latin typeface="Times New Roman+FPEF"/>
                  </a:rPr>
                  <a:t> </a:t>
                </a:r>
                <a:r>
                  <a:rPr lang="es-ES" sz="3200" dirty="0">
                    <a:latin typeface="Times New Roman+FPEF"/>
                  </a:rPr>
                  <a:t>) + i </a:t>
                </a:r>
                <a:r>
                  <a:rPr lang="es-ES" sz="3200" dirty="0" smtClean="0">
                    <a:latin typeface="Times New Roman+FPEF"/>
                  </a:rPr>
                  <a:t>(</a:t>
                </a:r>
                <a:r>
                  <a:rPr lang="pl-PL" sz="3200" dirty="0">
                    <a:solidFill>
                      <a:prstClr val="black"/>
                    </a:solidFill>
                    <a:latin typeface="Times New Roman+FPEF"/>
                  </a:rPr>
                  <a:t>x</a:t>
                </a:r>
                <a:r>
                  <a:rPr lang="pl-PL" sz="1400" dirty="0">
                    <a:solidFill>
                      <a:prstClr val="black"/>
                    </a:solidFill>
                    <a:latin typeface="Times New Roman+FPEF"/>
                  </a:rPr>
                  <a:t>1</a:t>
                </a:r>
                <a:r>
                  <a:rPr lang="es-ES" sz="3200" dirty="0" smtClean="0">
                    <a:latin typeface="Times New Roman+FPEF"/>
                  </a:rPr>
                  <a:t> </a:t>
                </a:r>
                <a:r>
                  <a:rPr lang="pl-PL" sz="3200" dirty="0">
                    <a:solidFill>
                      <a:prstClr val="black"/>
                    </a:solidFill>
                    <a:latin typeface="Times New Roman+FPEF"/>
                  </a:rPr>
                  <a:t>y</a:t>
                </a:r>
                <a:r>
                  <a:rPr lang="pl-PL" sz="1400" dirty="0">
                    <a:solidFill>
                      <a:prstClr val="black"/>
                    </a:solidFill>
                    <a:latin typeface="Times New Roman+FPEF"/>
                  </a:rPr>
                  <a:t>2</a:t>
                </a:r>
                <a:r>
                  <a:rPr lang="es-ES" sz="3200" dirty="0" smtClean="0">
                    <a:latin typeface="Times New Roman+FPEF"/>
                  </a:rPr>
                  <a:t> +</a:t>
                </a:r>
                <a:r>
                  <a:rPr lang="pl-PL" sz="3200" dirty="0">
                    <a:solidFill>
                      <a:prstClr val="black"/>
                    </a:solidFill>
                    <a:latin typeface="Times New Roman+FPEF"/>
                  </a:rPr>
                  <a:t> x</a:t>
                </a:r>
                <a:r>
                  <a:rPr lang="pl-PL" sz="1400" dirty="0">
                    <a:solidFill>
                      <a:prstClr val="black"/>
                    </a:solidFill>
                    <a:latin typeface="Times New Roman+FPEF"/>
                  </a:rPr>
                  <a:t>2 </a:t>
                </a:r>
                <a:r>
                  <a:rPr lang="pl-PL" sz="3200" dirty="0" smtClean="0">
                    <a:solidFill>
                      <a:prstClr val="black"/>
                    </a:solidFill>
                    <a:latin typeface="Times New Roman+FPEF"/>
                  </a:rPr>
                  <a:t>y</a:t>
                </a:r>
                <a:r>
                  <a:rPr lang="pl-PL" sz="1400" dirty="0" smtClean="0">
                    <a:solidFill>
                      <a:prstClr val="black"/>
                    </a:solidFill>
                    <a:latin typeface="Times New Roman+FPEF"/>
                  </a:rPr>
                  <a:t>1</a:t>
                </a:r>
                <a:r>
                  <a:rPr lang="ar-IQ" sz="1400" dirty="0" smtClean="0">
                    <a:solidFill>
                      <a:prstClr val="black"/>
                    </a:solidFill>
                    <a:latin typeface="Times New Roman+FPEF"/>
                  </a:rPr>
                  <a:t> </a:t>
                </a:r>
              </a:p>
              <a:p>
                <a:r>
                  <a:rPr lang="en-US" sz="1400" dirty="0" smtClean="0">
                    <a:solidFill>
                      <a:prstClr val="black"/>
                    </a:solidFill>
                    <a:latin typeface="Times New Roman+FPEF"/>
                    <a:cs typeface="+mj-cs"/>
                  </a:rPr>
                  <a:t>   </a:t>
                </a:r>
                <a:endParaRPr lang="ar-IQ" sz="3200" dirty="0">
                  <a:cs typeface="+mj-cs"/>
                </a:endParaRPr>
              </a:p>
            </p:txBody>
          </p:sp>
        </mc:Choice>
        <mc:Fallback xmlns="">
          <p:sp>
            <p:nvSpPr>
              <p:cNvPr id="2" name="مستطيل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9" y="620688"/>
                <a:ext cx="8424936" cy="4739759"/>
              </a:xfrm>
              <a:prstGeom prst="rect">
                <a:avLst/>
              </a:prstGeom>
              <a:blipFill rotWithShape="1">
                <a:blip r:embed="rId2"/>
                <a:stretch>
                  <a:fillRect l="-1737" t="-1802" r="-1881"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023024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مستطيل 1"/>
              <p:cNvSpPr/>
              <p:nvPr/>
            </p:nvSpPr>
            <p:spPr>
              <a:xfrm>
                <a:off x="179512" y="188640"/>
                <a:ext cx="8712968" cy="706988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/>
                <a:r>
                  <a:rPr lang="ar-IQ" sz="3200" dirty="0" smtClean="0">
                    <a:latin typeface="Times New Roman+FPEF"/>
                    <a:cs typeface="+mj-cs"/>
                  </a:rPr>
                  <a:t>3) حاصل قسمة العدد</a:t>
                </a:r>
                <a:r>
                  <a:rPr lang="ar-IQ" sz="3200" dirty="0">
                    <a:latin typeface="Times New Roman+FPEF"/>
                  </a:rPr>
                  <a:t> </a:t>
                </a:r>
                <a:r>
                  <a:rPr lang="pl-PL" sz="3200" dirty="0" smtClean="0">
                    <a:solidFill>
                      <a:prstClr val="black"/>
                    </a:solidFill>
                    <a:latin typeface="Times New Roman+FPEF"/>
                  </a:rPr>
                  <a:t>Z</a:t>
                </a:r>
                <a:r>
                  <a:rPr lang="pl-PL" sz="1400" dirty="0" smtClean="0">
                    <a:solidFill>
                      <a:prstClr val="black"/>
                    </a:solidFill>
                    <a:latin typeface="Times New Roman+FPEF"/>
                  </a:rPr>
                  <a:t>1</a:t>
                </a:r>
                <a:r>
                  <a:rPr lang="ar-IQ" sz="3200" dirty="0" smtClean="0">
                    <a:latin typeface="Times New Roman+FPEF"/>
                  </a:rPr>
                  <a:t>على العدد</a:t>
                </a:r>
                <a:r>
                  <a:rPr lang="en-US" sz="3200" dirty="0">
                    <a:solidFill>
                      <a:prstClr val="black"/>
                    </a:solidFill>
                    <a:latin typeface="Times New Roman+FPEF"/>
                  </a:rPr>
                  <a:t> ( Z</a:t>
                </a:r>
                <a:r>
                  <a:rPr lang="en-US" sz="1400" dirty="0">
                    <a:solidFill>
                      <a:prstClr val="black"/>
                    </a:solidFill>
                    <a:latin typeface="Times New Roman+FPEF"/>
                  </a:rPr>
                  <a:t>2 </a:t>
                </a:r>
                <a:r>
                  <a:rPr lang="en-US" sz="3200" dirty="0">
                    <a:solidFill>
                      <a:prstClr val="black"/>
                    </a:solidFill>
                    <a:latin typeface="Times New Roman+FPEF"/>
                  </a:rPr>
                  <a:t>≠0)</a:t>
                </a:r>
                <a:r>
                  <a:rPr lang="en-US" sz="3200" dirty="0" smtClean="0">
                    <a:latin typeface="Times New Roman+FPEF"/>
                  </a:rPr>
                  <a:t>  </a:t>
                </a:r>
                <a:r>
                  <a:rPr lang="en-US" sz="3200" dirty="0" smtClean="0">
                    <a:solidFill>
                      <a:prstClr val="black"/>
                    </a:solidFill>
                    <a:latin typeface="Times New Roman+FPEF"/>
                  </a:rPr>
                  <a:t>Z</a:t>
                </a:r>
                <a:r>
                  <a:rPr lang="en-US" sz="1400" dirty="0" smtClean="0">
                    <a:solidFill>
                      <a:prstClr val="black"/>
                    </a:solidFill>
                    <a:latin typeface="Times New Roman+FPEF"/>
                  </a:rPr>
                  <a:t>2</a:t>
                </a:r>
                <a:r>
                  <a:rPr lang="ar-IQ" sz="3200" dirty="0" smtClean="0">
                    <a:solidFill>
                      <a:prstClr val="black"/>
                    </a:solidFill>
                    <a:latin typeface="Times New Roman+FPEF"/>
                  </a:rPr>
                  <a:t>ي</a:t>
                </a:r>
                <a:r>
                  <a:rPr lang="ar-IQ" sz="3200" dirty="0" smtClean="0">
                    <a:latin typeface="Times New Roman+FPEF"/>
                  </a:rPr>
                  <a:t>كتب بالصیغة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ar-IQ" sz="3200" i="1" smtClean="0"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pl-PL" sz="3200" dirty="0">
                            <a:solidFill>
                              <a:prstClr val="black"/>
                            </a:solidFill>
                            <a:latin typeface="Times New Roman+FPEF"/>
                          </a:rPr>
                          <m:t>Z</m:t>
                        </m:r>
                        <m:r>
                          <m:rPr>
                            <m:nor/>
                          </m:rPr>
                          <a:rPr lang="pl-PL" sz="1400" dirty="0">
                            <a:solidFill>
                              <a:prstClr val="black"/>
                            </a:solidFill>
                            <a:latin typeface="Times New Roman+FPEF"/>
                          </a:rPr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3200" dirty="0">
                            <a:solidFill>
                              <a:prstClr val="black"/>
                            </a:solidFill>
                            <a:latin typeface="Times New Roman+FPEF"/>
                          </a:rPr>
                          <m:t>Z</m:t>
                        </m:r>
                        <m:r>
                          <m:rPr>
                            <m:nor/>
                          </m:rPr>
                          <a:rPr lang="en-US" sz="1400" dirty="0">
                            <a:solidFill>
                              <a:prstClr val="black"/>
                            </a:solidFill>
                            <a:latin typeface="Times New Roman+FPEF"/>
                          </a:rPr>
                          <m:t>2 </m:t>
                        </m:r>
                      </m:den>
                    </m:f>
                  </m:oMath>
                </a14:m>
                <a:r>
                  <a:rPr lang="ar-IQ" sz="3200" dirty="0" smtClean="0">
                    <a:latin typeface="Times New Roman+FPEF"/>
                  </a:rPr>
                  <a:t> </a:t>
                </a:r>
                <a:r>
                  <a:rPr lang="ar-IQ" sz="3200" dirty="0">
                    <a:latin typeface="Times New Roman+FPEF"/>
                  </a:rPr>
                  <a:t>ھو </a:t>
                </a:r>
                <a:r>
                  <a:rPr lang="ar-IQ" sz="3200" dirty="0" smtClean="0">
                    <a:latin typeface="Times New Roman+FPEF"/>
                  </a:rPr>
                  <a:t>العدد</a:t>
                </a:r>
                <a:r>
                  <a:rPr lang="en-US" sz="3200" dirty="0">
                    <a:solidFill>
                      <a:prstClr val="black"/>
                    </a:solidFill>
                    <a:latin typeface="Times New Roman+FPEF"/>
                  </a:rPr>
                  <a:t>Z </a:t>
                </a:r>
                <a:r>
                  <a:rPr lang="ar-IQ" sz="3200" dirty="0" smtClean="0">
                    <a:latin typeface="Times New Roman+FPEF"/>
                  </a:rPr>
                  <a:t>بحیث يحقق العلاقة  </a:t>
                </a:r>
                <a:r>
                  <a:rPr lang="en-US" sz="3200" dirty="0">
                    <a:latin typeface="Times New Roman+FPEF"/>
                  </a:rPr>
                  <a:t>Z</a:t>
                </a:r>
                <a:r>
                  <a:rPr lang="en-US" sz="1400" dirty="0">
                    <a:latin typeface="Times New Roman+FPEF"/>
                  </a:rPr>
                  <a:t>1 </a:t>
                </a:r>
                <a:r>
                  <a:rPr lang="en-US" sz="3200" dirty="0">
                    <a:latin typeface="Times New Roman+FPEF"/>
                  </a:rPr>
                  <a:t>= Z </a:t>
                </a:r>
                <a:r>
                  <a:rPr lang="en-US" sz="3200" dirty="0" smtClean="0">
                    <a:latin typeface="Times New Roman+FPEF"/>
                  </a:rPr>
                  <a:t>Z</a:t>
                </a:r>
                <a:r>
                  <a:rPr lang="en-US" sz="1400" dirty="0" smtClean="0">
                    <a:latin typeface="Times New Roman+FPEF"/>
                  </a:rPr>
                  <a:t>2</a:t>
                </a:r>
                <a:endParaRPr lang="ar-IQ" sz="3200" dirty="0" smtClean="0">
                  <a:latin typeface="Times New Roman+FPEF"/>
                  <a:cs typeface="+mj-cs"/>
                </a:endParaRPr>
              </a:p>
              <a:p>
                <a:pPr lvl="0"/>
                <a:r>
                  <a:rPr lang="en-US" sz="3200" dirty="0" smtClean="0">
                    <a:latin typeface="Times New Roman+FPEF"/>
                    <a:cs typeface="+mj-cs"/>
                  </a:rPr>
                  <a:t>                                </a:t>
                </a:r>
                <a:r>
                  <a:rPr lang="fi-FI" sz="3200" dirty="0" smtClean="0">
                    <a:latin typeface="Times New Roman+FPEF"/>
                  </a:rPr>
                  <a:t>x</a:t>
                </a:r>
                <a:r>
                  <a:rPr lang="fi-FI" sz="1400" dirty="0" smtClean="0">
                    <a:latin typeface="Times New Roman+FPEF"/>
                  </a:rPr>
                  <a:t>1 </a:t>
                </a:r>
                <a:r>
                  <a:rPr lang="fi-FI" sz="3200" dirty="0" smtClean="0">
                    <a:latin typeface="Times New Roman+FPEF"/>
                  </a:rPr>
                  <a:t>+ iy</a:t>
                </a:r>
                <a:r>
                  <a:rPr lang="fi-FI" sz="1400" dirty="0" smtClean="0">
                    <a:latin typeface="Times New Roman+FPEF"/>
                  </a:rPr>
                  <a:t>1 </a:t>
                </a:r>
                <a:r>
                  <a:rPr lang="fi-FI" sz="3200" dirty="0" smtClean="0">
                    <a:latin typeface="Times New Roman+FPEF"/>
                  </a:rPr>
                  <a:t>= ( x + iy ) ( x</a:t>
                </a:r>
                <a:r>
                  <a:rPr lang="fi-FI" sz="1400" dirty="0" smtClean="0">
                    <a:latin typeface="Times New Roman+FPEF"/>
                  </a:rPr>
                  <a:t>2 </a:t>
                </a:r>
                <a:r>
                  <a:rPr lang="fi-FI" sz="3200" dirty="0" smtClean="0">
                    <a:latin typeface="Times New Roman+FPEF"/>
                  </a:rPr>
                  <a:t>+ iy</a:t>
                </a:r>
                <a:r>
                  <a:rPr lang="fi-FI" sz="1400" dirty="0" smtClean="0">
                    <a:latin typeface="Times New Roman+FPEF"/>
                  </a:rPr>
                  <a:t>2 </a:t>
                </a:r>
                <a:r>
                  <a:rPr lang="fi-FI" sz="3200" dirty="0" smtClean="0">
                    <a:latin typeface="Times New Roman+FPEF"/>
                  </a:rPr>
                  <a:t>) </a:t>
                </a:r>
                <a:endParaRPr lang="ar-IQ" sz="3200" dirty="0" smtClean="0">
                  <a:latin typeface="Times New Roman+FPEF"/>
                  <a:cs typeface="+mj-cs"/>
                </a:endParaRPr>
              </a:p>
              <a:p>
                <a:pPr lvl="0"/>
                <a:r>
                  <a:rPr lang="ar-IQ" sz="3200" dirty="0">
                    <a:latin typeface="Times New Roman+FPEF"/>
                  </a:rPr>
                  <a:t>وبمساواة الجزئین الحقیقي والخیالي وبعد فتح القوسین ینتج</a:t>
                </a:r>
                <a:endParaRPr lang="ar-IQ" sz="3200" dirty="0">
                  <a:latin typeface="Times New Roman+FPEF"/>
                  <a:cs typeface="+mj-cs"/>
                </a:endParaRPr>
              </a:p>
              <a:p>
                <a:pPr lvl="0" algn="l"/>
                <a:r>
                  <a:rPr lang="ar-IQ" sz="3200" dirty="0" smtClean="0">
                    <a:latin typeface="Times New Roman+FPEF"/>
                  </a:rPr>
                  <a:t>  </a:t>
                </a:r>
                <a:r>
                  <a:rPr lang="es-ES" sz="3200" dirty="0" smtClean="0">
                    <a:latin typeface="Times New Roman+FPEF"/>
                  </a:rPr>
                  <a:t>x</a:t>
                </a:r>
                <a:r>
                  <a:rPr lang="es-ES" sz="1400" dirty="0" smtClean="0">
                    <a:latin typeface="Times New Roman+FPEF"/>
                  </a:rPr>
                  <a:t>1 </a:t>
                </a:r>
                <a:r>
                  <a:rPr lang="es-ES" sz="3200" dirty="0">
                    <a:latin typeface="Times New Roman+FPEF"/>
                  </a:rPr>
                  <a:t>= x x</a:t>
                </a:r>
                <a:r>
                  <a:rPr lang="es-ES" sz="1400" dirty="0">
                    <a:latin typeface="Times New Roman+FPEF"/>
                  </a:rPr>
                  <a:t>2 </a:t>
                </a:r>
                <a:r>
                  <a:rPr lang="es-ES" sz="3200" dirty="0">
                    <a:latin typeface="Times New Roman+FPEF"/>
                  </a:rPr>
                  <a:t>– y y</a:t>
                </a:r>
                <a:r>
                  <a:rPr lang="es-ES" sz="1400" dirty="0">
                    <a:latin typeface="Times New Roman+FPEF"/>
                  </a:rPr>
                  <a:t>2</a:t>
                </a:r>
                <a:r>
                  <a:rPr lang="en-US" sz="3200" dirty="0" smtClean="0">
                    <a:latin typeface="Times New Roman+FPEF"/>
                    <a:cs typeface="+mj-cs"/>
                  </a:rPr>
                  <a:t>    </a:t>
                </a:r>
                <a:endParaRPr lang="ar-IQ" sz="3200" dirty="0" smtClean="0">
                  <a:latin typeface="Times New Roman+FPEF"/>
                  <a:cs typeface="+mj-cs"/>
                </a:endParaRPr>
              </a:p>
              <a:p>
                <a:pPr lvl="0" algn="l"/>
                <a:r>
                  <a:rPr lang="es-ES" sz="3200" dirty="0">
                    <a:latin typeface="Times New Roman+FPEF"/>
                  </a:rPr>
                  <a:t>y</a:t>
                </a:r>
                <a:r>
                  <a:rPr lang="es-ES" sz="1400" dirty="0">
                    <a:latin typeface="Times New Roman+FPEF"/>
                  </a:rPr>
                  <a:t>1 </a:t>
                </a:r>
                <a:r>
                  <a:rPr lang="es-ES" sz="3200" dirty="0">
                    <a:latin typeface="Times New Roman+FPEF"/>
                  </a:rPr>
                  <a:t>= x y</a:t>
                </a:r>
                <a:r>
                  <a:rPr lang="es-ES" sz="1400" dirty="0">
                    <a:latin typeface="Times New Roman+FPEF"/>
                  </a:rPr>
                  <a:t>2 </a:t>
                </a:r>
                <a:r>
                  <a:rPr lang="es-ES" sz="3200" dirty="0">
                    <a:latin typeface="Times New Roman+FPEF"/>
                  </a:rPr>
                  <a:t>+ y x</a:t>
                </a:r>
                <a:r>
                  <a:rPr lang="es-ES" sz="1400" dirty="0">
                    <a:latin typeface="Times New Roman+FPEF"/>
                  </a:rPr>
                  <a:t>2</a:t>
                </a:r>
                <a:endParaRPr lang="en-US" sz="3200" dirty="0">
                  <a:latin typeface="Times New Roman+FPEF"/>
                  <a:cs typeface="+mj-cs"/>
                </a:endParaRPr>
              </a:p>
              <a:p>
                <a:pPr lvl="0"/>
                <a:r>
                  <a:rPr lang="ar-IQ" sz="3200" dirty="0">
                    <a:latin typeface="Times New Roman+FPEF"/>
                  </a:rPr>
                  <a:t>وبحل ھاتین المعادلتین للحصول </a:t>
                </a:r>
                <a:r>
                  <a:rPr lang="ar-IQ" sz="3200" dirty="0" smtClean="0">
                    <a:latin typeface="Times New Roman+FPEF"/>
                  </a:rPr>
                  <a:t>على </a:t>
                </a:r>
                <a:r>
                  <a:rPr lang="en-US" sz="3200" dirty="0">
                    <a:latin typeface="Times New Roman+FPEF"/>
                  </a:rPr>
                  <a:t>y &amp; </a:t>
                </a:r>
                <a:r>
                  <a:rPr lang="en-US" sz="3200" dirty="0" smtClean="0">
                    <a:latin typeface="Times New Roman+FPEF"/>
                  </a:rPr>
                  <a:t>x</a:t>
                </a:r>
                <a:r>
                  <a:rPr lang="ar-IQ" sz="3200" dirty="0" smtClean="0">
                    <a:latin typeface="Times New Roman+FPEF"/>
                  </a:rPr>
                  <a:t> </a:t>
                </a:r>
                <a:r>
                  <a:rPr lang="ar-IQ" sz="3200" dirty="0">
                    <a:latin typeface="Times New Roman+FPEF"/>
                  </a:rPr>
                  <a:t>نجد </a:t>
                </a:r>
                <a:r>
                  <a:rPr lang="ar-IQ" sz="3200" dirty="0" smtClean="0">
                    <a:latin typeface="Times New Roman+FPEF"/>
                  </a:rPr>
                  <a:t>أن</a:t>
                </a:r>
                <a:endParaRPr lang="en-US" sz="3200" dirty="0" smtClean="0">
                  <a:latin typeface="Times New Roman+FPEF"/>
                  <a:cs typeface="+mj-cs"/>
                </a:endParaRPr>
              </a:p>
              <a:p>
                <a:pPr lvl="0" algn="l"/>
                <a:r>
                  <a:rPr lang="ar-IQ" sz="3200" dirty="0" smtClean="0">
                    <a:latin typeface="Times New Roman+FPEF"/>
                    <a:cs typeface="+mj-cs"/>
                  </a:rPr>
                  <a:t> </a:t>
                </a:r>
                <a:r>
                  <a:rPr lang="en-US" sz="3200" dirty="0" smtClean="0">
                    <a:latin typeface="Times New Roman+FPEF"/>
                    <a:cs typeface="+mj-cs"/>
                  </a:rPr>
                  <a:t>y=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 smtClean="0">
                            <a:latin typeface="Cambria Math"/>
                            <a:cs typeface="+mj-cs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s-ES" sz="3200" dirty="0">
                            <a:solidFill>
                              <a:prstClr val="black"/>
                            </a:solidFill>
                            <a:latin typeface="Times New Roman+FPEF"/>
                          </a:rPr>
                          <m:t>x</m:t>
                        </m:r>
                        <m:r>
                          <m:rPr>
                            <m:nor/>
                          </m:rPr>
                          <a:rPr lang="es-ES" sz="1400" dirty="0">
                            <a:solidFill>
                              <a:prstClr val="black"/>
                            </a:solidFill>
                            <a:latin typeface="Times New Roman+FPEF"/>
                          </a:rPr>
                          <m:t>1</m:t>
                        </m:r>
                        <m:r>
                          <m:rPr>
                            <m:nor/>
                          </m:rPr>
                          <a:rPr lang="es-ES" sz="3200" dirty="0">
                            <a:solidFill>
                              <a:prstClr val="black"/>
                            </a:solidFill>
                            <a:latin typeface="Times New Roman+FPEF"/>
                          </a:rPr>
                          <m:t>x</m:t>
                        </m:r>
                        <m:r>
                          <m:rPr>
                            <m:nor/>
                          </m:rPr>
                          <a:rPr lang="es-ES" sz="1400" dirty="0">
                            <a:solidFill>
                              <a:prstClr val="black"/>
                            </a:solidFill>
                            <a:latin typeface="Times New Roman+FPEF"/>
                          </a:rPr>
                          <m:t>2</m:t>
                        </m:r>
                        <m:r>
                          <m:rPr>
                            <m:nor/>
                          </m:rPr>
                          <a:rPr lang="en-US" sz="1400" b="0" i="0" dirty="0" smtClean="0">
                            <a:solidFill>
                              <a:prstClr val="black"/>
                            </a:solidFill>
                            <a:latin typeface="Times New Roman+FPEF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3200" b="0" i="0" smtClean="0"/>
                          <m:t>−</m:t>
                        </m:r>
                        <m:r>
                          <m:rPr>
                            <m:nor/>
                          </m:rPr>
                          <a:rPr lang="es-ES" sz="3200" dirty="0">
                            <a:solidFill>
                              <a:prstClr val="black"/>
                            </a:solidFill>
                            <a:latin typeface="Times New Roman+FPEF"/>
                          </a:rPr>
                          <m:t>y</m:t>
                        </m:r>
                        <m:r>
                          <m:rPr>
                            <m:nor/>
                          </m:rPr>
                          <a:rPr lang="es-ES" sz="1400" dirty="0">
                            <a:solidFill>
                              <a:prstClr val="black"/>
                            </a:solidFill>
                            <a:latin typeface="Times New Roman+FPEF"/>
                          </a:rPr>
                          <m:t>1</m:t>
                        </m:r>
                        <m:r>
                          <m:rPr>
                            <m:nor/>
                          </m:rPr>
                          <a:rPr lang="es-ES" sz="3200" dirty="0">
                            <a:solidFill>
                              <a:prstClr val="black"/>
                            </a:solidFill>
                            <a:latin typeface="Times New Roman+FPEF"/>
                          </a:rPr>
                          <m:t>y</m:t>
                        </m:r>
                        <m:r>
                          <m:rPr>
                            <m:nor/>
                          </m:rPr>
                          <a:rPr lang="es-ES" sz="1400" dirty="0">
                            <a:solidFill>
                              <a:prstClr val="black"/>
                            </a:solidFill>
                            <a:latin typeface="Times New Roman+FPEF"/>
                          </a:rPr>
                          <m:t>2</m:t>
                        </m:r>
                      </m:num>
                      <m:den>
                        <m:sSub>
                          <m:sSubPr>
                            <m:ctrlPr>
                              <a:rPr lang="en-US" sz="3200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sSup>
                              <m:sSupPr>
                                <m:ctrlPr>
                                  <a:rPr lang="en-US" sz="3200" i="1">
                                    <a:solidFill>
                                      <a:prstClr val="black"/>
                                    </a:solidFill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m:rPr>
                                    <m:nor/>
                                  </m:rPr>
                                  <a:rPr lang="en-US" sz="3200" dirty="0">
                                    <a:solidFill>
                                      <a:prstClr val="black"/>
                                    </a:solidFill>
                                    <a:latin typeface="Times New Roman+FPEF"/>
                                  </a:rPr>
                                  <m:t>x</m:t>
                                </m:r>
                              </m:e>
                              <m:sup>
                                <m:r>
                                  <a:rPr lang="en-US" sz="3200" i="1">
                                    <a:solidFill>
                                      <a:prstClr val="black"/>
                                    </a:solidFill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</m:e>
                          <m:sub>
                            <m:r>
                              <a:rPr lang="en-US" sz="3200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2</m:t>
                            </m:r>
                          </m:sub>
                        </m:sSub>
                        <m:r>
                          <a:rPr lang="en-US" sz="32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+</m:t>
                        </m:r>
                        <m:sSub>
                          <m:sSubPr>
                            <m:ctrlPr>
                              <a:rPr lang="en-US" sz="3200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sSup>
                              <m:sSupPr>
                                <m:ctrlPr>
                                  <a:rPr lang="en-US" sz="3200" i="1">
                                    <a:solidFill>
                                      <a:prstClr val="black"/>
                                    </a:solidFill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m:rPr>
                                    <m:nor/>
                                  </m:rPr>
                                  <a:rPr lang="es-ES" sz="3200" dirty="0">
                                    <a:solidFill>
                                      <a:prstClr val="black"/>
                                    </a:solidFill>
                                    <a:latin typeface="Times New Roman+FPEF"/>
                                  </a:rPr>
                                  <m:t>y</m:t>
                                </m:r>
                              </m:e>
                              <m:sup>
                                <m:r>
                                  <a:rPr lang="en-US" sz="3200" i="1">
                                    <a:solidFill>
                                      <a:prstClr val="black"/>
                                    </a:solidFill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</m:e>
                          <m:sub>
                            <m:r>
                              <a:rPr lang="en-US" sz="3200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den>
                    </m:f>
                  </m:oMath>
                </a14:m>
                <a:r>
                  <a:rPr lang="ar-IQ" sz="3200" dirty="0" smtClean="0">
                    <a:latin typeface="Times New Roman+FPEF"/>
                    <a:cs typeface="+mj-cs"/>
                  </a:rPr>
                  <a:t> , </a:t>
                </a:r>
                <a:r>
                  <a:rPr lang="en-US" sz="3200" dirty="0" smtClean="0">
                    <a:latin typeface="Times New Roman+FPEF"/>
                    <a:cs typeface="+mj-cs"/>
                  </a:rPr>
                  <a:t>               x=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 smtClean="0">
                            <a:latin typeface="Cambria Math"/>
                            <a:cs typeface="+mj-cs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s-ES" sz="3200" dirty="0">
                            <a:solidFill>
                              <a:prstClr val="black"/>
                            </a:solidFill>
                            <a:latin typeface="Times New Roman+FPEF"/>
                          </a:rPr>
                          <m:t>x</m:t>
                        </m:r>
                        <m:r>
                          <m:rPr>
                            <m:nor/>
                          </m:rPr>
                          <a:rPr lang="es-ES" sz="1400" dirty="0">
                            <a:solidFill>
                              <a:prstClr val="black"/>
                            </a:solidFill>
                            <a:latin typeface="Times New Roman+FPEF"/>
                          </a:rPr>
                          <m:t>1</m:t>
                        </m:r>
                        <m:r>
                          <m:rPr>
                            <m:nor/>
                          </m:rPr>
                          <a:rPr lang="es-ES" sz="3200" dirty="0">
                            <a:solidFill>
                              <a:prstClr val="black"/>
                            </a:solidFill>
                            <a:latin typeface="Times New Roman+FPEF"/>
                          </a:rPr>
                          <m:t>x</m:t>
                        </m:r>
                        <m:r>
                          <m:rPr>
                            <m:nor/>
                          </m:rPr>
                          <a:rPr lang="es-ES" sz="1400" dirty="0">
                            <a:solidFill>
                              <a:prstClr val="black"/>
                            </a:solidFill>
                            <a:latin typeface="Times New Roman+FPEF"/>
                          </a:rPr>
                          <m:t>2</m:t>
                        </m:r>
                        <m:r>
                          <m:rPr>
                            <m:nor/>
                          </m:rPr>
                          <a:rPr lang="en-US" sz="3200"/>
                          <m:t>+</m:t>
                        </m:r>
                        <m:r>
                          <m:rPr>
                            <m:nor/>
                          </m:rPr>
                          <a:rPr lang="es-ES" sz="3200" dirty="0">
                            <a:solidFill>
                              <a:prstClr val="black"/>
                            </a:solidFill>
                            <a:latin typeface="Times New Roman+FPEF"/>
                          </a:rPr>
                          <m:t>y</m:t>
                        </m:r>
                        <m:r>
                          <m:rPr>
                            <m:nor/>
                          </m:rPr>
                          <a:rPr lang="es-ES" sz="1400" dirty="0">
                            <a:solidFill>
                              <a:prstClr val="black"/>
                            </a:solidFill>
                            <a:latin typeface="Times New Roman+FPEF"/>
                          </a:rPr>
                          <m:t>1</m:t>
                        </m:r>
                        <m:r>
                          <m:rPr>
                            <m:nor/>
                          </m:rPr>
                          <a:rPr lang="es-ES" sz="3200" dirty="0">
                            <a:solidFill>
                              <a:prstClr val="black"/>
                            </a:solidFill>
                            <a:latin typeface="Times New Roman+FPEF"/>
                          </a:rPr>
                          <m:t>y</m:t>
                        </m:r>
                        <m:r>
                          <m:rPr>
                            <m:nor/>
                          </m:rPr>
                          <a:rPr lang="es-ES" sz="1400" dirty="0">
                            <a:solidFill>
                              <a:prstClr val="black"/>
                            </a:solidFill>
                            <a:latin typeface="Times New Roman+FPEF"/>
                          </a:rPr>
                          <m:t>2</m:t>
                        </m:r>
                      </m:num>
                      <m:den>
                        <m:sSub>
                          <m:sSubPr>
                            <m:ctrlPr>
                              <a:rPr lang="en-US" sz="3200" i="1" smtClean="0">
                                <a:latin typeface="Cambria Math"/>
                                <a:cs typeface="+mj-cs"/>
                              </a:rPr>
                            </m:ctrlPr>
                          </m:sSubPr>
                          <m:e>
                            <m:sSup>
                              <m:sSupPr>
                                <m:ctrlPr>
                                  <a:rPr lang="en-US" sz="3200" i="1" smtClean="0">
                                    <a:latin typeface="Cambria Math"/>
                                    <a:cs typeface="+mj-cs"/>
                                  </a:rPr>
                                </m:ctrlPr>
                              </m:sSupPr>
                              <m:e>
                                <m:r>
                                  <m:rPr>
                                    <m:nor/>
                                  </m:rPr>
                                  <a:rPr lang="en-US" sz="3200" dirty="0">
                                    <a:solidFill>
                                      <a:prstClr val="black"/>
                                    </a:solidFill>
                                    <a:latin typeface="Times New Roman+FPEF"/>
                                  </a:rPr>
                                  <m:t>x</m:t>
                                </m:r>
                              </m:e>
                              <m:sup>
                                <m:r>
                                  <a:rPr lang="en-US" sz="3200" b="0" i="1" smtClean="0">
                                    <a:latin typeface="Cambria Math"/>
                                    <a:cs typeface="+mj-cs"/>
                                  </a:rPr>
                                  <m:t>2</m:t>
                                </m:r>
                              </m:sup>
                            </m:sSup>
                          </m:e>
                          <m:sub>
                            <m:r>
                              <a:rPr lang="en-US" sz="3200" b="0" i="1" smtClean="0">
                                <a:latin typeface="Cambria Math"/>
                                <a:cs typeface="+mj-cs"/>
                              </a:rPr>
                              <m:t>2</m:t>
                            </m:r>
                          </m:sub>
                        </m:sSub>
                        <m:r>
                          <a:rPr lang="en-US" sz="3200" b="0" i="1" smtClean="0">
                            <a:latin typeface="Cambria Math"/>
                            <a:cs typeface="+mj-cs"/>
                          </a:rPr>
                          <m:t>+</m:t>
                        </m:r>
                        <m:sSub>
                          <m:sSubPr>
                            <m:ctrlPr>
                              <a:rPr lang="en-US" sz="3200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sSup>
                              <m:sSupPr>
                                <m:ctrlPr>
                                  <a:rPr lang="en-US" sz="3200" i="1">
                                    <a:solidFill>
                                      <a:prstClr val="black"/>
                                    </a:solidFill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m:rPr>
                                    <m:nor/>
                                  </m:rPr>
                                  <a:rPr lang="es-ES" sz="3200" dirty="0">
                                    <a:solidFill>
                                      <a:prstClr val="black"/>
                                    </a:solidFill>
                                    <a:latin typeface="Times New Roman+FPEF"/>
                                  </a:rPr>
                                  <m:t>y</m:t>
                                </m:r>
                              </m:e>
                              <m:sup>
                                <m:r>
                                  <a:rPr lang="en-US" sz="3200" i="1">
                                    <a:solidFill>
                                      <a:prstClr val="black"/>
                                    </a:solidFill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</m:e>
                          <m:sub>
                            <m:r>
                              <a:rPr lang="en-US" sz="3200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den>
                    </m:f>
                  </m:oMath>
                </a14:m>
                <a:endParaRPr lang="en-US" sz="3200" dirty="0" smtClean="0">
                  <a:latin typeface="Times New Roman+FPEF"/>
                  <a:cs typeface="+mj-cs"/>
                </a:endParaRPr>
              </a:p>
              <a:p>
                <a:pPr lvl="0"/>
                <a:r>
                  <a:rPr lang="ar-IQ" sz="3200" dirty="0">
                    <a:latin typeface="Times New Roman+FPEF"/>
                  </a:rPr>
                  <a:t>اذاً حاصل </a:t>
                </a:r>
                <a:r>
                  <a:rPr lang="ar-IQ" sz="3200" dirty="0" smtClean="0">
                    <a:latin typeface="Times New Roman+FPEF"/>
                  </a:rPr>
                  <a:t>قسمة</a:t>
                </a:r>
                <a:r>
                  <a:rPr lang="en-US" sz="3200" dirty="0" smtClean="0">
                    <a:latin typeface="Times New Roman+FPEF"/>
                  </a:rPr>
                  <a:t> </a:t>
                </a:r>
                <a:r>
                  <a:rPr lang="en-US" sz="3200" dirty="0" smtClean="0">
                    <a:solidFill>
                      <a:prstClr val="black"/>
                    </a:solidFill>
                    <a:latin typeface="Times New Roman+FPEF"/>
                  </a:rPr>
                  <a:t>( </a:t>
                </a:r>
                <a:r>
                  <a:rPr lang="en-US" sz="3200" dirty="0">
                    <a:solidFill>
                      <a:prstClr val="black"/>
                    </a:solidFill>
                    <a:latin typeface="Times New Roman+FPEF"/>
                  </a:rPr>
                  <a:t>Z</a:t>
                </a:r>
                <a:r>
                  <a:rPr lang="en-US" sz="1400" dirty="0">
                    <a:solidFill>
                      <a:prstClr val="black"/>
                    </a:solidFill>
                    <a:latin typeface="Times New Roman+FPEF"/>
                  </a:rPr>
                  <a:t>2 </a:t>
                </a:r>
                <a:r>
                  <a:rPr lang="en-US" sz="3200" dirty="0">
                    <a:solidFill>
                      <a:prstClr val="black"/>
                    </a:solidFill>
                    <a:latin typeface="Times New Roman+FPEF"/>
                  </a:rPr>
                  <a:t>≠0</a:t>
                </a:r>
                <a:r>
                  <a:rPr lang="en-US" sz="3200" dirty="0" smtClean="0">
                    <a:solidFill>
                      <a:prstClr val="black"/>
                    </a:solidFill>
                    <a:latin typeface="Times New Roman+FPEF"/>
                  </a:rPr>
                  <a:t>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ar-IQ" sz="3200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pl-PL" sz="3200" dirty="0">
                            <a:solidFill>
                              <a:prstClr val="black"/>
                            </a:solidFill>
                            <a:latin typeface="Times New Roman+FPEF"/>
                          </a:rPr>
                          <m:t>Z</m:t>
                        </m:r>
                        <m:r>
                          <m:rPr>
                            <m:nor/>
                          </m:rPr>
                          <a:rPr lang="pl-PL" sz="1400" dirty="0">
                            <a:solidFill>
                              <a:prstClr val="black"/>
                            </a:solidFill>
                            <a:latin typeface="Times New Roman+FPEF"/>
                          </a:rPr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3200" dirty="0">
                            <a:solidFill>
                              <a:prstClr val="black"/>
                            </a:solidFill>
                            <a:latin typeface="Times New Roman+FPEF"/>
                          </a:rPr>
                          <m:t>Z</m:t>
                        </m:r>
                        <m:r>
                          <m:rPr>
                            <m:nor/>
                          </m:rPr>
                          <a:rPr lang="en-US" sz="1400" dirty="0">
                            <a:solidFill>
                              <a:prstClr val="black"/>
                            </a:solidFill>
                            <a:latin typeface="Times New Roman+FPEF"/>
                          </a:rPr>
                          <m:t>2 </m:t>
                        </m:r>
                      </m:den>
                    </m:f>
                  </m:oMath>
                </a14:m>
                <a:r>
                  <a:rPr lang="en-US" sz="3200" dirty="0" smtClean="0">
                    <a:latin typeface="Times New Roman+FPEF"/>
                    <a:cs typeface="+mj-cs"/>
                  </a:rPr>
                  <a:t> </a:t>
                </a:r>
                <a:r>
                  <a:rPr lang="ar-IQ" sz="3200" dirty="0" smtClean="0">
                    <a:latin typeface="Times New Roman+FPEF"/>
                    <a:cs typeface="+mj-cs"/>
                  </a:rPr>
                  <a:t>هو </a:t>
                </a:r>
                <a:endParaRPr lang="ar-IQ" sz="3200" dirty="0">
                  <a:latin typeface="Times New Roman+FPEF"/>
                  <a:cs typeface="+mj-cs"/>
                </a:endParaRPr>
              </a:p>
              <a:p>
                <a:pPr lvl="0"/>
                <a:endParaRPr lang="ar-IQ" sz="3200" dirty="0" smtClean="0">
                  <a:latin typeface="Times New Roman+FPEF"/>
                  <a:cs typeface="+mj-cs"/>
                </a:endParaRPr>
              </a:p>
              <a:p>
                <a:pPr lvl="0"/>
                <a:endParaRPr lang="ar-IQ" sz="3200" dirty="0">
                  <a:latin typeface="Times New Roman+FPEF"/>
                  <a:cs typeface="+mj-cs"/>
                </a:endParaRPr>
              </a:p>
              <a:p>
                <a:pPr lvl="0"/>
                <a:endParaRPr lang="ar-IQ" sz="3200" dirty="0" smtClean="0">
                  <a:latin typeface="Times New Roman+FPEF"/>
                  <a:cs typeface="+mj-cs"/>
                </a:endParaRPr>
              </a:p>
            </p:txBody>
          </p:sp>
        </mc:Choice>
        <mc:Fallback xmlns="">
          <p:sp>
            <p:nvSpPr>
              <p:cNvPr id="2" name="مستطيل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512" y="188640"/>
                <a:ext cx="8712968" cy="7069884"/>
              </a:xfrm>
              <a:prstGeom prst="rect">
                <a:avLst/>
              </a:prstGeom>
              <a:blipFill rotWithShape="1">
                <a:blip r:embed="rId2"/>
                <a:stretch>
                  <a:fillRect l="-1678" t="-1207" r="-1818"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61418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مستطيل 1"/>
              <p:cNvSpPr/>
              <p:nvPr/>
            </p:nvSpPr>
            <p:spPr>
              <a:xfrm>
                <a:off x="525990" y="188640"/>
                <a:ext cx="8424936" cy="635186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l"/>
                <a14:m>
                  <m:oMath xmlns:m="http://schemas.openxmlformats.org/officeDocument/2006/math">
                    <m:f>
                      <m:fPr>
                        <m:ctrlPr>
                          <a:rPr lang="ar-IQ" sz="3200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pl-PL" sz="3200" dirty="0">
                            <a:solidFill>
                              <a:prstClr val="black"/>
                            </a:solidFill>
                            <a:latin typeface="Times New Roman+FPEF"/>
                          </a:rPr>
                          <m:t>Z</m:t>
                        </m:r>
                        <m:r>
                          <m:rPr>
                            <m:nor/>
                          </m:rPr>
                          <a:rPr lang="pl-PL" sz="1400" dirty="0">
                            <a:solidFill>
                              <a:prstClr val="black"/>
                            </a:solidFill>
                            <a:latin typeface="Times New Roman+FPEF"/>
                          </a:rPr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3200" dirty="0">
                            <a:solidFill>
                              <a:prstClr val="black"/>
                            </a:solidFill>
                            <a:latin typeface="Times New Roman+FPEF"/>
                          </a:rPr>
                          <m:t>Z</m:t>
                        </m:r>
                        <m:r>
                          <m:rPr>
                            <m:nor/>
                          </m:rPr>
                          <a:rPr lang="en-US" sz="1400" dirty="0">
                            <a:solidFill>
                              <a:prstClr val="black"/>
                            </a:solidFill>
                            <a:latin typeface="Times New Roman+FPEF"/>
                          </a:rPr>
                          <m:t>2 </m:t>
                        </m:r>
                      </m:den>
                    </m:f>
                  </m:oMath>
                </a14:m>
                <a:r>
                  <a:rPr lang="en-US" sz="3200" dirty="0" smtClean="0">
                    <a:cs typeface="+mj-cs"/>
                  </a:rPr>
                  <a:t>  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 dirty="0" smtClean="0">
                            <a:latin typeface="Cambria Math"/>
                            <a:cs typeface="+mj-cs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pl-PL" sz="3200" dirty="0">
                            <a:solidFill>
                              <a:prstClr val="black"/>
                            </a:solidFill>
                            <a:latin typeface="Times New Roman+FPEF"/>
                          </a:rPr>
                          <m:t>x</m:t>
                        </m:r>
                        <m:r>
                          <m:rPr>
                            <m:nor/>
                          </m:rPr>
                          <a:rPr lang="pl-PL" sz="1400" dirty="0">
                            <a:solidFill>
                              <a:prstClr val="black"/>
                            </a:solidFill>
                            <a:latin typeface="Times New Roman+FPEF"/>
                          </a:rPr>
                          <m:t>1 </m:t>
                        </m:r>
                        <m:r>
                          <m:rPr>
                            <m:nor/>
                          </m:rPr>
                          <a:rPr lang="pl-PL" sz="3200" dirty="0">
                            <a:solidFill>
                              <a:prstClr val="black"/>
                            </a:solidFill>
                            <a:latin typeface="Times New Roman+FPEF"/>
                          </a:rPr>
                          <m:t>+ </m:t>
                        </m:r>
                        <m:r>
                          <m:rPr>
                            <m:nor/>
                          </m:rPr>
                          <a:rPr lang="pl-PL" sz="3200" dirty="0">
                            <a:solidFill>
                              <a:prstClr val="black"/>
                            </a:solidFill>
                            <a:latin typeface="Times New Roman+FPEF"/>
                          </a:rPr>
                          <m:t>iy</m:t>
                        </m:r>
                        <m:r>
                          <m:rPr>
                            <m:nor/>
                          </m:rPr>
                          <a:rPr lang="pl-PL" sz="1400" dirty="0">
                            <a:solidFill>
                              <a:prstClr val="black"/>
                            </a:solidFill>
                            <a:latin typeface="Times New Roman+FPEF"/>
                          </a:rPr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pl-PL" sz="3200" dirty="0">
                            <a:solidFill>
                              <a:prstClr val="black"/>
                            </a:solidFill>
                            <a:latin typeface="Times New Roman+FPEF"/>
                          </a:rPr>
                          <m:t>x</m:t>
                        </m:r>
                        <m:r>
                          <m:rPr>
                            <m:nor/>
                          </m:rPr>
                          <a:rPr lang="pl-PL" sz="1400" dirty="0">
                            <a:solidFill>
                              <a:prstClr val="black"/>
                            </a:solidFill>
                            <a:latin typeface="Times New Roman+FPEF"/>
                          </a:rPr>
                          <m:t>2 </m:t>
                        </m:r>
                        <m:r>
                          <m:rPr>
                            <m:nor/>
                          </m:rPr>
                          <a:rPr lang="pl-PL" sz="3200" dirty="0">
                            <a:solidFill>
                              <a:prstClr val="black"/>
                            </a:solidFill>
                            <a:latin typeface="Times New Roman+FPEF"/>
                          </a:rPr>
                          <m:t>+ </m:t>
                        </m:r>
                        <m:r>
                          <m:rPr>
                            <m:nor/>
                          </m:rPr>
                          <a:rPr lang="pl-PL" sz="3200" dirty="0">
                            <a:solidFill>
                              <a:prstClr val="black"/>
                            </a:solidFill>
                            <a:latin typeface="Times New Roman+FPEF"/>
                          </a:rPr>
                          <m:t>iy</m:t>
                        </m:r>
                        <m:r>
                          <m:rPr>
                            <m:nor/>
                          </m:rPr>
                          <a:rPr lang="pl-PL" sz="1400" dirty="0">
                            <a:solidFill>
                              <a:prstClr val="black"/>
                            </a:solidFill>
                            <a:latin typeface="Times New Roman+FPEF"/>
                          </a:rPr>
                          <m:t>2</m:t>
                        </m:r>
                      </m:den>
                    </m:f>
                  </m:oMath>
                </a14:m>
                <a:endParaRPr lang="en-US" sz="3200" dirty="0" smtClean="0">
                  <a:cs typeface="+mj-cs"/>
                </a:endParaRPr>
              </a:p>
              <a:p>
                <a:pPr algn="l"/>
                <a:endParaRPr lang="en-US" sz="3200" dirty="0">
                  <a:cs typeface="+mj-cs"/>
                </a:endParaRPr>
              </a:p>
              <a:p>
                <a:pPr algn="l"/>
                <a:r>
                  <a:rPr lang="ar-IQ" sz="3200" dirty="0" smtClean="0">
                    <a:cs typeface="+mj-cs"/>
                  </a:rPr>
                  <a:t> </a:t>
                </a:r>
                <a:r>
                  <a:rPr lang="en-US" sz="3200" dirty="0" smtClean="0">
                    <a:cs typeface="+mj-cs"/>
                  </a:rPr>
                  <a:t>      = </a:t>
                </a:r>
                <a:r>
                  <a:rPr lang="en-US" sz="3200" dirty="0" smtClean="0">
                    <a:solidFill>
                      <a:prstClr val="black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s-ES" sz="3200" dirty="0">
                            <a:solidFill>
                              <a:prstClr val="black"/>
                            </a:solidFill>
                            <a:latin typeface="Times New Roman+FPEF"/>
                          </a:rPr>
                          <m:t>x</m:t>
                        </m:r>
                        <m:r>
                          <m:rPr>
                            <m:nor/>
                          </m:rPr>
                          <a:rPr lang="es-ES" sz="1400" dirty="0">
                            <a:solidFill>
                              <a:prstClr val="black"/>
                            </a:solidFill>
                            <a:latin typeface="Times New Roman+FPEF"/>
                          </a:rPr>
                          <m:t>1</m:t>
                        </m:r>
                        <m:r>
                          <m:rPr>
                            <m:nor/>
                          </m:rPr>
                          <a:rPr lang="es-ES" sz="3200" dirty="0">
                            <a:solidFill>
                              <a:prstClr val="black"/>
                            </a:solidFill>
                            <a:latin typeface="Times New Roman+FPEF"/>
                          </a:rPr>
                          <m:t>x</m:t>
                        </m:r>
                        <m:r>
                          <m:rPr>
                            <m:nor/>
                          </m:rPr>
                          <a:rPr lang="es-ES" sz="1400" dirty="0">
                            <a:solidFill>
                              <a:prstClr val="black"/>
                            </a:solidFill>
                            <a:latin typeface="Times New Roman+FPEF"/>
                          </a:rPr>
                          <m:t>2</m:t>
                        </m:r>
                        <m:r>
                          <m:rPr>
                            <m:nor/>
                          </m:rPr>
                          <a:rPr lang="en-US" sz="3200">
                            <a:solidFill>
                              <a:prstClr val="black"/>
                            </a:solidFill>
                          </a:rPr>
                          <m:t>+</m:t>
                        </m:r>
                        <m:r>
                          <m:rPr>
                            <m:nor/>
                          </m:rPr>
                          <a:rPr lang="es-ES" sz="3200" dirty="0">
                            <a:solidFill>
                              <a:prstClr val="black"/>
                            </a:solidFill>
                            <a:latin typeface="Times New Roman+FPEF"/>
                          </a:rPr>
                          <m:t>y</m:t>
                        </m:r>
                        <m:r>
                          <m:rPr>
                            <m:nor/>
                          </m:rPr>
                          <a:rPr lang="es-ES" sz="1400" dirty="0">
                            <a:solidFill>
                              <a:prstClr val="black"/>
                            </a:solidFill>
                            <a:latin typeface="Times New Roman+FPEF"/>
                          </a:rPr>
                          <m:t>1</m:t>
                        </m:r>
                        <m:r>
                          <m:rPr>
                            <m:nor/>
                          </m:rPr>
                          <a:rPr lang="es-ES" sz="3200" dirty="0">
                            <a:solidFill>
                              <a:prstClr val="black"/>
                            </a:solidFill>
                            <a:latin typeface="Times New Roman+FPEF"/>
                          </a:rPr>
                          <m:t>y</m:t>
                        </m:r>
                        <m:r>
                          <m:rPr>
                            <m:nor/>
                          </m:rPr>
                          <a:rPr lang="es-ES" sz="1400" dirty="0">
                            <a:solidFill>
                              <a:prstClr val="black"/>
                            </a:solidFill>
                            <a:latin typeface="Times New Roman+FPEF"/>
                          </a:rPr>
                          <m:t>2</m:t>
                        </m:r>
                      </m:num>
                      <m:den>
                        <m:sSub>
                          <m:sSubPr>
                            <m:ctrlPr>
                              <a:rPr lang="en-US" sz="3200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sSup>
                              <m:sSupPr>
                                <m:ctrlPr>
                                  <a:rPr lang="en-US" sz="3200" i="1">
                                    <a:solidFill>
                                      <a:prstClr val="black"/>
                                    </a:solidFill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m:rPr>
                                    <m:nor/>
                                  </m:rPr>
                                  <a:rPr lang="en-US" sz="3200" dirty="0">
                                    <a:solidFill>
                                      <a:prstClr val="black"/>
                                    </a:solidFill>
                                    <a:latin typeface="Times New Roman+FPEF"/>
                                  </a:rPr>
                                  <m:t>x</m:t>
                                </m:r>
                              </m:e>
                              <m:sup>
                                <m:r>
                                  <a:rPr lang="en-US" sz="3200" i="1">
                                    <a:solidFill>
                                      <a:prstClr val="black"/>
                                    </a:solidFill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</m:e>
                          <m:sub>
                            <m:r>
                              <a:rPr lang="en-US" sz="3200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2</m:t>
                            </m:r>
                          </m:sub>
                        </m:sSub>
                        <m:r>
                          <a:rPr lang="en-US" sz="32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+</m:t>
                        </m:r>
                        <m:sSub>
                          <m:sSubPr>
                            <m:ctrlPr>
                              <a:rPr lang="en-US" sz="3200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sSup>
                              <m:sSupPr>
                                <m:ctrlPr>
                                  <a:rPr lang="en-US" sz="3200" i="1">
                                    <a:solidFill>
                                      <a:prstClr val="black"/>
                                    </a:solidFill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m:rPr>
                                    <m:nor/>
                                  </m:rPr>
                                  <a:rPr lang="es-ES" sz="3200" dirty="0">
                                    <a:solidFill>
                                      <a:prstClr val="black"/>
                                    </a:solidFill>
                                    <a:latin typeface="Times New Roman+FPEF"/>
                                  </a:rPr>
                                  <m:t>y</m:t>
                                </m:r>
                              </m:e>
                              <m:sup>
                                <m:r>
                                  <a:rPr lang="en-US" sz="3200" i="1">
                                    <a:solidFill>
                                      <a:prstClr val="black"/>
                                    </a:solidFill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</m:e>
                          <m:sub>
                            <m:r>
                              <a:rPr lang="en-US" sz="3200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den>
                    </m:f>
                    <m:r>
                      <a:rPr lang="en-US" sz="3200" i="1">
                        <a:solidFill>
                          <a:prstClr val="black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en-US" sz="3200" dirty="0" smtClean="0">
                    <a:cs typeface="+mj-cs"/>
                  </a:rPr>
                  <a:t>+ </a:t>
                </a:r>
                <a:r>
                  <a:rPr lang="en-US" sz="3200" dirty="0" err="1" smtClean="0">
                    <a:cs typeface="+mj-cs"/>
                  </a:rPr>
                  <a:t>i</a:t>
                </a:r>
                <a:r>
                  <a:rPr lang="en-US" sz="3200" dirty="0" smtClean="0">
                    <a:cs typeface="+mj-cs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 smtClean="0">
                            <a:latin typeface="Cambria Math"/>
                            <a:cs typeface="+mj-cs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s-ES" sz="3200" dirty="0">
                            <a:solidFill>
                              <a:prstClr val="black"/>
                            </a:solidFill>
                            <a:latin typeface="Times New Roman+FPEF"/>
                          </a:rPr>
                          <m:t>y</m:t>
                        </m:r>
                        <m:r>
                          <m:rPr>
                            <m:nor/>
                          </m:rPr>
                          <a:rPr lang="es-ES" sz="1400" dirty="0" smtClean="0">
                            <a:solidFill>
                              <a:prstClr val="black"/>
                            </a:solidFill>
                            <a:latin typeface="Times New Roman+FPEF"/>
                          </a:rPr>
                          <m:t>1</m:t>
                        </m:r>
                        <m:r>
                          <m:rPr>
                            <m:nor/>
                          </m:rPr>
                          <a:rPr lang="es-ES" sz="3200" dirty="0">
                            <a:solidFill>
                              <a:prstClr val="black"/>
                            </a:solidFill>
                            <a:latin typeface="Times New Roman+FPEF"/>
                          </a:rPr>
                          <m:t>x</m:t>
                        </m:r>
                        <m:r>
                          <m:rPr>
                            <m:nor/>
                          </m:rPr>
                          <a:rPr lang="es-ES" sz="1400" dirty="0">
                            <a:solidFill>
                              <a:prstClr val="black"/>
                            </a:solidFill>
                            <a:latin typeface="Times New Roman+FPEF"/>
                          </a:rPr>
                          <m:t>2</m:t>
                        </m:r>
                        <m:r>
                          <m:rPr>
                            <m:nor/>
                          </m:rPr>
                          <a:rPr lang="en-US" sz="3200">
                            <a:latin typeface="Times New Roman+FPEF"/>
                          </a:rPr>
                          <m:t>− </m:t>
                        </m:r>
                        <m:r>
                          <m:rPr>
                            <m:nor/>
                          </m:rPr>
                          <a:rPr lang="es-ES" sz="3200" dirty="0">
                            <a:solidFill>
                              <a:prstClr val="black"/>
                            </a:solidFill>
                            <a:latin typeface="Times New Roman+FPEF"/>
                          </a:rPr>
                          <m:t>x</m:t>
                        </m:r>
                        <m:r>
                          <m:rPr>
                            <m:nor/>
                          </m:rPr>
                          <a:rPr lang="es-ES" sz="1400" dirty="0">
                            <a:solidFill>
                              <a:prstClr val="black"/>
                            </a:solidFill>
                            <a:latin typeface="Times New Roman+FPEF"/>
                          </a:rPr>
                          <m:t>1</m:t>
                        </m:r>
                        <m:r>
                          <m:rPr>
                            <m:nor/>
                          </m:rPr>
                          <a:rPr lang="es-ES" sz="3200" dirty="0">
                            <a:solidFill>
                              <a:prstClr val="black"/>
                            </a:solidFill>
                            <a:latin typeface="Times New Roman+FPEF"/>
                          </a:rPr>
                          <m:t>y</m:t>
                        </m:r>
                        <m:r>
                          <m:rPr>
                            <m:nor/>
                          </m:rPr>
                          <a:rPr lang="es-ES" sz="1400" dirty="0">
                            <a:solidFill>
                              <a:prstClr val="black"/>
                            </a:solidFill>
                            <a:latin typeface="Times New Roman+FPEF"/>
                          </a:rPr>
                          <m:t>2</m:t>
                        </m:r>
                      </m:num>
                      <m:den>
                        <m:sSub>
                          <m:sSubPr>
                            <m:ctrlPr>
                              <a:rPr lang="en-US" sz="3200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sSup>
                              <m:sSupPr>
                                <m:ctrlPr>
                                  <a:rPr lang="en-US" sz="3200" i="1">
                                    <a:solidFill>
                                      <a:prstClr val="black"/>
                                    </a:solidFill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m:rPr>
                                    <m:nor/>
                                  </m:rPr>
                                  <a:rPr lang="en-US" sz="3200" dirty="0">
                                    <a:solidFill>
                                      <a:prstClr val="black"/>
                                    </a:solidFill>
                                    <a:latin typeface="Times New Roman+FPEF"/>
                                  </a:rPr>
                                  <m:t>x</m:t>
                                </m:r>
                              </m:e>
                              <m:sup>
                                <m:r>
                                  <a:rPr lang="en-US" sz="3200" i="1">
                                    <a:solidFill>
                                      <a:prstClr val="black"/>
                                    </a:solidFill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</m:e>
                          <m:sub>
                            <m:r>
                              <a:rPr lang="en-US" sz="3200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2</m:t>
                            </m:r>
                          </m:sub>
                        </m:sSub>
                        <m:r>
                          <a:rPr lang="en-US" sz="32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+</m:t>
                        </m:r>
                        <m:sSub>
                          <m:sSubPr>
                            <m:ctrlPr>
                              <a:rPr lang="en-US" sz="3200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sSup>
                              <m:sSupPr>
                                <m:ctrlPr>
                                  <a:rPr lang="en-US" sz="3200" i="1">
                                    <a:solidFill>
                                      <a:prstClr val="black"/>
                                    </a:solidFill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m:rPr>
                                    <m:nor/>
                                  </m:rPr>
                                  <a:rPr lang="es-ES" sz="3200" dirty="0">
                                    <a:solidFill>
                                      <a:prstClr val="black"/>
                                    </a:solidFill>
                                    <a:latin typeface="Times New Roman+FPEF"/>
                                  </a:rPr>
                                  <m:t>y</m:t>
                                </m:r>
                              </m:e>
                              <m:sup>
                                <m:r>
                                  <a:rPr lang="en-US" sz="3200" i="1">
                                    <a:solidFill>
                                      <a:prstClr val="black"/>
                                    </a:solidFill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</m:e>
                          <m:sub>
                            <m:r>
                              <a:rPr lang="en-US" sz="3200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den>
                    </m:f>
                  </m:oMath>
                </a14:m>
                <a:endParaRPr lang="en-US" sz="3200" dirty="0" smtClean="0">
                  <a:cs typeface="+mj-cs"/>
                </a:endParaRPr>
              </a:p>
              <a:p>
                <a:r>
                  <a:rPr lang="ar-IQ" sz="3200" b="1" dirty="0">
                    <a:latin typeface="Times New Roman Bold+FPEF"/>
                  </a:rPr>
                  <a:t>مرافق العدد المعقد</a:t>
                </a:r>
                <a:endParaRPr lang="en-US" sz="3200" dirty="0">
                  <a:cs typeface="+mj-cs"/>
                </a:endParaRPr>
              </a:p>
              <a:p>
                <a:r>
                  <a:rPr lang="ar-IQ" sz="3200" dirty="0">
                    <a:latin typeface="Times New Roman+FPEF"/>
                  </a:rPr>
                  <a:t>أن مرافق العدد </a:t>
                </a:r>
                <a:r>
                  <a:rPr lang="ar-IQ" sz="3200" dirty="0" smtClean="0">
                    <a:latin typeface="Times New Roman+FPEF"/>
                  </a:rPr>
                  <a:t>المعقد </a:t>
                </a:r>
                <a:r>
                  <a:rPr lang="en-US" sz="3200" dirty="0">
                    <a:latin typeface="Times New Roman+FPEF"/>
                  </a:rPr>
                  <a:t>Z = x + </a:t>
                </a:r>
                <a:r>
                  <a:rPr lang="en-US" sz="3200" dirty="0" smtClean="0">
                    <a:latin typeface="Times New Roman+FPEF"/>
                  </a:rPr>
                  <a:t>iy</a:t>
                </a:r>
                <a:r>
                  <a:rPr lang="ar-IQ" sz="3200" dirty="0" smtClean="0">
                    <a:latin typeface="Times New Roman+FPEF"/>
                  </a:rPr>
                  <a:t> </a:t>
                </a:r>
                <a:r>
                  <a:rPr lang="ar-IQ" sz="3200" dirty="0">
                    <a:latin typeface="Times New Roman+FPEF"/>
                  </a:rPr>
                  <a:t>ویرمز لھ </a:t>
                </a:r>
                <a:r>
                  <a:rPr lang="ar-IQ" sz="3200" dirty="0" smtClean="0">
                    <a:latin typeface="Times New Roman+FPEF"/>
                  </a:rPr>
                  <a:t>بالرمز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ar-IQ" sz="5400" i="1" smtClean="0">
                            <a:latin typeface="Cambria Math"/>
                          </a:rPr>
                        </m:ctrlPr>
                      </m:accPr>
                      <m:e>
                        <m:r>
                          <m:rPr>
                            <m:nor/>
                          </m:rPr>
                          <a:rPr lang="en-US" sz="3200">
                            <a:latin typeface="Times New Roman+FPEF"/>
                          </a:rPr>
                          <m:t>Z</m:t>
                        </m:r>
                      </m:e>
                    </m:acc>
                  </m:oMath>
                </a14:m>
                <a:r>
                  <a:rPr lang="ar-IQ" sz="3200" dirty="0" smtClean="0">
                    <a:cs typeface="+mj-cs"/>
                  </a:rPr>
                  <a:t> </a:t>
                </a:r>
                <a:r>
                  <a:rPr lang="ar-IQ" sz="3200" dirty="0" smtClean="0">
                    <a:latin typeface="Times New Roman+FPEF"/>
                  </a:rPr>
                  <a:t>ھو </a:t>
                </a:r>
                <a:r>
                  <a:rPr lang="ar-IQ" sz="3200" dirty="0">
                    <a:latin typeface="Times New Roman+FPEF"/>
                  </a:rPr>
                  <a:t>العدد </a:t>
                </a:r>
                <a:r>
                  <a:rPr lang="ar-IQ" sz="3200" dirty="0" smtClean="0">
                    <a:latin typeface="Times New Roman+FPEF"/>
                  </a:rPr>
                  <a:t>المعقد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ar-IQ" sz="5400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accPr>
                      <m:e>
                        <m:r>
                          <m:rPr>
                            <m:nor/>
                          </m:rPr>
                          <a:rPr lang="en-US" sz="3200">
                            <a:solidFill>
                              <a:prstClr val="black"/>
                            </a:solidFill>
                            <a:latin typeface="Times New Roman+FPEF"/>
                          </a:rPr>
                          <m:t>Z</m:t>
                        </m:r>
                      </m:e>
                    </m:acc>
                  </m:oMath>
                </a14:m>
                <a:r>
                  <a:rPr lang="en-US" sz="3200" dirty="0" smtClean="0">
                    <a:latin typeface="Times New Roman+FPEF"/>
                  </a:rPr>
                  <a:t> = </a:t>
                </a:r>
                <a:r>
                  <a:rPr lang="en-US" sz="3200" dirty="0">
                    <a:latin typeface="Times New Roman+FPEF"/>
                  </a:rPr>
                  <a:t>x – </a:t>
                </a:r>
                <a:r>
                  <a:rPr lang="en-US" sz="3200" dirty="0" err="1">
                    <a:latin typeface="Times New Roman+FPEF"/>
                  </a:rPr>
                  <a:t>i</a:t>
                </a:r>
                <a:r>
                  <a:rPr lang="en-US" sz="3200" dirty="0">
                    <a:latin typeface="Times New Roman+FPEF"/>
                  </a:rPr>
                  <a:t> y</a:t>
                </a:r>
                <a:r>
                  <a:rPr lang="ar-IQ" sz="3200" dirty="0" smtClean="0">
                    <a:latin typeface="Times New Roman+FPEF"/>
                  </a:rPr>
                  <a:t> أي </a:t>
                </a:r>
                <a:r>
                  <a:rPr lang="ar-IQ" sz="3200" dirty="0">
                    <a:latin typeface="Times New Roman+FPEF"/>
                  </a:rPr>
                  <a:t>أن المرافق للعدد المعقد ینتج </a:t>
                </a:r>
                <a:r>
                  <a:rPr lang="ar-IQ" sz="3200" dirty="0" smtClean="0">
                    <a:latin typeface="Times New Roman+FPEF"/>
                  </a:rPr>
                  <a:t>بتغیرأشارة </a:t>
                </a:r>
                <a:r>
                  <a:rPr lang="ar-IQ" sz="3200" dirty="0">
                    <a:latin typeface="Times New Roman+FPEF"/>
                  </a:rPr>
                  <a:t>الجزء الخیالي </a:t>
                </a:r>
                <a:r>
                  <a:rPr lang="ar-IQ" sz="3200" dirty="0" smtClean="0">
                    <a:latin typeface="Times New Roman+FPEF"/>
                  </a:rPr>
                  <a:t>فیه.</a:t>
                </a:r>
              </a:p>
              <a:p>
                <a:r>
                  <a:rPr lang="ar-IQ" sz="3200" dirty="0" smtClean="0">
                    <a:latin typeface="Times New Roman+FPEF"/>
                    <a:cs typeface="+mj-cs"/>
                  </a:rPr>
                  <a:t>مثال </a:t>
                </a:r>
              </a:p>
              <a:p>
                <a:r>
                  <a:rPr lang="ar-IQ" sz="3200" dirty="0" smtClean="0">
                    <a:latin typeface="Times New Roman+FPEF"/>
                  </a:rPr>
                  <a:t>مرافق العدد </a:t>
                </a:r>
                <a:r>
                  <a:rPr lang="en-US" sz="3200" dirty="0">
                    <a:latin typeface="Times New Roman+FPEF"/>
                  </a:rPr>
                  <a:t>Z = 5 – </a:t>
                </a:r>
                <a:r>
                  <a:rPr lang="en-US" sz="3200" dirty="0" smtClean="0">
                    <a:latin typeface="Times New Roman+FPEF"/>
                  </a:rPr>
                  <a:t>2i</a:t>
                </a:r>
                <a:r>
                  <a:rPr lang="ar-IQ" sz="3200" dirty="0" smtClean="0">
                    <a:latin typeface="Times New Roman+FPEF"/>
                  </a:rPr>
                  <a:t> هو </a:t>
                </a:r>
                <a:r>
                  <a:rPr lang="en-US" sz="3200" dirty="0">
                    <a:latin typeface="Times New Roman+FPEF"/>
                  </a:rPr>
                  <a:t>= 5 + 2i</a:t>
                </a:r>
                <a:r>
                  <a:rPr lang="ar-IQ" sz="5400" dirty="0">
                    <a:solidFill>
                      <a:prstClr val="black"/>
                    </a:solidFill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ar-IQ" sz="5400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accPr>
                      <m:e>
                        <m:r>
                          <m:rPr>
                            <m:nor/>
                          </m:rPr>
                          <a:rPr lang="en-US" sz="3200">
                            <a:solidFill>
                              <a:prstClr val="black"/>
                            </a:solidFill>
                            <a:latin typeface="Times New Roman+FPEF"/>
                          </a:rPr>
                          <m:t>Z</m:t>
                        </m:r>
                      </m:e>
                    </m:acc>
                  </m:oMath>
                </a14:m>
                <a:r>
                  <a:rPr lang="ar-IQ" sz="3200" dirty="0" smtClean="0">
                    <a:latin typeface="Times New Roman+FPEF"/>
                  </a:rPr>
                  <a:t> </a:t>
                </a:r>
                <a:endParaRPr lang="ar-IQ" sz="3200" dirty="0">
                  <a:cs typeface="+mj-cs"/>
                </a:endParaRPr>
              </a:p>
            </p:txBody>
          </p:sp>
        </mc:Choice>
        <mc:Fallback xmlns="">
          <p:sp>
            <p:nvSpPr>
              <p:cNvPr id="2" name="مستطيل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990" y="188640"/>
                <a:ext cx="8424936" cy="6351867"/>
              </a:xfrm>
              <a:prstGeom prst="rect">
                <a:avLst/>
              </a:prstGeom>
              <a:blipFill rotWithShape="1">
                <a:blip r:embed="rId3"/>
                <a:stretch>
                  <a:fillRect l="-2894" r="-1881" b="-4894"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074385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مستطيل 1"/>
              <p:cNvSpPr/>
              <p:nvPr/>
            </p:nvSpPr>
            <p:spPr>
              <a:xfrm>
                <a:off x="503756" y="0"/>
                <a:ext cx="8139231" cy="896412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ar-IQ" sz="3200" b="1" dirty="0" smtClean="0">
                    <a:latin typeface="Times New Roman Bold+FPEF"/>
                    <a:cs typeface="+mj-cs"/>
                  </a:rPr>
                  <a:t>خواص العدد المرافق</a:t>
                </a:r>
              </a:p>
              <a:p>
                <a:pPr algn="l"/>
                <a:r>
                  <a:rPr lang="ar-IQ" sz="3200" dirty="0" smtClean="0">
                    <a:solidFill>
                      <a:prstClr val="black"/>
                    </a:solidFill>
                    <a:ea typeface="Cambria Math"/>
                    <a:cs typeface="+mj-cs"/>
                  </a:rPr>
                  <a:t> </a:t>
                </a:r>
                <a:r>
                  <a:rPr lang="en-US" sz="3200" dirty="0" smtClean="0">
                    <a:solidFill>
                      <a:prstClr val="black"/>
                    </a:solidFill>
                    <a:ea typeface="Cambria Math"/>
                    <a:cs typeface="+mj-cs"/>
                  </a:rPr>
                  <a:t>0</a:t>
                </a:r>
                <a:r>
                  <a:rPr lang="ar-IQ" sz="3200" dirty="0" smtClean="0">
                    <a:solidFill>
                      <a:prstClr val="black"/>
                    </a:solidFill>
                    <a:ea typeface="Cambria Math"/>
                  </a:rPr>
                  <a:t>=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ar-IQ" sz="3200" i="1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</m:ctrlPr>
                      </m:accPr>
                      <m:e>
                        <m:r>
                          <m:rPr>
                            <m:nor/>
                          </m:rPr>
                          <a:rPr lang="en-US" sz="3200" dirty="0">
                            <a:solidFill>
                              <a:prstClr val="black"/>
                            </a:solidFill>
                            <a:latin typeface="Times New Roman+FPEF"/>
                          </a:rPr>
                          <m:t>Z</m:t>
                        </m:r>
                      </m:e>
                    </m:acc>
                  </m:oMath>
                </a14:m>
                <a:r>
                  <a:rPr lang="ar-IQ" sz="3200" dirty="0" smtClean="0">
                    <a:solidFill>
                      <a:prstClr val="black"/>
                    </a:solidFill>
                    <a:ea typeface="Cambria Math"/>
                  </a:rPr>
                  <a:t>  </a:t>
                </a:r>
                <a14:m>
                  <m:oMath xmlns:m="http://schemas.openxmlformats.org/officeDocument/2006/math">
                    <m:r>
                      <a:rPr lang="ar-IQ" sz="3200" i="1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↔</m:t>
                    </m:r>
                  </m:oMath>
                </a14:m>
                <a:r>
                  <a:rPr lang="ar-IQ" sz="3200" dirty="0" smtClean="0">
                    <a:solidFill>
                      <a:prstClr val="black"/>
                    </a:solidFill>
                    <a:latin typeface="Times New Roman Bold+FPEF"/>
                  </a:rPr>
                  <a:t> </a:t>
                </a:r>
                <a:r>
                  <a:rPr lang="en-US" sz="3200" dirty="0" smtClean="0">
                    <a:solidFill>
                      <a:prstClr val="black"/>
                    </a:solidFill>
                    <a:latin typeface="Times New Roman Bold+FPEF"/>
                  </a:rPr>
                  <a:t>1</a:t>
                </a:r>
                <a:r>
                  <a:rPr lang="en-US" sz="3200" dirty="0">
                    <a:solidFill>
                      <a:prstClr val="black"/>
                    </a:solidFill>
                    <a:latin typeface="Times New Roman Bold+FPEF"/>
                  </a:rPr>
                  <a:t>) </a:t>
                </a:r>
                <a:r>
                  <a:rPr lang="en-US" sz="3200" dirty="0" smtClean="0">
                    <a:latin typeface="Times New Roman+FPEF"/>
                  </a:rPr>
                  <a:t>Z = 0</a:t>
                </a:r>
                <a:endParaRPr lang="ar-IQ" sz="3200" dirty="0" smtClean="0">
                  <a:latin typeface="Times New Roman Bold+FPEF"/>
                  <a:cs typeface="+mj-cs"/>
                </a:endParaRPr>
              </a:p>
              <a:p>
                <a:pPr lvl="0" algn="l"/>
                <a:r>
                  <a:rPr lang="ar-IQ" sz="3200" dirty="0" smtClean="0">
                    <a:solidFill>
                      <a:prstClr val="black"/>
                    </a:solidFill>
                    <a:ea typeface="Cambria Math"/>
                  </a:rPr>
                  <a:t> </a:t>
                </a:r>
                <a:r>
                  <a:rPr lang="en-US" sz="3200" dirty="0" smtClean="0">
                    <a:solidFill>
                      <a:prstClr val="black"/>
                    </a:solidFill>
                    <a:ea typeface="Cambria Math"/>
                  </a:rPr>
                  <a:t>x-</a:t>
                </a:r>
                <a:r>
                  <a:rPr lang="en-US" sz="3200" dirty="0" err="1" smtClean="0">
                    <a:solidFill>
                      <a:prstClr val="black"/>
                    </a:solidFill>
                    <a:ea typeface="Cambria Math"/>
                  </a:rPr>
                  <a:t>iy</a:t>
                </a:r>
                <a:r>
                  <a:rPr lang="ar-IQ" sz="3200" dirty="0" smtClean="0">
                    <a:solidFill>
                      <a:prstClr val="black"/>
                    </a:solidFill>
                    <a:ea typeface="Cambria Math"/>
                  </a:rPr>
                  <a:t>=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ar-IQ" sz="5400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</m:ctrlPr>
                      </m:accPr>
                      <m:e>
                        <m:r>
                          <m:rPr>
                            <m:nor/>
                          </m:rPr>
                          <a:rPr lang="en-US" sz="3200">
                            <a:latin typeface="Times New Roman+FPEF"/>
                          </a:rPr>
                          <m:t>x</m:t>
                        </m:r>
                        <m:r>
                          <m:rPr>
                            <m:nor/>
                          </m:rPr>
                          <a:rPr lang="en-US" sz="3200">
                            <a:latin typeface="Times New Roman+FPEF"/>
                          </a:rPr>
                          <m:t> + </m:t>
                        </m:r>
                        <m:r>
                          <m:rPr>
                            <m:nor/>
                          </m:rPr>
                          <a:rPr lang="en-US" sz="3200">
                            <a:latin typeface="Times New Roman+FPEF"/>
                          </a:rPr>
                          <m:t>iy</m:t>
                        </m:r>
                      </m:e>
                    </m:acc>
                  </m:oMath>
                </a14:m>
                <a:r>
                  <a:rPr lang="ar-IQ" sz="3200" dirty="0">
                    <a:solidFill>
                      <a:prstClr val="black"/>
                    </a:solidFill>
                    <a:ea typeface="Cambria Math"/>
                  </a:rPr>
                  <a:t> </a:t>
                </a:r>
                <a:r>
                  <a:rPr lang="en-US" sz="3200" dirty="0" smtClean="0">
                    <a:solidFill>
                      <a:prstClr val="black"/>
                    </a:solidFill>
                    <a:latin typeface="Times New Roman Bold+FPEF"/>
                  </a:rPr>
                  <a:t>2)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3200" i="1" dirty="0" smtClean="0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US" sz="3200" i="0" dirty="0">
                            <a:solidFill>
                              <a:prstClr val="black"/>
                            </a:solidFill>
                            <a:latin typeface="Cambria Math"/>
                          </a:rPr>
                          <m:t>Z</m:t>
                        </m:r>
                      </m:e>
                    </m:acc>
                  </m:oMath>
                </a14:m>
                <a:r>
                  <a:rPr lang="en-US" sz="3200" dirty="0">
                    <a:solidFill>
                      <a:prstClr val="black"/>
                    </a:solidFill>
                    <a:latin typeface="Times New Roman+FPEF"/>
                  </a:rPr>
                  <a:t>=</a:t>
                </a:r>
                <a:r>
                  <a:rPr lang="en-US" sz="3200" dirty="0" smtClean="0">
                    <a:solidFill>
                      <a:prstClr val="black"/>
                    </a:solidFill>
                    <a:latin typeface="Times New Roman+FPEF"/>
                  </a:rPr>
                  <a:t> </a:t>
                </a:r>
              </a:p>
              <a:p>
                <a:pPr lvl="0" algn="l" rtl="0"/>
                <a:r>
                  <a:rPr lang="en-US" sz="3200" dirty="0" smtClean="0">
                    <a:solidFill>
                      <a:prstClr val="black"/>
                    </a:solidFill>
                    <a:latin typeface="Times New Roman Bold+FPEF"/>
                    <a:cs typeface="Times New Roman"/>
                  </a:rPr>
                  <a:t>3)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5400" i="1" smtClean="0">
                            <a:solidFill>
                              <a:prstClr val="black"/>
                            </a:solidFill>
                            <a:latin typeface="Cambria Math"/>
                            <a:cs typeface="Times New Roman"/>
                          </a:rPr>
                        </m:ctrlPr>
                      </m:accPr>
                      <m:e>
                        <m:r>
                          <m:rPr>
                            <m:nor/>
                          </m:rPr>
                          <a:rPr lang="en-US" sz="3200">
                            <a:latin typeface="Times New Roman+FPEF"/>
                          </a:rPr>
                          <m:t>i</m:t>
                        </m:r>
                      </m:e>
                    </m:acc>
                  </m:oMath>
                </a14:m>
                <a:r>
                  <a:rPr lang="en-US" sz="3200" dirty="0" smtClean="0">
                    <a:solidFill>
                      <a:prstClr val="black"/>
                    </a:solidFill>
                    <a:latin typeface="Times New Roman Bold+FPEF"/>
                    <a:cs typeface="Times New Roman"/>
                  </a:rPr>
                  <a:t> =-</a:t>
                </a:r>
                <a:r>
                  <a:rPr lang="en-US" sz="3200" dirty="0" err="1" smtClean="0">
                    <a:solidFill>
                      <a:prstClr val="black"/>
                    </a:solidFill>
                    <a:latin typeface="Times New Roman Bold+FPEF"/>
                    <a:cs typeface="Times New Roman"/>
                  </a:rPr>
                  <a:t>i</a:t>
                </a:r>
                <a14:m>
                  <m:oMath xmlns:m="http://schemas.openxmlformats.org/officeDocument/2006/math">
                    <m:r>
                      <a:rPr lang="en-US" sz="3200" i="1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  <a:cs typeface="Times New Roman"/>
                      </a:rPr>
                      <m:t>↔</m:t>
                    </m:r>
                    <m:r>
                      <a:rPr lang="en-US" sz="3200" b="0" i="1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  <a:cs typeface="Times New Roman"/>
                      </a:rPr>
                      <m:t> </m:t>
                    </m:r>
                    <m:acc>
                      <m:accPr>
                        <m:chr m:val="̅"/>
                        <m:ctrlPr>
                          <a:rPr lang="en-US" sz="3200" b="0" i="1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  <a:cs typeface="Times New Roman"/>
                          </a:rPr>
                        </m:ctrlPr>
                      </m:accPr>
                      <m:e>
                        <m:r>
                          <a:rPr lang="en-US" sz="3200" b="0" i="0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  <a:cs typeface="+mj-cs"/>
                          </a:rPr>
                          <m:t>−</m:t>
                        </m:r>
                        <m:r>
                          <m:rPr>
                            <m:nor/>
                          </m:rPr>
                          <a:rPr lang="en-US" sz="3200">
                            <a:latin typeface="Times New Roman+FPEF"/>
                            <a:cs typeface="+mj-cs"/>
                          </a:rPr>
                          <m:t>i</m:t>
                        </m:r>
                      </m:e>
                    </m:acc>
                  </m:oMath>
                </a14:m>
                <a:r>
                  <a:rPr lang="en-US" sz="3200" dirty="0" smtClean="0">
                    <a:solidFill>
                      <a:prstClr val="black"/>
                    </a:solidFill>
                    <a:latin typeface="Times New Roman Bold+FPEF"/>
                    <a:cs typeface="Times New Roman"/>
                  </a:rPr>
                  <a:t> = </a:t>
                </a:r>
                <a:r>
                  <a:rPr lang="en-US" sz="3200" dirty="0" err="1" smtClean="0">
                    <a:solidFill>
                      <a:prstClr val="black"/>
                    </a:solidFill>
                    <a:latin typeface="Times New Roman Bold+FPEF"/>
                    <a:cs typeface="Times New Roman"/>
                  </a:rPr>
                  <a:t>i</a:t>
                </a:r>
                <a:r>
                  <a:rPr lang="en-US" sz="3200" dirty="0" smtClean="0">
                    <a:solidFill>
                      <a:prstClr val="black"/>
                    </a:solidFill>
                    <a:latin typeface="Times New Roman Bold+FPEF"/>
                    <a:cs typeface="Times New Roman"/>
                  </a:rPr>
                  <a:t>   </a:t>
                </a:r>
              </a:p>
              <a:p>
                <a:pPr lvl="0" algn="l" rtl="0"/>
                <a:r>
                  <a:rPr lang="en-US" sz="3200" dirty="0" smtClean="0">
                    <a:solidFill>
                      <a:prstClr val="black"/>
                    </a:solidFill>
                    <a:latin typeface="Times New Roman Bold+FPEF"/>
                    <a:cs typeface="Times New Roman"/>
                  </a:rPr>
                  <a:t>4)</a:t>
                </a:r>
                <a14:m>
                  <m:oMath xmlns:m="http://schemas.openxmlformats.org/officeDocument/2006/math">
                    <m:acc>
                      <m:accPr>
                        <m:chr m:val="̿"/>
                        <m:ctrlPr>
                          <a:rPr lang="en-US" sz="3200" i="1" smtClean="0">
                            <a:solidFill>
                              <a:prstClr val="black"/>
                            </a:solidFill>
                            <a:latin typeface="Cambria Math"/>
                            <a:cs typeface="Times New Roman"/>
                          </a:rPr>
                        </m:ctrlPr>
                      </m:accPr>
                      <m:e>
                        <m:r>
                          <m:rPr>
                            <m:nor/>
                          </m:rPr>
                          <a:rPr lang="en-US" sz="3200" dirty="0">
                            <a:solidFill>
                              <a:prstClr val="black"/>
                            </a:solidFill>
                            <a:latin typeface="Times New Roman+FPEF"/>
                          </a:rPr>
                          <m:t>Z</m:t>
                        </m:r>
                      </m:e>
                    </m:acc>
                  </m:oMath>
                </a14:m>
                <a:r>
                  <a:rPr lang="en-US" sz="3200" dirty="0" smtClean="0">
                    <a:solidFill>
                      <a:prstClr val="black"/>
                    </a:solidFill>
                    <a:latin typeface="Times New Roman Bold+FPEF"/>
                    <a:cs typeface="Times New Roman"/>
                  </a:rPr>
                  <a:t> =</a:t>
                </a:r>
                <a:r>
                  <a:rPr lang="en-US" sz="3200" dirty="0">
                    <a:solidFill>
                      <a:prstClr val="black"/>
                    </a:solidFill>
                    <a:latin typeface="Times New Roman+FPEF"/>
                  </a:rPr>
                  <a:t> </a:t>
                </a:r>
                <a:r>
                  <a:rPr lang="en-US" sz="3200" dirty="0" smtClean="0">
                    <a:solidFill>
                      <a:prstClr val="black"/>
                    </a:solidFill>
                    <a:latin typeface="Times New Roman+FPEF"/>
                  </a:rPr>
                  <a:t>Z</a:t>
                </a:r>
              </a:p>
              <a:p>
                <a:pPr lvl="0" algn="l" rtl="0"/>
                <a:r>
                  <a:rPr lang="en-US" sz="3200" dirty="0" smtClean="0">
                    <a:solidFill>
                      <a:prstClr val="black"/>
                    </a:solidFill>
                    <a:latin typeface="Times New Roman+FPEF"/>
                    <a:cs typeface="Times New Roman"/>
                  </a:rPr>
                  <a:t>5)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3200" i="1" smtClean="0">
                            <a:solidFill>
                              <a:prstClr val="black"/>
                            </a:solidFill>
                            <a:latin typeface="Cambria Math"/>
                            <a:cs typeface="Times New Roman"/>
                          </a:rPr>
                        </m:ctrlPr>
                      </m:accPr>
                      <m:e>
                        <m:r>
                          <m:rPr>
                            <m:nor/>
                          </m:rPr>
                          <a:rPr lang="en-US" sz="3200" dirty="0">
                            <a:solidFill>
                              <a:prstClr val="black"/>
                            </a:solidFill>
                            <a:latin typeface="Times New Roman+FPEF"/>
                          </a:rPr>
                          <m:t>Z</m:t>
                        </m:r>
                      </m:e>
                    </m:acc>
                  </m:oMath>
                </a14:m>
                <a:r>
                  <a:rPr lang="en-US" sz="3200" dirty="0" smtClean="0">
                    <a:solidFill>
                      <a:prstClr val="black"/>
                    </a:solidFill>
                    <a:latin typeface="Times New Roman Bold+FPEF"/>
                    <a:cs typeface="Times New Roman"/>
                  </a:rPr>
                  <a:t> =-</a:t>
                </a:r>
                <a:r>
                  <a:rPr lang="en-US" sz="3200" dirty="0">
                    <a:solidFill>
                      <a:prstClr val="black"/>
                    </a:solidFill>
                    <a:latin typeface="Times New Roman+FPEF"/>
                  </a:rPr>
                  <a:t> </a:t>
                </a:r>
                <a:r>
                  <a:rPr lang="en-US" sz="3200" dirty="0" smtClean="0">
                    <a:solidFill>
                      <a:prstClr val="black"/>
                    </a:solidFill>
                    <a:latin typeface="Times New Roman+FPEF"/>
                  </a:rPr>
                  <a:t>Z          </a:t>
                </a:r>
                <a:r>
                  <a:rPr lang="ar-IQ" sz="3200" dirty="0">
                    <a:solidFill>
                      <a:prstClr val="black"/>
                    </a:solidFill>
                    <a:latin typeface="Times New Roman+FPEF"/>
                  </a:rPr>
                  <a:t>عدد خيالي صرف </a:t>
                </a:r>
                <a:r>
                  <a:rPr lang="en-US" sz="3200" dirty="0" smtClean="0">
                    <a:solidFill>
                      <a:prstClr val="black"/>
                    </a:solidFill>
                    <a:latin typeface="Times New Roman+FPEF"/>
                  </a:rPr>
                  <a:t>Z</a:t>
                </a:r>
                <a:r>
                  <a:rPr lang="ar-IQ" sz="3200" dirty="0" smtClean="0">
                    <a:solidFill>
                      <a:prstClr val="black"/>
                    </a:solidFill>
                    <a:latin typeface="Times New Roman+FPEF"/>
                  </a:rPr>
                  <a:t>اذا </a:t>
                </a:r>
                <a:r>
                  <a:rPr lang="ar-IQ" sz="3200" dirty="0">
                    <a:solidFill>
                      <a:prstClr val="black"/>
                    </a:solidFill>
                    <a:latin typeface="Times New Roman+FPEF"/>
                  </a:rPr>
                  <a:t>كان</a:t>
                </a:r>
                <a:r>
                  <a:rPr lang="en-US" sz="3200" dirty="0">
                    <a:solidFill>
                      <a:prstClr val="black"/>
                    </a:solidFill>
                    <a:latin typeface="Times New Roman+FPEF"/>
                  </a:rPr>
                  <a:t> </a:t>
                </a:r>
                <a:endParaRPr lang="ar-IQ" sz="3200" dirty="0" smtClean="0">
                  <a:solidFill>
                    <a:prstClr val="black"/>
                  </a:solidFill>
                </a:endParaRPr>
              </a:p>
              <a:p>
                <a:pPr algn="l"/>
                <a:r>
                  <a:rPr lang="ar-IQ" sz="3200" dirty="0" smtClean="0">
                    <a:solidFill>
                      <a:prstClr val="black"/>
                    </a:solidFill>
                  </a:rPr>
                  <a:t> اذا كان</a:t>
                </a:r>
                <a:r>
                  <a:rPr lang="en-US" sz="3200" dirty="0">
                    <a:solidFill>
                      <a:prstClr val="black"/>
                    </a:solidFill>
                    <a:latin typeface="Times New Roman+FPEF"/>
                  </a:rPr>
                  <a:t> Z </a:t>
                </a:r>
                <a:r>
                  <a:rPr lang="ar-IQ" sz="3200" dirty="0" smtClean="0">
                    <a:solidFill>
                      <a:prstClr val="black"/>
                    </a:solidFill>
                  </a:rPr>
                  <a:t>عددحقيقي صرف          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3200" dirty="0">
                        <a:solidFill>
                          <a:prstClr val="black"/>
                        </a:solidFill>
                        <a:latin typeface="Times New Roman Bold+FPEF"/>
                      </a:rPr>
                      <m:t>6</m:t>
                    </m:r>
                    <m:r>
                      <m:rPr>
                        <m:nor/>
                      </m:rPr>
                      <a:rPr lang="en-US" sz="3200" dirty="0">
                        <a:solidFill>
                          <a:prstClr val="black"/>
                        </a:solidFill>
                        <a:latin typeface="Times New Roman Bold+FPEF"/>
                      </a:rPr>
                      <m:t>)</m:t>
                    </m:r>
                    <m:r>
                      <a:rPr lang="en-US" sz="3200" b="0" i="1" dirty="0" smtClean="0">
                        <a:solidFill>
                          <a:prstClr val="black"/>
                        </a:solidFill>
                        <a:latin typeface="Cambria Math"/>
                      </a:rPr>
                      <m:t> </m:t>
                    </m:r>
                    <m:acc>
                      <m:accPr>
                        <m:chr m:val="̅"/>
                        <m:ctrlPr>
                          <a:rPr lang="en-US" sz="3200" i="1">
                            <a:solidFill>
                              <a:prstClr val="black"/>
                            </a:solidFill>
                            <a:latin typeface="Cambria Math"/>
                            <a:cs typeface="Times New Roman"/>
                          </a:rPr>
                        </m:ctrlPr>
                      </m:accPr>
                      <m:e>
                        <m:r>
                          <m:rPr>
                            <m:nor/>
                          </m:rPr>
                          <a:rPr lang="en-US" sz="3200" dirty="0">
                            <a:solidFill>
                              <a:prstClr val="black"/>
                            </a:solidFill>
                            <a:latin typeface="Times New Roman+FPEF"/>
                          </a:rPr>
                          <m:t>Z</m:t>
                        </m:r>
                      </m:e>
                    </m:acc>
                  </m:oMath>
                </a14:m>
                <a:r>
                  <a:rPr lang="en-US" sz="3200" dirty="0">
                    <a:solidFill>
                      <a:prstClr val="black"/>
                    </a:solidFill>
                    <a:latin typeface="Times New Roman Bold+FPEF"/>
                    <a:cs typeface="Times New Roman"/>
                  </a:rPr>
                  <a:t> </a:t>
                </a:r>
                <a:r>
                  <a:rPr lang="en-US" sz="3200" dirty="0" smtClean="0">
                    <a:solidFill>
                      <a:prstClr val="black"/>
                    </a:solidFill>
                    <a:latin typeface="Times New Roman Bold+FPEF"/>
                    <a:cs typeface="Times New Roman"/>
                  </a:rPr>
                  <a:t>=</a:t>
                </a:r>
                <a:r>
                  <a:rPr lang="en-US" sz="3200" dirty="0" smtClean="0">
                    <a:solidFill>
                      <a:prstClr val="black"/>
                    </a:solidFill>
                    <a:latin typeface="Times New Roman+FPEF"/>
                  </a:rPr>
                  <a:t> Z</a:t>
                </a:r>
                <a:endParaRPr lang="ar-IQ" sz="3200" dirty="0" smtClean="0">
                  <a:latin typeface="Times New Roman Bold+FPEF"/>
                  <a:cs typeface="+mj-cs"/>
                </a:endParaRPr>
              </a:p>
              <a:p>
                <a:pPr algn="l"/>
                <a:r>
                  <a:rPr lang="ar-IQ" sz="3200" dirty="0" smtClean="0">
                    <a:solidFill>
                      <a:prstClr val="black"/>
                    </a:solidFill>
                    <a:latin typeface="Times New Roman+FPEF"/>
                  </a:rPr>
                  <a:t> </a:t>
                </a:r>
                <a:r>
                  <a:rPr lang="en-US" sz="3200" dirty="0" err="1" smtClean="0">
                    <a:solidFill>
                      <a:prstClr val="black"/>
                    </a:solidFill>
                    <a:latin typeface="Times New Roman+FPEF"/>
                  </a:rPr>
                  <a:t>x+iy</a:t>
                </a:r>
                <a:r>
                  <a:rPr lang="en-US" sz="3200" dirty="0" smtClean="0">
                    <a:solidFill>
                      <a:prstClr val="black"/>
                    </a:solidFill>
                    <a:latin typeface="Times New Roman+FPEF"/>
                  </a:rPr>
                  <a:t>)(x-</a:t>
                </a:r>
                <a:r>
                  <a:rPr lang="en-US" sz="3200" dirty="0" err="1" smtClean="0">
                    <a:solidFill>
                      <a:prstClr val="black"/>
                    </a:solidFill>
                    <a:latin typeface="Times New Roman+FPEF"/>
                  </a:rPr>
                  <a:t>iy</a:t>
                </a:r>
                <a:r>
                  <a:rPr lang="en-US" sz="3200" dirty="0" smtClean="0">
                    <a:solidFill>
                      <a:prstClr val="black"/>
                    </a:solidFill>
                    <a:latin typeface="Times New Roman+FPEF"/>
                  </a:rPr>
                  <a:t>) 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sz="3200" b="0" i="0" smtClean="0">
                            <a:solidFill>
                              <a:prstClr val="black"/>
                            </a:solidFill>
                            <a:latin typeface="Cambria Math"/>
                            <a:cs typeface="+mj-cs"/>
                          </a:rPr>
                          <m:t>x</m:t>
                        </m:r>
                      </m:e>
                      <m:sup>
                        <m:r>
                          <a:rPr lang="en-US" sz="3200" b="0" i="0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3200" b="0" i="0" smtClean="0">
                        <a:solidFill>
                          <a:prstClr val="black"/>
                        </a:solidFill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en-US" sz="32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sz="3200" b="0" i="0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y</m:t>
                        </m:r>
                      </m:e>
                      <m:sup>
                        <m:r>
                          <a:rPr lang="en-US" sz="3200" b="0" i="0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ar-IQ" sz="3200" dirty="0" smtClean="0">
                    <a:solidFill>
                      <a:prstClr val="black"/>
                    </a:solidFill>
                    <a:latin typeface="Times New Roman+FPEF"/>
                  </a:rPr>
                  <a:t>)= </a:t>
                </a:r>
                <a:r>
                  <a:rPr lang="en-US" sz="3200" dirty="0" smtClean="0">
                    <a:solidFill>
                      <a:prstClr val="black"/>
                    </a:solidFill>
                    <a:latin typeface="Times New Roman+FPEF"/>
                  </a:rPr>
                  <a:t>7) Z</a:t>
                </a:r>
                <a:r>
                  <a:rPr lang="en-US" sz="3200" dirty="0" smtClean="0">
                    <a:solidFill>
                      <a:prstClr val="black"/>
                    </a:solidFill>
                    <a:cs typeface="Times New Roman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3200" i="1">
                            <a:solidFill>
                              <a:prstClr val="black"/>
                            </a:solidFill>
                            <a:latin typeface="Cambria Math"/>
                            <a:cs typeface="Times New Roman"/>
                          </a:rPr>
                        </m:ctrlPr>
                      </m:accPr>
                      <m:e>
                        <m:r>
                          <m:rPr>
                            <m:nor/>
                          </m:rPr>
                          <a:rPr lang="en-US" sz="3200" dirty="0">
                            <a:solidFill>
                              <a:prstClr val="black"/>
                            </a:solidFill>
                            <a:latin typeface="Times New Roman+FPEF"/>
                          </a:rPr>
                          <m:t>Z</m:t>
                        </m:r>
                      </m:e>
                    </m:acc>
                  </m:oMath>
                </a14:m>
                <a:endParaRPr lang="en-US" sz="3200" dirty="0" smtClean="0">
                  <a:solidFill>
                    <a:prstClr val="black"/>
                  </a:solidFill>
                </a:endParaRPr>
              </a:p>
              <a:p>
                <a:pPr algn="l"/>
                <a:r>
                  <a:rPr lang="en-US" sz="3200" dirty="0" smtClean="0">
                    <a:latin typeface="Times New Roman Bold+FPEF"/>
                    <a:cs typeface="+mj-cs"/>
                  </a:rPr>
                  <a:t>8) </a:t>
                </a:r>
                <a:r>
                  <a:rPr lang="en-US" sz="3200" dirty="0" smtClean="0">
                    <a:solidFill>
                      <a:prstClr val="black"/>
                    </a:solidFill>
                    <a:latin typeface="Times New Roman+FPEF"/>
                  </a:rPr>
                  <a:t>Z+</a:t>
                </a:r>
                <a:r>
                  <a:rPr lang="en-US" sz="3200" dirty="0" smtClean="0">
                    <a:solidFill>
                      <a:prstClr val="black"/>
                    </a:solidFill>
                    <a:cs typeface="Times New Roman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3200" i="1">
                            <a:solidFill>
                              <a:prstClr val="black"/>
                            </a:solidFill>
                            <a:latin typeface="Cambria Math"/>
                            <a:cs typeface="Times New Roman"/>
                          </a:rPr>
                        </m:ctrlPr>
                      </m:accPr>
                      <m:e>
                        <m:r>
                          <m:rPr>
                            <m:nor/>
                          </m:rPr>
                          <a:rPr lang="en-US" sz="3200" dirty="0">
                            <a:solidFill>
                              <a:prstClr val="black"/>
                            </a:solidFill>
                            <a:latin typeface="Times New Roman+FPEF"/>
                          </a:rPr>
                          <m:t>Z</m:t>
                        </m:r>
                      </m:e>
                    </m:acc>
                  </m:oMath>
                </a14:m>
                <a:r>
                  <a:rPr lang="en-US" sz="3200" dirty="0" smtClean="0">
                    <a:latin typeface="Times New Roman Bold+FPEF"/>
                    <a:cs typeface="+mj-cs"/>
                  </a:rPr>
                  <a:t>= 2Re(z) =2x </a:t>
                </a:r>
                <a14:m>
                  <m:oMath xmlns:m="http://schemas.openxmlformats.org/officeDocument/2006/math">
                    <m:r>
                      <a:rPr lang="en-US" sz="3200" i="0" smtClean="0">
                        <a:latin typeface="Cambria Math"/>
                        <a:ea typeface="Cambria Math"/>
                        <a:cs typeface="+mj-cs"/>
                      </a:rPr>
                      <m:t>→</m:t>
                    </m:r>
                  </m:oMath>
                </a14:m>
                <a:r>
                  <a:rPr lang="en-US" sz="3200" dirty="0" smtClean="0">
                    <a:latin typeface="Times New Roman Bold+FPEF"/>
                    <a:cs typeface="+mj-cs"/>
                  </a:rPr>
                  <a:t>Re(z)=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 smtClean="0">
                            <a:latin typeface="Cambria Math"/>
                            <a:cs typeface="+mj-cs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3200" dirty="0">
                            <a:solidFill>
                              <a:prstClr val="black"/>
                            </a:solidFill>
                            <a:latin typeface="Times New Roman+FPEF"/>
                          </a:rPr>
                          <m:t>Z</m:t>
                        </m:r>
                        <m:r>
                          <m:rPr>
                            <m:nor/>
                          </m:rPr>
                          <a:rPr lang="en-US" sz="3200" dirty="0">
                            <a:solidFill>
                              <a:prstClr val="black"/>
                            </a:solidFill>
                            <a:latin typeface="Times New Roman+FPEF"/>
                          </a:rPr>
                          <m:t>+ </m:t>
                        </m:r>
                        <m:acc>
                          <m:accPr>
                            <m:chr m:val="̅"/>
                            <m:ctrlPr>
                              <a:rPr lang="en-US" sz="3200" i="1">
                                <a:solidFill>
                                  <a:prstClr val="black"/>
                                </a:solidFill>
                                <a:latin typeface="Cambria Math"/>
                                <a:cs typeface="Times New Roman"/>
                              </a:rPr>
                            </m:ctrlPr>
                          </m:accPr>
                          <m:e>
                            <m:r>
                              <m:rPr>
                                <m:nor/>
                              </m:rPr>
                              <a:rPr lang="en-US" sz="3200" dirty="0">
                                <a:solidFill>
                                  <a:prstClr val="black"/>
                                </a:solidFill>
                                <a:latin typeface="Times New Roman+FPEF"/>
                              </a:rPr>
                              <m:t>Z</m:t>
                            </m:r>
                          </m:e>
                        </m:acc>
                      </m:num>
                      <m:den>
                        <m:r>
                          <a:rPr lang="en-US" sz="3200" b="0" i="0" smtClean="0">
                            <a:latin typeface="Cambria Math"/>
                            <a:cs typeface="+mj-cs"/>
                          </a:rPr>
                          <m:t>2</m:t>
                        </m:r>
                      </m:den>
                    </m:f>
                  </m:oMath>
                </a14:m>
                <a:endParaRPr lang="ar-IQ" sz="3200" dirty="0" smtClean="0">
                  <a:latin typeface="Times New Roman Bold+FPEF"/>
                  <a:cs typeface="+mj-cs"/>
                </a:endParaRPr>
              </a:p>
              <a:p>
                <a:pPr algn="l"/>
                <a:r>
                  <a:rPr lang="en-US" sz="3200" dirty="0" smtClean="0">
                    <a:latin typeface="Times New Roman Bold+FPEF"/>
                    <a:cs typeface="+mj-cs"/>
                  </a:rPr>
                  <a:t>9) </a:t>
                </a:r>
                <a:r>
                  <a:rPr lang="en-US" sz="3200" dirty="0" smtClean="0">
                    <a:solidFill>
                      <a:prstClr val="black"/>
                    </a:solidFill>
                    <a:latin typeface="Times New Roman+FPEF"/>
                  </a:rPr>
                  <a:t>Z-</a:t>
                </a:r>
                <a:r>
                  <a:rPr lang="en-US" sz="3200" dirty="0" smtClean="0">
                    <a:solidFill>
                      <a:prstClr val="black"/>
                    </a:solidFill>
                    <a:cs typeface="Times New Roman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3200" i="1">
                            <a:solidFill>
                              <a:prstClr val="black"/>
                            </a:solidFill>
                            <a:latin typeface="Cambria Math"/>
                            <a:cs typeface="Times New Roman"/>
                          </a:rPr>
                        </m:ctrlPr>
                      </m:accPr>
                      <m:e>
                        <m:r>
                          <m:rPr>
                            <m:nor/>
                          </m:rPr>
                          <a:rPr lang="en-US" sz="3200" dirty="0">
                            <a:solidFill>
                              <a:prstClr val="black"/>
                            </a:solidFill>
                            <a:latin typeface="Times New Roman+FPEF"/>
                          </a:rPr>
                          <m:t>Z</m:t>
                        </m:r>
                      </m:e>
                    </m:acc>
                  </m:oMath>
                </a14:m>
                <a:r>
                  <a:rPr lang="en-US" sz="3200" dirty="0" smtClean="0">
                    <a:latin typeface="Times New Roman Bold+FPEF"/>
                    <a:cs typeface="+mj-cs"/>
                  </a:rPr>
                  <a:t> =2i </a:t>
                </a:r>
                <a:r>
                  <a:rPr lang="en-US" sz="3200" dirty="0" err="1" smtClean="0">
                    <a:latin typeface="Times New Roman Bold+FPEF"/>
                    <a:cs typeface="+mj-cs"/>
                  </a:rPr>
                  <a:t>Im</a:t>
                </a:r>
                <a:r>
                  <a:rPr lang="en-US" sz="3200" dirty="0" smtClean="0">
                    <a:latin typeface="Times New Roman Bold+FPEF"/>
                    <a:cs typeface="+mj-cs"/>
                  </a:rPr>
                  <a:t>(z) =2iy</a:t>
                </a:r>
                <a:r>
                  <a:rPr lang="en-US" sz="3200" dirty="0">
                    <a:solidFill>
                      <a:prstClr val="black"/>
                    </a:solidFill>
                    <a:ea typeface="Cambria Math"/>
                  </a:rPr>
                  <a:t> </a:t>
                </a:r>
                <a14:m>
                  <m:oMath xmlns:m="http://schemas.openxmlformats.org/officeDocument/2006/math">
                    <m:r>
                      <a:rPr lang="en-US" sz="3200" i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→</m:t>
                    </m:r>
                  </m:oMath>
                </a14:m>
                <a:r>
                  <a:rPr lang="en-US" sz="3200" dirty="0" smtClean="0">
                    <a:solidFill>
                      <a:prstClr val="black"/>
                    </a:solidFill>
                    <a:latin typeface="Times New Roman Bold+FPEF"/>
                  </a:rPr>
                  <a:t>Im(z</a:t>
                </a:r>
                <a:r>
                  <a:rPr lang="en-US" sz="3200" dirty="0">
                    <a:solidFill>
                      <a:prstClr val="black"/>
                    </a:solidFill>
                    <a:latin typeface="Times New Roman Bold+FPEF"/>
                  </a:rPr>
                  <a:t>)=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3200" dirty="0">
                            <a:solidFill>
                              <a:prstClr val="black"/>
                            </a:solidFill>
                            <a:latin typeface="Times New Roman+FPEF"/>
                          </a:rPr>
                          <m:t>Z</m:t>
                        </m:r>
                        <m:r>
                          <m:rPr>
                            <m:nor/>
                          </m:rPr>
                          <a:rPr lang="en-US" sz="3200" b="0" dirty="0" smtClean="0">
                            <a:solidFill>
                              <a:prstClr val="black"/>
                            </a:solidFill>
                            <a:latin typeface="Times New Roman+FPEF"/>
                          </a:rPr>
                          <m:t>−</m:t>
                        </m:r>
                        <m:r>
                          <m:rPr>
                            <m:nor/>
                          </m:rPr>
                          <a:rPr lang="en-US" sz="3200" dirty="0">
                            <a:solidFill>
                              <a:prstClr val="black"/>
                            </a:solidFill>
                            <a:latin typeface="Times New Roman+FPEF"/>
                          </a:rPr>
                          <m:t> </m:t>
                        </m:r>
                        <m:acc>
                          <m:accPr>
                            <m:chr m:val="̅"/>
                            <m:ctrlPr>
                              <a:rPr lang="en-US" sz="3200" i="1">
                                <a:solidFill>
                                  <a:prstClr val="black"/>
                                </a:solidFill>
                                <a:latin typeface="Cambria Math"/>
                                <a:cs typeface="Times New Roman"/>
                              </a:rPr>
                            </m:ctrlPr>
                          </m:accPr>
                          <m:e>
                            <m:r>
                              <m:rPr>
                                <m:nor/>
                              </m:rPr>
                              <a:rPr lang="en-US" sz="3200" dirty="0">
                                <a:solidFill>
                                  <a:prstClr val="black"/>
                                </a:solidFill>
                                <a:latin typeface="Times New Roman+FPEF"/>
                              </a:rPr>
                              <m:t>Z</m:t>
                            </m:r>
                          </m:e>
                        </m:acc>
                      </m:num>
                      <m:den>
                        <m:r>
                          <a:rPr lang="en-US" sz="3200" i="0">
                            <a:solidFill>
                              <a:prstClr val="black"/>
                            </a:solidFill>
                            <a:latin typeface="Cambria Math"/>
                          </a:rPr>
                          <m:t>2</m:t>
                        </m:r>
                        <m:r>
                          <m:rPr>
                            <m:sty m:val="p"/>
                          </m:rPr>
                          <a:rPr lang="en-US" sz="3200" b="0" i="0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i</m:t>
                        </m:r>
                      </m:den>
                    </m:f>
                  </m:oMath>
                </a14:m>
                <a:r>
                  <a:rPr lang="en-US" sz="3200" dirty="0" smtClean="0">
                    <a:latin typeface="Times New Roman Bold+FPEF"/>
                    <a:cs typeface="+mj-cs"/>
                  </a:rPr>
                  <a:t>  </a:t>
                </a:r>
                <a:endParaRPr lang="ar-IQ" sz="3200" dirty="0" smtClean="0">
                  <a:latin typeface="Times New Roman Bold+FPEF"/>
                  <a:cs typeface="+mj-cs"/>
                </a:endParaRPr>
              </a:p>
              <a:p>
                <a:endParaRPr lang="ar-IQ" sz="3200" dirty="0" smtClean="0">
                  <a:latin typeface="Times New Roman Bold+FPEF"/>
                  <a:cs typeface="+mj-cs"/>
                </a:endParaRPr>
              </a:p>
              <a:p>
                <a:endParaRPr lang="ar-IQ" sz="3200" dirty="0" smtClean="0">
                  <a:latin typeface="Times New Roman Bold+FPEF"/>
                  <a:cs typeface="+mj-cs"/>
                </a:endParaRPr>
              </a:p>
              <a:p>
                <a:endParaRPr lang="ar-IQ" sz="3200" dirty="0" smtClean="0">
                  <a:latin typeface="Times New Roman Bold+FPEF"/>
                  <a:cs typeface="+mj-cs"/>
                </a:endParaRPr>
              </a:p>
              <a:p>
                <a:endParaRPr lang="ar-IQ" sz="3200" dirty="0" smtClean="0">
                  <a:latin typeface="Times New Roman Bold+FPEF"/>
                  <a:cs typeface="+mj-cs"/>
                </a:endParaRPr>
              </a:p>
              <a:p>
                <a:endParaRPr lang="ar-IQ" sz="3200" dirty="0">
                  <a:cs typeface="+mj-cs"/>
                </a:endParaRPr>
              </a:p>
            </p:txBody>
          </p:sp>
        </mc:Choice>
        <mc:Fallback xmlns="">
          <p:sp>
            <p:nvSpPr>
              <p:cNvPr id="2" name="مستطيل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3756" y="0"/>
                <a:ext cx="8139231" cy="8964121"/>
              </a:xfrm>
              <a:prstGeom prst="rect">
                <a:avLst/>
              </a:prstGeom>
              <a:blipFill rotWithShape="1">
                <a:blip r:embed="rId2"/>
                <a:stretch>
                  <a:fillRect l="-1948" t="-952" r="-1873"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05756022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</TotalTime>
  <Words>506</Words>
  <Application>Microsoft Office PowerPoint</Application>
  <PresentationFormat>عرض على الشاشة (3:4)‏</PresentationFormat>
  <Paragraphs>44</Paragraphs>
  <Slides>5</Slides>
  <Notes>1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6" baseType="lpstr"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>المستقبل للحاسبات - سنجار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خواص العدد1) یكون العدد المعقدZمساویاً للصفر اذا وفقط أذا كان كل من جزئیھ الحقیقي والخیالي صفراً                                 Z = x + iy = 0 ↔x = 0 &amp; y = 0  2) يتساوى العددان المعقدان اذا وفقط أذا تساوى جزءاھما الحقیقیان وتساوى جزءاھما الخیالیان</dc:title>
  <dc:creator>Hanoo</dc:creator>
  <cp:lastModifiedBy>Hanoo</cp:lastModifiedBy>
  <cp:revision>22</cp:revision>
  <dcterms:created xsi:type="dcterms:W3CDTF">2020-01-03T08:07:20Z</dcterms:created>
  <dcterms:modified xsi:type="dcterms:W3CDTF">2020-01-06T17:46:59Z</dcterms:modified>
</cp:coreProperties>
</file>