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016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12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90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844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202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81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249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591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6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126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417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21A1E-9A4C-4EB8-9912-41A20C35D9A1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F355-EFB1-41A6-BCC0-E5BA3B1924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768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ar-IQ" sz="3200" dirty="0">
                <a:solidFill>
                  <a:prstClr val="black"/>
                </a:solidFill>
                <a:ea typeface="+mn-ea"/>
              </a:rPr>
              <a:t>التحليل العقدي 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المحاضرة </a:t>
            </a:r>
            <a:r>
              <a:rPr lang="ar-IQ" sz="3200" dirty="0" smtClean="0">
                <a:solidFill>
                  <a:prstClr val="black"/>
                </a:solidFill>
                <a:ea typeface="+mn-ea"/>
              </a:rPr>
              <a:t>الثالثة </a:t>
            </a:r>
            <a:r>
              <a:rPr lang="ar-IQ" sz="3200" dirty="0">
                <a:solidFill>
                  <a:prstClr val="black"/>
                </a:solidFill>
                <a:ea typeface="+mn-ea"/>
              </a:rPr>
              <a:t/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 smtClean="0">
                <a:solidFill>
                  <a:prstClr val="black"/>
                </a:solidFill>
                <a:ea typeface="+mn-ea"/>
              </a:rPr>
              <a:t>الصفات الجبرية للعدد المركب </a:t>
            </a:r>
            <a:r>
              <a:rPr lang="ar-IQ" sz="3200" dirty="0">
                <a:solidFill>
                  <a:prstClr val="black"/>
                </a:solidFill>
                <a:ea typeface="+mn-ea"/>
              </a:rPr>
              <a:t/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لطلبة كلية التربية الاساسية/قسم الرياضيات / المرحلة الرابعة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أعداد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م.م. أنفال حسن ذياب   </a:t>
            </a:r>
          </a:p>
        </p:txBody>
      </p:sp>
    </p:spTree>
    <p:extLst>
      <p:ext uri="{BB962C8B-B14F-4D97-AF65-F5344CB8AC3E}">
        <p14:creationId xmlns:p14="http://schemas.microsoft.com/office/powerpoint/2010/main" val="79283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472316"/>
            <a:ext cx="803496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b="1" dirty="0">
                <a:latin typeface="Times New Roman Bold+FPEF"/>
                <a:cs typeface="+mj-cs"/>
              </a:rPr>
              <a:t>الصفات </a:t>
            </a:r>
            <a:r>
              <a:rPr lang="ar-IQ" sz="3200" b="1" dirty="0" smtClean="0">
                <a:latin typeface="Times New Roman Bold+FPEF"/>
                <a:cs typeface="+mj-cs"/>
              </a:rPr>
              <a:t>الجبریة</a:t>
            </a:r>
          </a:p>
          <a:p>
            <a:r>
              <a:rPr lang="ar-IQ" sz="3200" b="0" i="0" u="none" strike="noStrike" baseline="0" dirty="0" smtClean="0">
                <a:latin typeface="Times New Roman+FPEF"/>
              </a:rPr>
              <a:t>أن معظم صفات الجمع والضرب بین الأعداد المعقدة تطابق نظیراتھا بین الأعداد الحقیقیة .</a:t>
            </a:r>
            <a:endParaRPr lang="ar-IQ" sz="3200" dirty="0">
              <a:latin typeface="Times New Roman Bold+FPEF"/>
              <a:cs typeface="+mj-cs"/>
            </a:endParaRPr>
          </a:p>
          <a:p>
            <a:pPr marL="514350" indent="-514350">
              <a:buAutoNum type="arabicParenR"/>
            </a:pPr>
            <a:r>
              <a:rPr lang="ar-IQ" sz="3200" b="1" dirty="0" smtClean="0">
                <a:latin typeface="Times New Roman Bold+FPEF"/>
              </a:rPr>
              <a:t>قاعدة الأبدال</a:t>
            </a:r>
            <a:endParaRPr lang="en-US" sz="3200" b="1" dirty="0" smtClean="0">
              <a:latin typeface="Times New Roman Bold+FPEF"/>
            </a:endParaRPr>
          </a:p>
          <a:p>
            <a:r>
              <a:rPr lang="en-US" sz="3200" b="1" dirty="0" smtClean="0">
                <a:latin typeface="Times New Roman Bold+FPEF"/>
                <a:cs typeface="+mj-cs"/>
              </a:rPr>
              <a:t>       </a:t>
            </a:r>
            <a:r>
              <a:rPr lang="en-US" sz="3200" dirty="0" smtClean="0">
                <a:latin typeface="Times New Roman+FPEF"/>
              </a:rPr>
              <a:t>Z</a:t>
            </a:r>
            <a:r>
              <a:rPr lang="en-US" sz="1400" dirty="0" smtClean="0">
                <a:latin typeface="Times New Roman+FPEF"/>
              </a:rPr>
              <a:t>1 </a:t>
            </a:r>
            <a:r>
              <a:rPr lang="en-US" sz="3200" dirty="0" smtClean="0">
                <a:latin typeface="Times New Roman+FPEF"/>
              </a:rPr>
              <a:t>+ </a:t>
            </a:r>
            <a:r>
              <a:rPr lang="en-US" sz="3200" dirty="0">
                <a:latin typeface="Times New Roman+FPEF"/>
              </a:rPr>
              <a:t>Z</a:t>
            </a:r>
            <a:r>
              <a:rPr lang="en-US" sz="1400" dirty="0">
                <a:latin typeface="Times New Roman+FPEF"/>
              </a:rPr>
              <a:t>2 </a:t>
            </a:r>
            <a:r>
              <a:rPr lang="en-US" sz="3200" dirty="0">
                <a:latin typeface="Times New Roman+FPEF"/>
              </a:rPr>
              <a:t>= Z</a:t>
            </a:r>
            <a:r>
              <a:rPr lang="en-US" sz="1400" dirty="0">
                <a:latin typeface="Times New Roman+FPEF"/>
              </a:rPr>
              <a:t>2 </a:t>
            </a:r>
            <a:r>
              <a:rPr lang="en-US" sz="3200" dirty="0" smtClean="0">
                <a:latin typeface="Times New Roman+FPEF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Times New Roman+FPEF"/>
              </a:rPr>
              <a:t> Z</a:t>
            </a:r>
            <a:r>
              <a:rPr lang="en-US" sz="1400" dirty="0">
                <a:solidFill>
                  <a:prstClr val="black"/>
                </a:solidFill>
                <a:latin typeface="Times New Roman+FPEF"/>
              </a:rPr>
              <a:t>1</a:t>
            </a:r>
            <a:r>
              <a:rPr lang="en-US" sz="3200" dirty="0" smtClean="0">
                <a:latin typeface="Times New Roman+FPEF"/>
              </a:rPr>
              <a:t>        </a:t>
            </a:r>
            <a:r>
              <a:rPr lang="ar-IQ" sz="3200" dirty="0">
                <a:latin typeface="Times New Roman+FPEF"/>
              </a:rPr>
              <a:t>بالنسبة </a:t>
            </a:r>
            <a:r>
              <a:rPr lang="ar-IQ" sz="3200" dirty="0" smtClean="0">
                <a:latin typeface="Times New Roman+FPEF"/>
              </a:rPr>
              <a:t>للجمع</a:t>
            </a:r>
            <a:endParaRPr lang="ar-IQ" sz="3200" dirty="0" smtClean="0">
              <a:latin typeface="Times New Roman Bold+FPEF"/>
              <a:cs typeface="+mj-cs"/>
            </a:endParaRPr>
          </a:p>
          <a:p>
            <a:r>
              <a:rPr lang="en-US" sz="3200" dirty="0" smtClean="0">
                <a:latin typeface="Times New Roman+FPEF"/>
              </a:rPr>
              <a:t>      Z</a:t>
            </a:r>
            <a:r>
              <a:rPr lang="en-US" sz="1400" dirty="0" smtClean="0">
                <a:latin typeface="Times New Roman+FPEF"/>
              </a:rPr>
              <a:t>1 </a:t>
            </a:r>
            <a:r>
              <a:rPr lang="en-US" sz="3200" dirty="0">
                <a:latin typeface="Times New Roman+FPEF"/>
              </a:rPr>
              <a:t>. Z</a:t>
            </a:r>
            <a:r>
              <a:rPr lang="en-US" sz="1400" dirty="0">
                <a:latin typeface="Times New Roman+FPEF"/>
              </a:rPr>
              <a:t>2 </a:t>
            </a:r>
            <a:r>
              <a:rPr lang="en-US" sz="3200" dirty="0">
                <a:latin typeface="Times New Roman+FPEF"/>
              </a:rPr>
              <a:t>= Z</a:t>
            </a:r>
            <a:r>
              <a:rPr lang="en-US" sz="1400" dirty="0">
                <a:latin typeface="Times New Roman+FPEF"/>
              </a:rPr>
              <a:t>2 </a:t>
            </a:r>
            <a:r>
              <a:rPr lang="en-US" sz="3200" dirty="0" smtClean="0">
                <a:latin typeface="Times New Roman+FPEF"/>
              </a:rPr>
              <a:t>.</a:t>
            </a:r>
            <a:r>
              <a:rPr lang="en-US" sz="3200" dirty="0">
                <a:solidFill>
                  <a:prstClr val="black"/>
                </a:solidFill>
                <a:latin typeface="Times New Roman+FPEF"/>
              </a:rPr>
              <a:t> Z</a:t>
            </a:r>
            <a:r>
              <a:rPr lang="en-US" sz="1400" dirty="0">
                <a:solidFill>
                  <a:prstClr val="black"/>
                </a:solidFill>
                <a:latin typeface="Times New Roman+FPEF"/>
              </a:rPr>
              <a:t>1 </a:t>
            </a:r>
            <a:r>
              <a:rPr lang="en-US" sz="1400" dirty="0" smtClean="0">
                <a:solidFill>
                  <a:prstClr val="black"/>
                </a:solidFill>
                <a:latin typeface="Times New Roman+FPEF"/>
              </a:rPr>
              <a:t>                       </a:t>
            </a:r>
            <a:r>
              <a:rPr lang="ar-IQ" sz="3200" dirty="0" smtClean="0">
                <a:latin typeface="Times New Roman+FPEF"/>
              </a:rPr>
              <a:t>بالنسبة للضرب</a:t>
            </a:r>
            <a:endParaRPr lang="ar-IQ" sz="3200" b="1" dirty="0" smtClean="0">
              <a:latin typeface="Times New Roman Bold+FPEF"/>
              <a:cs typeface="+mj-cs"/>
            </a:endParaRPr>
          </a:p>
          <a:p>
            <a:r>
              <a:rPr lang="ar-IQ" sz="3200" b="1" dirty="0">
                <a:latin typeface="Times New Roman Bold+FPEF"/>
                <a:cs typeface="+mj-cs"/>
              </a:rPr>
              <a:t> </a:t>
            </a:r>
            <a:r>
              <a:rPr lang="ar-IQ" sz="3200" b="1" dirty="0" smtClean="0">
                <a:latin typeface="Times New Roman Bold+FPEF"/>
                <a:cs typeface="+mj-cs"/>
              </a:rPr>
              <a:t>                                             </a:t>
            </a:r>
          </a:p>
          <a:p>
            <a:r>
              <a:rPr lang="ar-IQ" sz="3200" b="1" dirty="0">
                <a:latin typeface="Times New Roman Bold+FPEF"/>
              </a:rPr>
              <a:t>2) قاعدة التجمیع</a:t>
            </a:r>
            <a:endParaRPr lang="ar-IQ" sz="3200" b="1" dirty="0">
              <a:latin typeface="Times New Roman Bold+FPEF"/>
              <a:cs typeface="+mj-cs"/>
            </a:endParaRPr>
          </a:p>
          <a:p>
            <a:pPr algn="l"/>
            <a:r>
              <a:rPr lang="ar-IQ" sz="3200" dirty="0" smtClean="0">
                <a:latin typeface="Times New Roman+FPEF"/>
              </a:rPr>
              <a:t>(</a:t>
            </a:r>
            <a:r>
              <a:rPr lang="en-US" sz="3200" dirty="0" smtClean="0">
                <a:latin typeface="Times New Roman+FPEF"/>
              </a:rPr>
              <a:t>         ( </a:t>
            </a:r>
            <a:r>
              <a:rPr lang="en-US" sz="3200" dirty="0">
                <a:latin typeface="Times New Roman+FPEF"/>
              </a:rPr>
              <a:t>Z</a:t>
            </a:r>
            <a:r>
              <a:rPr lang="en-US" sz="1400" dirty="0">
                <a:latin typeface="Times New Roman+FPEF"/>
              </a:rPr>
              <a:t>1 </a:t>
            </a:r>
            <a:r>
              <a:rPr lang="en-US" sz="3200" dirty="0">
                <a:latin typeface="Times New Roman+FPEF"/>
              </a:rPr>
              <a:t>+ Z</a:t>
            </a:r>
            <a:r>
              <a:rPr lang="en-US" sz="1400" dirty="0">
                <a:latin typeface="Times New Roman+FPEF"/>
              </a:rPr>
              <a:t>2 </a:t>
            </a:r>
            <a:r>
              <a:rPr lang="en-US" sz="3200" dirty="0">
                <a:latin typeface="Times New Roman+FPEF"/>
              </a:rPr>
              <a:t>) + Z</a:t>
            </a:r>
            <a:r>
              <a:rPr lang="en-US" sz="1400" dirty="0">
                <a:latin typeface="Times New Roman+FPEF"/>
              </a:rPr>
              <a:t>3 </a:t>
            </a:r>
            <a:r>
              <a:rPr lang="en-US" sz="3200" dirty="0">
                <a:latin typeface="Times New Roman+FPEF"/>
              </a:rPr>
              <a:t>= Z</a:t>
            </a:r>
            <a:r>
              <a:rPr lang="en-US" sz="1400" dirty="0">
                <a:latin typeface="Times New Roman+FPEF"/>
              </a:rPr>
              <a:t>1 </a:t>
            </a:r>
            <a:r>
              <a:rPr lang="en-US" sz="3200" dirty="0">
                <a:latin typeface="Times New Roman+FPEF"/>
              </a:rPr>
              <a:t>+ ( Z</a:t>
            </a:r>
            <a:r>
              <a:rPr lang="en-US" sz="1400" dirty="0">
                <a:latin typeface="Times New Roman+FPEF"/>
              </a:rPr>
              <a:t>2 </a:t>
            </a:r>
            <a:r>
              <a:rPr lang="en-US" sz="3200" dirty="0">
                <a:latin typeface="Times New Roman+FPEF"/>
              </a:rPr>
              <a:t>+ </a:t>
            </a:r>
            <a:r>
              <a:rPr lang="en-US" sz="3200" dirty="0">
                <a:solidFill>
                  <a:prstClr val="black"/>
                </a:solidFill>
                <a:latin typeface="Times New Roman+FPEF"/>
              </a:rPr>
              <a:t>Z</a:t>
            </a:r>
            <a:r>
              <a:rPr lang="en-US" sz="1400" dirty="0">
                <a:solidFill>
                  <a:prstClr val="black"/>
                </a:solidFill>
                <a:latin typeface="Times New Roman+FPEF"/>
              </a:rPr>
              <a:t>3 </a:t>
            </a:r>
            <a:r>
              <a:rPr lang="ar-IQ" sz="3200" dirty="0" smtClean="0">
                <a:latin typeface="Times New Roman+FPEF"/>
              </a:rPr>
              <a:t>بالنسبة للجمع</a:t>
            </a:r>
            <a:endParaRPr lang="ar-IQ" sz="1400" dirty="0">
              <a:latin typeface="Times New Roman+FPEF"/>
            </a:endParaRPr>
          </a:p>
          <a:p>
            <a:pPr algn="l"/>
            <a:r>
              <a:rPr lang="ar-IQ" sz="3200" dirty="0" smtClean="0">
                <a:latin typeface="Times New Roman+FPEF"/>
              </a:rPr>
              <a:t>(</a:t>
            </a:r>
            <a:r>
              <a:rPr lang="en-US" sz="3200" dirty="0" smtClean="0">
                <a:latin typeface="Times New Roman+FPEF"/>
              </a:rPr>
              <a:t>      ( </a:t>
            </a:r>
            <a:r>
              <a:rPr lang="en-US" sz="3200" dirty="0">
                <a:latin typeface="Times New Roman+FPEF"/>
              </a:rPr>
              <a:t>Z</a:t>
            </a:r>
            <a:r>
              <a:rPr lang="en-US" sz="1400" dirty="0">
                <a:latin typeface="Times New Roman+FPEF"/>
              </a:rPr>
              <a:t>1 </a:t>
            </a:r>
            <a:r>
              <a:rPr lang="en-US" sz="3200" dirty="0">
                <a:latin typeface="Times New Roman+FPEF"/>
              </a:rPr>
              <a:t>. Z</a:t>
            </a:r>
            <a:r>
              <a:rPr lang="en-US" sz="1400" dirty="0">
                <a:latin typeface="Times New Roman+FPEF"/>
              </a:rPr>
              <a:t>2 </a:t>
            </a:r>
            <a:r>
              <a:rPr lang="en-US" sz="3200" dirty="0">
                <a:latin typeface="Times New Roman+FPEF"/>
              </a:rPr>
              <a:t>) .Z</a:t>
            </a:r>
            <a:r>
              <a:rPr lang="en-US" sz="1400" dirty="0">
                <a:latin typeface="Times New Roman+FPEF"/>
              </a:rPr>
              <a:t>3 </a:t>
            </a:r>
            <a:r>
              <a:rPr lang="en-US" sz="3200" dirty="0">
                <a:latin typeface="Times New Roman+FPEF"/>
              </a:rPr>
              <a:t>= Z</a:t>
            </a:r>
            <a:r>
              <a:rPr lang="en-US" sz="1400" dirty="0">
                <a:latin typeface="Times New Roman+FPEF"/>
              </a:rPr>
              <a:t>1 </a:t>
            </a:r>
            <a:r>
              <a:rPr lang="en-US" sz="3200" dirty="0">
                <a:latin typeface="Times New Roman+FPEF"/>
              </a:rPr>
              <a:t>. ( Z</a:t>
            </a:r>
            <a:r>
              <a:rPr lang="en-US" sz="1400" dirty="0">
                <a:latin typeface="Times New Roman+FPEF"/>
              </a:rPr>
              <a:t>2 </a:t>
            </a:r>
            <a:r>
              <a:rPr lang="en-US" sz="3200" dirty="0">
                <a:latin typeface="Times New Roman+FPEF"/>
              </a:rPr>
              <a:t>. 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Z</a:t>
            </a:r>
            <a:r>
              <a:rPr lang="en-US" sz="1400" dirty="0" smtClean="0">
                <a:solidFill>
                  <a:prstClr val="black"/>
                </a:solidFill>
                <a:latin typeface="Times New Roman+FPEF"/>
              </a:rPr>
              <a:t>3</a:t>
            </a:r>
            <a:r>
              <a:rPr lang="ar-IQ" sz="3200" dirty="0" smtClean="0">
                <a:latin typeface="Times New Roman+FPEF"/>
              </a:rPr>
              <a:t>بالنسبة للضرب</a:t>
            </a:r>
          </a:p>
          <a:p>
            <a:r>
              <a:rPr lang="ar-IQ" sz="3200" b="1" dirty="0">
                <a:latin typeface="Times New Roman Bold+FPEF"/>
              </a:rPr>
              <a:t>3) قاعدة </a:t>
            </a:r>
            <a:r>
              <a:rPr lang="ar-IQ" sz="3200" b="1" dirty="0" smtClean="0">
                <a:latin typeface="Times New Roman Bold+FPEF"/>
              </a:rPr>
              <a:t>التوزیع</a:t>
            </a:r>
          </a:p>
          <a:p>
            <a:pPr algn="ctr"/>
            <a:r>
              <a:rPr lang="pl-PL" sz="3200" dirty="0">
                <a:latin typeface="Times New Roman+FPEF"/>
              </a:rPr>
              <a:t>Z</a:t>
            </a:r>
            <a:r>
              <a:rPr lang="pl-PL" sz="1400" dirty="0">
                <a:latin typeface="Times New Roman+FPEF"/>
              </a:rPr>
              <a:t>1 </a:t>
            </a:r>
            <a:r>
              <a:rPr lang="pl-PL" sz="3200" dirty="0">
                <a:latin typeface="Times New Roman+FPEF"/>
              </a:rPr>
              <a:t>. ( Z</a:t>
            </a:r>
            <a:r>
              <a:rPr lang="pl-PL" sz="1400" dirty="0">
                <a:latin typeface="Times New Roman+FPEF"/>
              </a:rPr>
              <a:t>2 </a:t>
            </a:r>
            <a:r>
              <a:rPr lang="pl-PL" sz="3200" dirty="0">
                <a:latin typeface="Times New Roman+FPEF"/>
              </a:rPr>
              <a:t>+ Z</a:t>
            </a:r>
            <a:r>
              <a:rPr lang="pl-PL" sz="1400" dirty="0">
                <a:latin typeface="Times New Roman+FPEF"/>
              </a:rPr>
              <a:t>3 </a:t>
            </a:r>
            <a:r>
              <a:rPr lang="pl-PL" sz="3200" dirty="0">
                <a:latin typeface="Times New Roman+FPEF"/>
              </a:rPr>
              <a:t>) = Z</a:t>
            </a:r>
            <a:r>
              <a:rPr lang="pl-PL" sz="1400" dirty="0">
                <a:latin typeface="Times New Roman+FPEF"/>
              </a:rPr>
              <a:t>1 </a:t>
            </a:r>
            <a:r>
              <a:rPr lang="pl-PL" sz="3200" dirty="0">
                <a:latin typeface="Times New Roman+FPEF"/>
              </a:rPr>
              <a:t>. Z</a:t>
            </a:r>
            <a:r>
              <a:rPr lang="pl-PL" sz="1400" dirty="0">
                <a:latin typeface="Times New Roman+FPEF"/>
              </a:rPr>
              <a:t>2 </a:t>
            </a:r>
            <a:r>
              <a:rPr lang="pl-PL" sz="3200" dirty="0">
                <a:latin typeface="Times New Roman+FPEF"/>
              </a:rPr>
              <a:t>+ Z</a:t>
            </a:r>
            <a:r>
              <a:rPr lang="pl-PL" sz="1400" dirty="0">
                <a:latin typeface="Times New Roman+FPEF"/>
              </a:rPr>
              <a:t>1 </a:t>
            </a:r>
            <a:r>
              <a:rPr lang="pl-PL" sz="3200" dirty="0">
                <a:latin typeface="Times New Roman+FPEF"/>
              </a:rPr>
              <a:t>. </a:t>
            </a:r>
            <a:r>
              <a:rPr lang="pl-PL" sz="3200" dirty="0" smtClean="0">
                <a:latin typeface="Times New Roman+FPEF"/>
              </a:rPr>
              <a:t>Z</a:t>
            </a:r>
            <a:r>
              <a:rPr lang="pl-PL" sz="1400" dirty="0" smtClean="0">
                <a:latin typeface="Times New Roman+FPEF"/>
              </a:rPr>
              <a:t>3</a:t>
            </a:r>
            <a:r>
              <a:rPr lang="ar-IQ" sz="1400" dirty="0" smtClean="0">
                <a:latin typeface="Times New Roman+FPEF"/>
              </a:rPr>
              <a:t>       </a:t>
            </a:r>
            <a:endParaRPr lang="ar-IQ" sz="3200" dirty="0">
              <a:latin typeface="Times New Roman+FPEF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81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95536" y="332656"/>
                <a:ext cx="8559727" cy="698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>
                    <a:latin typeface="Times New Roman Bold+FPEF"/>
                    <a:cs typeface="+mj-cs"/>
                  </a:rPr>
                  <a:t>4) العنصر المحاید الجمعي</a:t>
                </a:r>
                <a:endParaRPr lang="ar-IQ" sz="3200" dirty="0">
                  <a:latin typeface="Times New Roman Bold+FPEF"/>
                  <a:cs typeface="+mj-cs"/>
                </a:endParaRPr>
              </a:p>
              <a:p>
                <a:pPr lvl="0" algn="l"/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بما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أن                            </a:t>
                </a:r>
                <a:r>
                  <a:rPr lang="en-US" sz="3200" dirty="0" smtClean="0">
                    <a:latin typeface="Times New Roman+FPEF"/>
                  </a:rPr>
                  <a:t>0 </a:t>
                </a:r>
                <a:r>
                  <a:rPr lang="en-US" sz="3200" dirty="0">
                    <a:latin typeface="Times New Roman+FPEF"/>
                  </a:rPr>
                  <a:t>= ( 0 , 0 ) = 0 + </a:t>
                </a:r>
                <a:r>
                  <a:rPr lang="en-US" sz="3200" dirty="0" err="1" smtClean="0">
                    <a:latin typeface="Times New Roman+FPEF"/>
                  </a:rPr>
                  <a:t>i</a:t>
                </a:r>
                <a:endParaRPr lang="ar-IQ" sz="3200" dirty="0" smtClean="0">
                  <a:latin typeface="Times New Roman+FPEF"/>
                </a:endParaRP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فأن لكل عدد معقد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(</a:t>
                </a:r>
                <a:r>
                  <a:rPr lang="en-US" sz="3200" dirty="0" smtClean="0">
                    <a:latin typeface="Times New Roman+FPEF"/>
                  </a:rPr>
                  <a:t>Z</a:t>
                </a:r>
                <a14:m>
                  <m:oMath xmlns:m="http://schemas.openxmlformats.org/officeDocument/2006/math">
                    <m:r>
                      <a:rPr lang="ar-IQ" sz="32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C)</a:t>
                </a:r>
                <a:r>
                  <a:rPr lang="ar-IQ" sz="3200" dirty="0" smtClean="0">
                    <a:latin typeface="Times New Roman+FPEF"/>
                  </a:rPr>
                  <a:t> </a:t>
                </a:r>
                <a14:m>
                  <m:oMath xmlns:m="http://schemas.openxmlformats.org/officeDocument/2006/math"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ar-IQ" sz="3200" dirty="0" smtClean="0">
                    <a:latin typeface="Times New Roman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 + 0 = 0 + Z = Z</a:t>
                </a:r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r>
                  <a:rPr lang="ar-IQ" sz="3200" dirty="0">
                    <a:latin typeface="Times New Roman Bold+FPEF"/>
                    <a:cs typeface="+mj-cs"/>
                  </a:rPr>
                  <a:t>5) العنصر المحاید 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الضربي</a:t>
                </a:r>
              </a:p>
              <a:p>
                <a:r>
                  <a:rPr lang="ar-IQ" sz="3200" dirty="0" smtClean="0">
                    <a:latin typeface="Times New Roman Bold+FPEF"/>
                    <a:cs typeface="+mj-cs"/>
                  </a:rPr>
                  <a:t>           </a:t>
                </a:r>
                <a:r>
                  <a:rPr lang="ar-IQ" sz="3200" dirty="0">
                    <a:latin typeface="Times New Roman+FPEF"/>
                  </a:rPr>
                  <a:t>بما </a:t>
                </a:r>
                <a:r>
                  <a:rPr lang="ar-IQ" sz="3200" dirty="0" smtClean="0">
                    <a:latin typeface="Times New Roman+FPEF"/>
                  </a:rPr>
                  <a:t>أن               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i.0 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 +</a:t>
                </a:r>
                <a:r>
                  <a:rPr lang="ar-IQ" sz="3200" dirty="0" smtClean="0">
                    <a:latin typeface="Times New Roman+FPEF"/>
                  </a:rPr>
                  <a:t> </a:t>
                </a:r>
                <a:r>
                  <a:rPr lang="en-US" sz="3200" dirty="0" smtClean="0">
                    <a:latin typeface="Times New Roman+FPEF"/>
                  </a:rPr>
                  <a:t>1</a:t>
                </a:r>
                <a:r>
                  <a:rPr lang="ar-IQ" sz="3200" dirty="0" smtClean="0">
                    <a:latin typeface="Times New Roman+FPEF"/>
                  </a:rPr>
                  <a:t>= </a:t>
                </a:r>
                <a:r>
                  <a:rPr lang="ar-IQ" sz="3200" dirty="0">
                    <a:latin typeface="Times New Roman+FPEF"/>
                  </a:rPr>
                  <a:t>( </a:t>
                </a:r>
                <a:r>
                  <a:rPr lang="en-US" sz="3200" dirty="0" smtClean="0">
                    <a:latin typeface="Times New Roman+FPEF"/>
                  </a:rPr>
                  <a:t>0</a:t>
                </a:r>
                <a:r>
                  <a:rPr lang="ar-IQ" sz="3200" dirty="0" smtClean="0">
                    <a:latin typeface="Times New Roman+FPEF"/>
                  </a:rPr>
                  <a:t> </a:t>
                </a:r>
                <a:r>
                  <a:rPr lang="ar-IQ" sz="3200" dirty="0">
                    <a:latin typeface="Times New Roman+FPEF"/>
                  </a:rPr>
                  <a:t>, </a:t>
                </a:r>
                <a:r>
                  <a:rPr lang="en-US" sz="3200" dirty="0" smtClean="0">
                    <a:latin typeface="Times New Roman+FPEF"/>
                  </a:rPr>
                  <a:t>1</a:t>
                </a:r>
                <a:r>
                  <a:rPr lang="ar-IQ" sz="3200" dirty="0" smtClean="0">
                    <a:latin typeface="Times New Roman+FPEF"/>
                  </a:rPr>
                  <a:t> </a:t>
                </a:r>
                <a:r>
                  <a:rPr lang="ar-IQ" sz="3200" dirty="0">
                    <a:latin typeface="Times New Roman+FPEF"/>
                  </a:rPr>
                  <a:t>) = </a:t>
                </a:r>
                <a:r>
                  <a:rPr lang="en-US" sz="3200" dirty="0" smtClean="0">
                    <a:latin typeface="Times New Roman+FPEF"/>
                  </a:rPr>
                  <a:t>1</a:t>
                </a:r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r>
                  <a:rPr lang="en-US" sz="3200" dirty="0" smtClean="0">
                    <a:latin typeface="Times New Roman Bold+FPEF"/>
                    <a:cs typeface="+mj-cs"/>
                  </a:rPr>
                  <a:t>         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فأن لكل عدد معقد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(Z</a:t>
                </a:r>
                <a14:m>
                  <m:oMath xmlns:m="http://schemas.openxmlformats.org/officeDocument/2006/math"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C)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14:m>
                  <m:oMath xmlns:m="http://schemas.openxmlformats.org/officeDocument/2006/math"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ar-IQ" sz="3200" dirty="0" smtClean="0">
                    <a:latin typeface="Times New Roman Bold+FPEF"/>
                    <a:cs typeface="+mj-cs"/>
                  </a:rPr>
                  <a:t> </a:t>
                </a:r>
                <a:r>
                  <a:rPr lang="pl-PL" sz="3200" dirty="0">
                    <a:latin typeface="Times New Roman+FPEF"/>
                  </a:rPr>
                  <a:t>Z . 1 = 1. Z = </a:t>
                </a:r>
                <a:r>
                  <a:rPr lang="pl-PL" sz="3200" dirty="0" smtClean="0">
                    <a:latin typeface="Times New Roman+FPEF"/>
                  </a:rPr>
                  <a:t>Z</a:t>
                </a:r>
                <a:endParaRPr lang="ar-IQ" sz="3200" dirty="0" smtClean="0">
                  <a:latin typeface="Times New Roman+FPEF"/>
                </a:endParaRPr>
              </a:p>
              <a:p>
                <a:r>
                  <a:rPr lang="ar-IQ" sz="3200" dirty="0">
                    <a:latin typeface="Times New Roman Bold+FPEF"/>
                    <a:cs typeface="+mj-cs"/>
                  </a:rPr>
                  <a:t>6) النظیر 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الجمعي</a:t>
                </a:r>
              </a:p>
              <a:p>
                <a:r>
                  <a:rPr lang="en-US" sz="3200" dirty="0" smtClean="0">
                    <a:latin typeface="Times New Roman Bold+FPEF"/>
                    <a:cs typeface="+mj-cs"/>
                  </a:rPr>
                  <a:t> 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 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لكل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عدد معقد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(Z</a:t>
                </a:r>
                <a14:m>
                  <m:oMath xmlns:m="http://schemas.openxmlformats.org/officeDocument/2006/math"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C)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يوجد </a:t>
                </a:r>
                <a:r>
                  <a:rPr lang="pl-PL" sz="3200" dirty="0" smtClean="0">
                    <a:latin typeface="Times New Roman+FPEF"/>
                  </a:rPr>
                  <a:t> </a:t>
                </a:r>
                <a:r>
                  <a:rPr lang="pl-PL" sz="3200" dirty="0">
                    <a:latin typeface="Times New Roman+FPEF"/>
                  </a:rPr>
                  <a:t>–Z = - x – iy </a:t>
                </a:r>
                <a14:m>
                  <m:oMath xmlns:m="http://schemas.openxmlformats.org/officeDocument/2006/math">
                    <m:r>
                      <a:rPr lang="pl-PL" sz="3200" i="1" dirty="0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pl-PL" sz="3200" dirty="0">
                    <a:latin typeface="Times New Roman+FPEF"/>
                  </a:rPr>
                  <a:t> C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 بحيث</a:t>
                </a:r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r>
                  <a:rPr lang="ar-IQ" sz="3200" dirty="0" smtClean="0">
                    <a:latin typeface="Times New Roman Bold+FPEF"/>
                    <a:cs typeface="+mj-cs"/>
                  </a:rPr>
                  <a:t> </a:t>
                </a:r>
                <a:r>
                  <a:rPr lang="en-US" sz="3200" dirty="0">
                    <a:latin typeface="Times New Roman+FPEF"/>
                  </a:rPr>
                  <a:t>Z + (-Z) </a:t>
                </a:r>
                <a:r>
                  <a:rPr lang="en-US" sz="3200" dirty="0" smtClean="0">
                    <a:latin typeface="Times New Roman+FPEF"/>
                  </a:rPr>
                  <a:t>=0                                                    </a:t>
                </a:r>
                <a:endParaRPr lang="ar-IQ" sz="3200" dirty="0">
                  <a:latin typeface="Times New Roman Bold+FPEF"/>
                  <a:cs typeface="+mj-cs"/>
                </a:endParaRPr>
              </a:p>
              <a:p>
                <a:r>
                  <a:rPr lang="ar-IQ" sz="3200" dirty="0" smtClean="0">
                    <a:latin typeface="Times New Roman Bold+FPEF"/>
                    <a:cs typeface="+mj-cs"/>
                  </a:rPr>
                  <a:t>    </a:t>
                </a:r>
                <a:r>
                  <a:rPr lang="ar-IQ" sz="3200" dirty="0" smtClean="0">
                    <a:latin typeface="Times New Roman+FPEF"/>
                  </a:rPr>
                  <a:t>یسمى </a:t>
                </a:r>
                <a:r>
                  <a:rPr lang="ar-IQ" sz="3200" dirty="0">
                    <a:latin typeface="Times New Roman+FPEF"/>
                  </a:rPr>
                  <a:t>العدد </a:t>
                </a:r>
                <a:r>
                  <a:rPr lang="ar-IQ" sz="3200" dirty="0" smtClean="0">
                    <a:latin typeface="Times New Roman+FPEF"/>
                  </a:rPr>
                  <a:t>المعقد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(-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Z)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 </a:t>
                </a:r>
                <a:r>
                  <a:rPr lang="ar-IQ" sz="3200" dirty="0">
                    <a:latin typeface="Times New Roman+FPEF"/>
                  </a:rPr>
                  <a:t>بالنظیر الجمعي </a:t>
                </a:r>
                <a:r>
                  <a:rPr lang="ar-IQ" sz="3200" dirty="0" smtClean="0">
                    <a:latin typeface="Times New Roman+FPEF"/>
                  </a:rPr>
                  <a:t>للعدد </a:t>
                </a:r>
                <a:r>
                  <a:rPr lang="en-US" sz="3200" dirty="0" smtClean="0">
                    <a:latin typeface="Times New Roman+FPEF"/>
                  </a:rPr>
                  <a:t>.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  </a:t>
                </a:r>
              </a:p>
              <a:p>
                <a:r>
                  <a:rPr lang="ar-IQ" sz="3200" dirty="0">
                    <a:latin typeface="Times New Roman Bold+FPEF"/>
                    <a:cs typeface="+mj-cs"/>
                  </a:rPr>
                  <a:t>7) النظیر 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الضربي</a:t>
                </a:r>
              </a:p>
              <a:p>
                <a:r>
                  <a:rPr lang="ar-IQ" sz="3200" dirty="0">
                    <a:latin typeface="Times New Roman Bold+FPEF"/>
                    <a:cs typeface="+mj-cs"/>
                  </a:rPr>
                  <a:t> </a:t>
                </a:r>
                <a:r>
                  <a:rPr lang="ar-IQ" sz="3200" dirty="0">
                    <a:latin typeface="Times New Roman+FPEF"/>
                  </a:rPr>
                  <a:t>لكل عدد </a:t>
                </a:r>
                <a:r>
                  <a:rPr lang="ar-IQ" sz="3200" dirty="0" smtClean="0">
                    <a:latin typeface="Times New Roman+FPEF"/>
                  </a:rPr>
                  <a:t>معقد </a:t>
                </a:r>
                <a:r>
                  <a:rPr lang="en-US" sz="3200" dirty="0" smtClean="0">
                    <a:latin typeface="Times New Roman+FPEF"/>
                  </a:rPr>
                  <a:t>Z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ar-IQ" sz="32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ar-IQ" sz="32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ar-IQ" sz="3200" dirty="0">
                    <a:latin typeface="Times New Roman+FPEF"/>
                  </a:rPr>
                  <a:t>یوجد عدد </a:t>
                </a:r>
                <a:r>
                  <a:rPr lang="ar-IQ" sz="3200" dirty="0" smtClean="0">
                    <a:latin typeface="Times New Roman+FPEF"/>
                  </a:rPr>
                  <a:t>معقد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  <m:sup>
                        <m:r>
                          <a:rPr lang="ar-IQ" sz="3200" b="0" i="1" smtClean="0">
                            <a:latin typeface="Cambria Math"/>
                            <a:cs typeface="+mj-cs"/>
                          </a:rPr>
                          <m:t>−</m:t>
                        </m:r>
                        <m:r>
                          <a:rPr lang="ar-IQ" sz="3200" b="0" i="1" smtClean="0">
                            <a:latin typeface="Cambria Math"/>
                            <a:cs typeface="+mj-cs"/>
                          </a:rPr>
                          <m:t>1</m:t>
                        </m:r>
                      </m:sup>
                    </m:sSup>
                  </m:oMath>
                </a14:m>
                <a:r>
                  <a:rPr lang="ar-IQ" sz="3200" dirty="0" smtClean="0">
                    <a:latin typeface="Times New Roman Bold+FPEF"/>
                    <a:cs typeface="+mj-cs"/>
                  </a:rPr>
                  <a:t> بحيث ان                                                                     </a:t>
                </a:r>
              </a:p>
              <a:p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endParaRPr lang="ar-IQ" sz="3200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559727" cy="6986528"/>
              </a:xfrm>
              <a:prstGeom prst="rect">
                <a:avLst/>
              </a:prstGeom>
              <a:blipFill rotWithShape="1">
                <a:blip r:embed="rId2"/>
                <a:stretch>
                  <a:fillRect l="-65171" t="-1222" r="-18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18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548680"/>
            <a:ext cx="84249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3200" dirty="0">
              <a:latin typeface="Times New Roman+FPEF"/>
            </a:endParaRPr>
          </a:p>
          <a:p>
            <a:endParaRPr lang="ar-IQ" sz="3200" dirty="0" smtClean="0">
              <a:latin typeface="Times New Roman+FPEF"/>
            </a:endParaRPr>
          </a:p>
          <a:p>
            <a:endParaRPr lang="ar-IQ" sz="3200" dirty="0" smtClean="0">
              <a:latin typeface="Times New Roman+FPEF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539552" y="764704"/>
                <a:ext cx="8139590" cy="5642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ar-IQ" sz="32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ar-IQ" sz="32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=1         </a:t>
                </a:r>
              </a:p>
              <a:p>
                <a:pPr lvl="0"/>
                <a:r>
                  <a:rPr lang="ar-IQ" sz="3200" dirty="0">
                    <a:latin typeface="Times New Roman+FPEF"/>
                  </a:rPr>
                  <a:t>یسمى العدد المعقد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ar-IQ" sz="32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ar-IQ" sz="3200" dirty="0">
                    <a:latin typeface="Times New Roman+FPEF"/>
                  </a:rPr>
                  <a:t>بالنظیر الضربي </a:t>
                </a:r>
                <a:r>
                  <a:rPr lang="ar-IQ" sz="3200" dirty="0" smtClean="0">
                    <a:latin typeface="Times New Roman+FPEF"/>
                  </a:rPr>
                  <a:t>للعدد</a:t>
                </a:r>
                <a:r>
                  <a:rPr lang="en-US" sz="3200" dirty="0" smtClean="0">
                    <a:latin typeface="Times New Roman+FPEF"/>
                  </a:rPr>
                  <a:t>.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ar-IQ" sz="3200" dirty="0" smtClean="0">
                    <a:latin typeface="Times New Roman+FPEF"/>
                  </a:rPr>
                  <a:t> </a:t>
                </a:r>
              </a:p>
              <a:p>
                <a:pPr lvl="0"/>
                <a:endParaRPr lang="ar-IQ" sz="3200" dirty="0" smtClean="0">
                  <a:latin typeface="Times New Roman+FPEF"/>
                </a:endParaRPr>
              </a:p>
              <a:p>
                <a:pPr lvl="0"/>
                <a:r>
                  <a:rPr lang="ar-IQ" sz="3200" b="1" dirty="0" smtClean="0">
                    <a:latin typeface="Times New Roman Bold+FPEF"/>
                  </a:rPr>
                  <a:t>مثال </a:t>
                </a:r>
                <a:r>
                  <a:rPr lang="ar-IQ" sz="3200" b="1" dirty="0">
                    <a:latin typeface="Times New Roman Bold+FPEF"/>
                  </a:rPr>
                  <a:t>/</a:t>
                </a:r>
                <a:r>
                  <a:rPr lang="ar-IQ" sz="3200" dirty="0">
                    <a:latin typeface="Times New Roman+FPEF"/>
                  </a:rPr>
                  <a:t>جد النظیر الضربي للعدد </a:t>
                </a:r>
                <a:r>
                  <a:rPr lang="ar-IQ" sz="3200" dirty="0" smtClean="0">
                    <a:latin typeface="Times New Roman+FPEF"/>
                  </a:rPr>
                  <a:t>المعقد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Z = -7 + 5i </a:t>
                </a:r>
                <a:endParaRPr lang="en-US" sz="3200" dirty="0" smtClean="0">
                  <a:latin typeface="Times New Roman+FPEF"/>
                </a:endParaRPr>
              </a:p>
              <a:p>
                <a:pPr lvl="0"/>
                <a:endParaRPr lang="ar-IQ" sz="3200" dirty="0" smtClean="0">
                  <a:latin typeface="Times New Roman+FPEF"/>
                </a:endParaRPr>
              </a:p>
              <a:p>
                <a:pPr lvl="0"/>
                <a:r>
                  <a:rPr lang="ar-IQ" sz="3200" dirty="0" smtClean="0">
                    <a:latin typeface="Times New Roman+FPEF"/>
                  </a:rPr>
                  <a:t>الحل/ </a:t>
                </a:r>
                <a:r>
                  <a:rPr lang="ar-IQ" sz="3200" dirty="0">
                    <a:latin typeface="Times New Roman+FPEF"/>
                  </a:rPr>
                  <a:t>أن النظیر الضربي </a:t>
                </a:r>
                <a:r>
                  <a:rPr lang="ar-IQ" sz="3200" dirty="0" smtClean="0">
                    <a:latin typeface="Times New Roman+FPEF"/>
                  </a:rPr>
                  <a:t>للعدد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هو 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ar-IQ" sz="32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+FPEF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+FPEF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7 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+FPEF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7 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0" i="0" dirty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7 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7 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</m:t>
                        </m:r>
                      </m:den>
                    </m:f>
                    <m:r>
                      <a:rPr lang="en-US" sz="3200" b="0" i="1" dirty="0" smtClean="0">
                        <a:latin typeface="Cambria Math"/>
                      </a:rPr>
                      <m:t>              </m:t>
                    </m:r>
                  </m:oMath>
                </a14:m>
                <a:endParaRPr lang="en-US" sz="3200" b="0" dirty="0" smtClean="0">
                  <a:latin typeface="Times New Roman+FPEF"/>
                </a:endParaRPr>
              </a:p>
              <a:p>
                <a:pPr lvl="0"/>
                <a:r>
                  <a:rPr lang="en-US" sz="3200" dirty="0" smtClean="0">
                    <a:latin typeface="Times New Roman+FPEF"/>
                  </a:rPr>
                  <a:t> </a:t>
                </a:r>
                <a:r>
                  <a:rPr lang="ar-IQ" sz="3200" dirty="0">
                    <a:latin typeface="Times New Roman+FPEF"/>
                  </a:rPr>
                  <a:t>بضرب البسط والمقام بمرافق </a:t>
                </a:r>
                <a:r>
                  <a:rPr lang="ar-IQ" sz="3200" dirty="0" smtClean="0">
                    <a:latin typeface="Times New Roman+FPEF"/>
                  </a:rPr>
                  <a:t>المقام</a:t>
                </a:r>
              </a:p>
              <a:p>
                <a:pPr lvl="0" algn="l"/>
                <a14:m>
                  <m:oMath xmlns:m="http://schemas.openxmlformats.org/officeDocument/2006/math">
                    <m:f>
                      <m:fPr>
                        <m:ctrlPr>
                          <a:rPr lang="ar-IQ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ar-IQ" sz="32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74</m:t>
                        </m:r>
                      </m:den>
                    </m:f>
                  </m:oMath>
                </a14:m>
                <a:r>
                  <a:rPr lang="ar-IQ" sz="3200" dirty="0" smtClean="0">
                    <a:latin typeface="Times New Roman+FPEF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sz="3200" b="0" i="1" dirty="0" smtClean="0">
                            <a:latin typeface="Cambria Math"/>
                          </a:rPr>
                          <m:t>−</m:t>
                        </m:r>
                        <m:r>
                          <a:rPr lang="ar-IQ" sz="3200" b="0" i="1" dirty="0" smtClean="0">
                            <a:latin typeface="Cambria Math"/>
                          </a:rPr>
                          <m:t>7</m:t>
                        </m:r>
                        <m:r>
                          <a:rPr lang="ar-IQ" sz="3200" b="0" i="1" dirty="0" smtClean="0">
                            <a:latin typeface="Cambria Math"/>
                          </a:rPr>
                          <m:t>  </m:t>
                        </m:r>
                      </m:num>
                      <m:den>
                        <m:r>
                          <a:rPr lang="ar-IQ" sz="3200" b="0" i="1" dirty="0" smtClean="0">
                            <a:latin typeface="Cambria Math"/>
                          </a:rPr>
                          <m:t>74</m:t>
                        </m:r>
                      </m:den>
                    </m:f>
                  </m:oMath>
                </a14:m>
                <a:r>
                  <a:rPr lang="ar-IQ" sz="3200" dirty="0" smtClean="0">
                    <a:latin typeface="Times New Roman+FPEF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ar-IQ" sz="32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ar-IQ" sz="3200" dirty="0" smtClean="0">
                    <a:latin typeface="Times New Roman+FPEF"/>
                  </a:rPr>
                  <a:t>  </a:t>
                </a:r>
                <a:endParaRPr lang="en-US" sz="3200" dirty="0" smtClean="0">
                  <a:latin typeface="Times New Roman+FPEF"/>
                </a:endParaRPr>
              </a:p>
              <a:p>
                <a:pPr lvl="0"/>
                <a:r>
                  <a:rPr lang="en-US" sz="3200" dirty="0" smtClean="0">
                    <a:latin typeface="Times New Roman+FPEF"/>
                  </a:rPr>
                  <a:t>         </a:t>
                </a:r>
                <a:endParaRPr lang="ar-IQ" sz="3200" dirty="0" smtClean="0">
                  <a:latin typeface="Times New Roman+FPEF"/>
                </a:endParaRPr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764704"/>
                <a:ext cx="8139590" cy="5642442"/>
              </a:xfrm>
              <a:prstGeom prst="rect">
                <a:avLst/>
              </a:prstGeom>
              <a:blipFill rotWithShape="1">
                <a:blip r:embed="rId2"/>
                <a:stretch>
                  <a:fillRect l="-4719" t="-1620" r="-19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1347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346</Words>
  <Application>Microsoft Office PowerPoint</Application>
  <PresentationFormat>عرض على الشاشة (3:4)‏</PresentationFormat>
  <Paragraphs>35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التحليل العقدي  المحاضرة الثالثة  الصفات الجبرية للعدد المركب  لطلبة كلية التربية الاساسية/قسم الرياضيات / المرحلة الرابعة أعداد م.م. أنفال حسن ذياب   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العقدي  المحاضرة الثالثة  الصفات الجبرية للعدد المركب  لطلبة كلية التربية الاساسية/قسم الرياضيات / المرحلة الرابعة أعداد م.م. أنفال حسن ذياب   </dc:title>
  <dc:creator>Hanoo</dc:creator>
  <cp:lastModifiedBy>Hanoo</cp:lastModifiedBy>
  <cp:revision>12</cp:revision>
  <dcterms:created xsi:type="dcterms:W3CDTF">2020-01-03T18:20:31Z</dcterms:created>
  <dcterms:modified xsi:type="dcterms:W3CDTF">2020-01-06T17:50:31Z</dcterms:modified>
</cp:coreProperties>
</file>