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58C3-21D5-43E4-BC3F-F899F0E1BF15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DD2B-8101-4C2E-ACD1-6A19B4CB8F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771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58C3-21D5-43E4-BC3F-F899F0E1BF15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DD2B-8101-4C2E-ACD1-6A19B4CB8F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481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58C3-21D5-43E4-BC3F-F899F0E1BF15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DD2B-8101-4C2E-ACD1-6A19B4CB8F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716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58C3-21D5-43E4-BC3F-F899F0E1BF15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DD2B-8101-4C2E-ACD1-6A19B4CB8F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663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58C3-21D5-43E4-BC3F-F899F0E1BF15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DD2B-8101-4C2E-ACD1-6A19B4CB8F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1433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58C3-21D5-43E4-BC3F-F899F0E1BF15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DD2B-8101-4C2E-ACD1-6A19B4CB8F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772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58C3-21D5-43E4-BC3F-F899F0E1BF15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DD2B-8101-4C2E-ACD1-6A19B4CB8F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177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58C3-21D5-43E4-BC3F-F899F0E1BF15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DD2B-8101-4C2E-ACD1-6A19B4CB8F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469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58C3-21D5-43E4-BC3F-F899F0E1BF15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DD2B-8101-4C2E-ACD1-6A19B4CB8F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748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58C3-21D5-43E4-BC3F-F899F0E1BF15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DD2B-8101-4C2E-ACD1-6A19B4CB8F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305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58C3-21D5-43E4-BC3F-F899F0E1BF15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DD2B-8101-4C2E-ACD1-6A19B4CB8F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078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258C3-21D5-43E4-BC3F-F899F0E1BF15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EDD2B-8101-4C2E-ACD1-6A19B4CB8F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398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sz="2900" dirty="0">
                <a:solidFill>
                  <a:prstClr val="black"/>
                </a:solidFill>
              </a:rPr>
              <a:t>التحليل العقدي </a:t>
            </a:r>
            <a:br>
              <a:rPr lang="ar-IQ" sz="2900" dirty="0">
                <a:solidFill>
                  <a:prstClr val="black"/>
                </a:solidFill>
              </a:rPr>
            </a:br>
            <a:r>
              <a:rPr lang="ar-IQ" sz="2900" dirty="0" smtClean="0">
                <a:solidFill>
                  <a:prstClr val="black"/>
                </a:solidFill>
              </a:rPr>
              <a:t>المحاضرةالرابعة </a:t>
            </a:r>
            <a:r>
              <a:rPr lang="ar-IQ" sz="2900" dirty="0">
                <a:solidFill>
                  <a:prstClr val="black"/>
                </a:solidFill>
              </a:rPr>
              <a:t/>
            </a:r>
            <a:br>
              <a:rPr lang="ar-IQ" sz="2900" dirty="0">
                <a:solidFill>
                  <a:prstClr val="black"/>
                </a:solidFill>
              </a:rPr>
            </a:br>
            <a:r>
              <a:rPr lang="ar-IQ" sz="2900" dirty="0" smtClean="0">
                <a:solidFill>
                  <a:prstClr val="black"/>
                </a:solidFill>
              </a:rPr>
              <a:t>القيمة المطلقة او المعيار </a:t>
            </a:r>
            <a:r>
              <a:rPr lang="ar-IQ" sz="2900" dirty="0">
                <a:solidFill>
                  <a:prstClr val="black"/>
                </a:solidFill>
              </a:rPr>
              <a:t>للعدد المركب </a:t>
            </a:r>
            <a:br>
              <a:rPr lang="ar-IQ" sz="2900" dirty="0">
                <a:solidFill>
                  <a:prstClr val="black"/>
                </a:solidFill>
              </a:rPr>
            </a:br>
            <a:r>
              <a:rPr lang="ar-IQ" sz="2900" dirty="0">
                <a:solidFill>
                  <a:prstClr val="black"/>
                </a:solidFill>
              </a:rPr>
              <a:t>لطلبة كلية التربية الاساسية/قسم الرياضيات / المرحلة الرابعة</a:t>
            </a:r>
            <a:br>
              <a:rPr lang="ar-IQ" sz="2900" dirty="0">
                <a:solidFill>
                  <a:prstClr val="black"/>
                </a:solidFill>
              </a:rPr>
            </a:br>
            <a:r>
              <a:rPr lang="ar-IQ" sz="2900" dirty="0">
                <a:solidFill>
                  <a:prstClr val="black"/>
                </a:solidFill>
              </a:rPr>
              <a:t>أعداد</a:t>
            </a:r>
            <a:br>
              <a:rPr lang="ar-IQ" sz="2900" dirty="0">
                <a:solidFill>
                  <a:prstClr val="black"/>
                </a:solidFill>
              </a:rPr>
            </a:br>
            <a:r>
              <a:rPr lang="ar-IQ" sz="2900" dirty="0">
                <a:solidFill>
                  <a:prstClr val="black"/>
                </a:solidFill>
              </a:rPr>
              <a:t>م.م. أنفال حسن ذياب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5421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323528" y="332656"/>
                <a:ext cx="8568952" cy="5798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200" b="1" i="0" u="none" strike="noStrike" baseline="0" dirty="0" smtClean="0">
                    <a:latin typeface="Times New Roman Bold+FPEF"/>
                    <a:cs typeface="+mj-cs"/>
                  </a:rPr>
                  <a:t>القیمة المطلقة</a:t>
                </a:r>
                <a:r>
                  <a:rPr lang="ar-IQ" sz="3200" b="1" i="0" u="none" strike="noStrike" dirty="0" smtClean="0">
                    <a:latin typeface="Times New Roman Bold+FPEF"/>
                    <a:cs typeface="+mj-cs"/>
                  </a:rPr>
                  <a:t> (المعيار)</a:t>
                </a:r>
              </a:p>
              <a:p>
                <a:r>
                  <a:rPr lang="ar-IQ" sz="3200" b="0" i="0" u="none" strike="noStrike" baseline="0" dirty="0" smtClean="0">
                    <a:latin typeface="Times New Roman+FPEF"/>
                  </a:rPr>
                  <a:t>القیمة المطلقة للعدد المعقد </a:t>
                </a:r>
                <a:r>
                  <a:rPr lang="en-US" sz="3200" b="0" i="0" u="none" strike="noStrike" baseline="0" dirty="0" smtClean="0">
                    <a:latin typeface="Times New Roman+FPEF"/>
                  </a:rPr>
                  <a:t>Z = x + iy</a:t>
                </a:r>
                <a:r>
                  <a:rPr lang="ar-IQ" sz="3200" b="0" i="0" u="none" strike="noStrike" baseline="0" dirty="0" smtClean="0">
                    <a:latin typeface="Times New Roman+FPEF"/>
                  </a:rPr>
                  <a:t>ویرمز لھا بالرمز</a:t>
                </a:r>
                <a:r>
                  <a:rPr lang="ar-IQ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</m:e>
                    </m:d>
                  </m:oMath>
                </a14:m>
                <a:r>
                  <a:rPr lang="ar-IQ" sz="3200" b="0" i="0" u="none" strike="noStrike" baseline="0" dirty="0" smtClean="0">
                    <a:latin typeface="Times New Roman+FPEF"/>
                  </a:rPr>
                  <a:t> هي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ar-IQ" sz="3200" b="0" i="1" u="none" strike="noStrike" baseline="0" dirty="0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ar-IQ" sz="3200" b="0" i="1" u="none" strike="noStrike" baseline="0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x</m:t>
                            </m:r>
                          </m:e>
                          <m:sup>
                            <m:r>
                              <a:rPr lang="ar-IQ" sz="3200" b="0" i="1" u="none" strike="noStrike" baseline="0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ar-IQ" sz="3200" b="0" i="0" u="none" strike="noStrike" baseline="0" dirty="0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ar-IQ" sz="3200" b="0" i="1" u="none" strike="noStrike" baseline="0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3200" b="0" i="0" u="none" strike="noStrike" baseline="0" dirty="0" smtClean="0">
                                <a:latin typeface="Cambria Math"/>
                              </a:rPr>
                              <m:t>y</m:t>
                            </m:r>
                          </m:e>
                          <m:sup>
                            <m:r>
                              <a:rPr lang="ar-IQ" sz="3200" b="0" i="1" u="none" strike="noStrike" baseline="0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ar-IQ" sz="3200" b="0" i="0" u="none" strike="noStrike" baseline="0" dirty="0" smtClean="0">
                    <a:latin typeface="Times New Roman+FPEF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b="0" i="1" u="none" strike="noStrike" baseline="0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</m:e>
                    </m:d>
                  </m:oMath>
                </a14:m>
                <a:endParaRPr lang="ar-IQ" sz="3200" dirty="0">
                  <a:latin typeface="Times New Roman Bold+FPEF"/>
                  <a:cs typeface="+mj-cs"/>
                </a:endParaRPr>
              </a:p>
              <a:p>
                <a:r>
                  <a:rPr lang="ar-IQ" sz="3200" b="1" i="0" u="none" strike="noStrike" baseline="0" dirty="0" smtClean="0">
                    <a:latin typeface="Times New Roman Bold+FPEF"/>
                  </a:rPr>
                  <a:t>مثال/</a:t>
                </a:r>
              </a:p>
              <a:p>
                <a:pPr lvl="0"/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</a:rPr>
                  <a:t>جد القیمة المطلقة للعدد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Z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= 3 + 4i</a:t>
                </a:r>
                <a:endParaRPr lang="ar-IQ" sz="3200" b="1" dirty="0">
                  <a:solidFill>
                    <a:prstClr val="black"/>
                  </a:solidFill>
                  <a:latin typeface="Times New Roman Bold+FPEF"/>
                  <a:cs typeface="Times New Roman"/>
                </a:endParaRPr>
              </a:p>
              <a:p>
                <a:r>
                  <a:rPr lang="ar-IQ" sz="3200" b="1" dirty="0" smtClean="0">
                    <a:latin typeface="Times New Roman Bold+FPEF"/>
                    <a:cs typeface="+mj-cs"/>
                  </a:rPr>
                  <a:t>الحل /                       </a:t>
                </a:r>
                <a:r>
                  <a:rPr lang="en-US" sz="3200" dirty="0" smtClean="0">
                    <a:latin typeface="Times New Roman Bold+FPEF"/>
                    <a:cs typeface="+mj-cs"/>
                  </a:rPr>
                  <a:t>5</a:t>
                </a:r>
                <a:r>
                  <a:rPr lang="ar-IQ" sz="3200" b="1" dirty="0" smtClean="0">
                    <a:latin typeface="Times New Roman Bold+FPEF"/>
                    <a:cs typeface="+mj-cs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ar-IQ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ar-IQ" sz="32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200" b="0" i="0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ar-IQ" sz="32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ar-IQ" sz="3200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ar-IQ" sz="32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0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ar-IQ" sz="32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ar-IQ" sz="3200" b="1" dirty="0" smtClean="0">
                    <a:latin typeface="Times New Roman Bold+FPEF"/>
                    <a:cs typeface="+mj-cs"/>
                  </a:rPr>
                  <a:t> =</a:t>
                </a:r>
                <a:r>
                  <a:rPr lang="ar-IQ" sz="32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ar-IQ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ar-IQ" sz="32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x</m:t>
                            </m:r>
                          </m:e>
                          <m:sup>
                            <m:r>
                              <a:rPr lang="ar-IQ" sz="32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ar-IQ" sz="3200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ar-IQ" sz="32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y</m:t>
                            </m:r>
                          </m:e>
                          <m:sup>
                            <m:r>
                              <a:rPr lang="ar-IQ" sz="32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</m:e>
                    </m:d>
                  </m:oMath>
                </a14:m>
                <a:endParaRPr lang="ar-IQ" sz="3200" b="1" dirty="0" smtClean="0">
                  <a:latin typeface="Times New Roman Bold+FPEF"/>
                  <a:cs typeface="+mj-cs"/>
                </a:endParaRPr>
              </a:p>
              <a:p>
                <a:endParaRPr lang="ar-IQ" sz="3200" b="1" dirty="0" smtClean="0">
                  <a:latin typeface="Times New Roman Bold+FPEF"/>
                  <a:cs typeface="+mj-cs"/>
                </a:endParaRPr>
              </a:p>
              <a:p>
                <a:r>
                  <a:rPr lang="ar-IQ" sz="3200" b="1" i="0" u="none" strike="noStrike" baseline="0" dirty="0" smtClean="0">
                    <a:latin typeface="Times New Roman Bold+FPEF"/>
                  </a:rPr>
                  <a:t>بعض خواص القیم المطلقة(المعیار)</a:t>
                </a:r>
                <a:r>
                  <a:rPr lang="ar-IQ" sz="3200" b="1" dirty="0" smtClean="0">
                    <a:latin typeface="Times New Roman Bold+FPEF"/>
                    <a:cs typeface="+mj-cs"/>
                  </a:rPr>
                  <a:t>    </a:t>
                </a:r>
              </a:p>
              <a:p>
                <a:pPr algn="l"/>
                <a:r>
                  <a:rPr lang="ar-IQ" sz="3200" dirty="0" smtClean="0">
                    <a:solidFill>
                      <a:prstClr val="black"/>
                    </a:solidFill>
                    <a:cs typeface="+mj-cs"/>
                  </a:rPr>
                  <a:t> </a:t>
                </a:r>
              </a:p>
              <a:p>
                <a:pPr algn="l"/>
                <a:r>
                  <a:rPr lang="ar-IQ" sz="3200" dirty="0" smtClean="0">
                    <a:solidFill>
                      <a:prstClr val="black"/>
                    </a:solidFill>
                    <a:cs typeface="+mj-cs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 Bold+FPEF"/>
                          </a:rPr>
                          <m:t>Z</m:t>
                        </m:r>
                      </m:e>
                    </m:acc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latin typeface="Times New Roman Bold+FPEF"/>
                    <a:cs typeface="Times New Roman"/>
                  </a:rPr>
                  <a:t>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 Bold+FPEF"/>
                  </a:rPr>
                  <a:t>Z</a:t>
                </a:r>
                <a:r>
                  <a:rPr lang="ar-IQ" sz="3200" dirty="0" smtClean="0">
                    <a:solidFill>
                      <a:prstClr val="black"/>
                    </a:solidFill>
                    <a:latin typeface="Times New Roman Bold+FPEF"/>
                    <a:cs typeface="Times New Roman"/>
                  </a:rPr>
                  <a:t> </a:t>
                </a:r>
                <a:r>
                  <a:rPr lang="ar-IQ" sz="3200" dirty="0" smtClean="0">
                    <a:cs typeface="+mj-cs"/>
                  </a:rPr>
                  <a:t>=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 Bold+FPEF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3200" i="1" smtClean="0">
                            <a:latin typeface="Cambria Math"/>
                            <a:cs typeface="+mj-cs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ar-IQ" sz="3200" i="1" smtClean="0">
                                <a:latin typeface="Cambria Math"/>
                                <a:cs typeface="+mj-cs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  <a:latin typeface="Times New Roman Bold+FPEF"/>
                              </a:rPr>
                              <m:t>Z</m:t>
                            </m:r>
                          </m:e>
                        </m:d>
                      </m:e>
                      <m:sup>
                        <m:r>
                          <a:rPr lang="ar-IQ" sz="3200" b="0" i="1" smtClean="0">
                            <a:latin typeface="Cambria Math"/>
                            <a:cs typeface="+mj-cs"/>
                          </a:rPr>
                          <m:t>2</m:t>
                        </m:r>
                      </m:sup>
                    </m:sSup>
                  </m:oMath>
                </a14:m>
                <a:r>
                  <a:rPr lang="ar-IQ" sz="3200" dirty="0" smtClean="0">
                    <a:cs typeface="+mj-cs"/>
                  </a:rPr>
                  <a:t> </a:t>
                </a:r>
                <a14:m>
                  <m:oMath xmlns:m="http://schemas.openxmlformats.org/officeDocument/2006/math">
                    <m:r>
                      <a:rPr lang="ar-IQ" sz="3200" i="1" smtClean="0">
                        <a:latin typeface="Cambria Math"/>
                        <a:ea typeface="Cambria Math"/>
                        <a:cs typeface="+mj-cs"/>
                      </a:rPr>
                      <m:t>⇒</m:t>
                    </m:r>
                  </m:oMath>
                </a14:m>
                <a:r>
                  <a:rPr lang="ar-IQ" sz="3200" dirty="0" smtClean="0">
                    <a:cs typeface="+mj-cs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3200" i="1" smtClean="0">
                            <a:latin typeface="Cambria Math"/>
                            <a:cs typeface="+mj-cs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 Bold+FPEF"/>
                          </a:rPr>
                          <m:t>Z</m:t>
                        </m:r>
                      </m:e>
                    </m:acc>
                  </m:oMath>
                </a14:m>
                <a:r>
                  <a:rPr lang="ar-IQ" sz="3200" dirty="0" smtClean="0">
                    <a:latin typeface="Times New Roman Bold+FPEF"/>
                    <a:cs typeface="+mj-cs"/>
                  </a:rPr>
                  <a:t>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 Bold+FPEF"/>
                  </a:rPr>
                  <a:t>Z </a:t>
                </a:r>
                <a:r>
                  <a:rPr lang="ar-IQ" sz="3200" b="1" dirty="0" smtClean="0">
                    <a:latin typeface="Times New Roman Bold+FPEF"/>
                    <a:cs typeface="+mj-cs"/>
                  </a:rPr>
                  <a:t>=</a:t>
                </a:r>
                <a:r>
                  <a:rPr lang="en-US" sz="3200" dirty="0" smtClean="0">
                    <a:latin typeface="Times New Roman Bold+FPEF"/>
                    <a:cs typeface="+mj-cs"/>
                  </a:rPr>
                  <a:t>1)</a:t>
                </a:r>
                <a:r>
                  <a:rPr lang="en-US" sz="3200" b="1" dirty="0" smtClean="0">
                    <a:latin typeface="Times New Roman Bold+FPEF"/>
                    <a:cs typeface="+mj-c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</m:e>
                    </m:d>
                  </m:oMath>
                </a14:m>
                <a:endParaRPr lang="ar-IQ" sz="3200" dirty="0" smtClean="0">
                  <a:solidFill>
                    <a:prstClr val="black"/>
                  </a:solidFill>
                </a:endParaRPr>
              </a:p>
              <a:p>
                <a:pPr algn="l"/>
                <a:r>
                  <a:rPr lang="ar-IQ" sz="32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</m:e>
                    </m:d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dirty="0" smtClean="0">
                    <a:cs typeface="+mj-cs"/>
                  </a:rPr>
                  <a:t>2)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ar-IQ" sz="3200" i="1">
                                <a:solidFill>
                                  <a:prstClr val="black"/>
                                </a:solidFill>
                                <a:latin typeface="Cambria Math"/>
                                <a:cs typeface="+mj-cs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  <a:latin typeface="Times New Roman Bold+FPEF"/>
                              </a:rPr>
                              <m:t>Z</m:t>
                            </m:r>
                          </m:e>
                        </m:acc>
                      </m:e>
                    </m:d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3200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ar-IQ" sz="3200" dirty="0">
                  <a:cs typeface="+mj-cs"/>
                </a:endParaRPr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32656"/>
                <a:ext cx="8568952" cy="5798639"/>
              </a:xfrm>
              <a:prstGeom prst="rect">
                <a:avLst/>
              </a:prstGeom>
              <a:blipFill rotWithShape="1">
                <a:blip r:embed="rId2"/>
                <a:stretch>
                  <a:fillRect l="-2987" t="-1472" r="-1849" b="-220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9877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395536" y="318341"/>
                <a:ext cx="8352928" cy="59466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3200" dirty="0" smtClean="0">
                    <a:solidFill>
                      <a:prstClr val="black"/>
                    </a:solidFill>
                  </a:rPr>
                  <a:t>  3</a:t>
                </a:r>
                <a:r>
                  <a:rPr lang="en-US" sz="3200" dirty="0">
                    <a:solidFill>
                      <a:prstClr val="black"/>
                    </a:solidFill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–</m:t>
                        </m:r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3200" dirty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54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– </m:t>
                        </m:r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</m:e>
                    </m:d>
                  </m:oMath>
                </a14:m>
                <a:endParaRPr lang="en-US" sz="3200" dirty="0" smtClean="0">
                  <a:solidFill>
                    <a:prstClr val="black"/>
                  </a:solidFill>
                </a:endParaRPr>
              </a:p>
              <a:p>
                <a:pPr algn="l"/>
                <a:r>
                  <a:rPr lang="en-US" sz="3200" dirty="0" smtClean="0">
                    <a:solidFill>
                      <a:prstClr val="black"/>
                    </a:solidFill>
                  </a:rPr>
                  <a:t>  4)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  <a:ea typeface="+mj-ea"/>
                            <a:cs typeface="+mj-cs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  <a:ea typeface="+mj-ea"/>
                            <a:cs typeface="+mj-cs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  <a:ea typeface="+mj-ea"/>
                            <a:cs typeface="+mj-cs"/>
                          </a:rPr>
                          <m:t>. </m:t>
                        </m:r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  <a:ea typeface="+mj-ea"/>
                            <a:cs typeface="+mj-cs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  <a:ea typeface="+mj-ea"/>
                            <a:cs typeface="+mj-cs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3200" dirty="0">
                    <a:solidFill>
                      <a:prstClr val="black"/>
                    </a:solidFill>
                    <a:ea typeface="+mj-ea"/>
                    <a:cs typeface="+mj-cs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  <a:ea typeface="+mj-ea"/>
                            <a:cs typeface="+mj-cs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  <a:ea typeface="+mj-ea"/>
                            <a:cs typeface="+mj-cs"/>
                          </a:rPr>
                          <m:t>1</m:t>
                        </m:r>
                      </m:e>
                    </m:d>
                    <m:r>
                      <a:rPr lang="en-US" sz="3200">
                        <a:solidFill>
                          <a:prstClr val="black"/>
                        </a:solidFill>
                        <a:latin typeface="Cambria Math"/>
                        <a:ea typeface="+mj-ea"/>
                        <a:cs typeface="+mj-cs"/>
                      </a:rPr>
                      <m:t>. </m:t>
                    </m:r>
                    <m:d>
                      <m:dPr>
                        <m:begChr m:val="|"/>
                        <m:endChr m:val="|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  <a:ea typeface="+mj-ea"/>
                            <a:cs typeface="+mj-cs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  <a:ea typeface="+mj-ea"/>
                            <a:cs typeface="+mj-cs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                                                      5)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Im (Z)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+mj-cs"/>
                      </a:rPr>
                      <m:t>≤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FPEF"/>
                    <a:ea typeface="+mj-ea"/>
                    <a:cs typeface="+mj-c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  <a:ea typeface="+mj-ea"/>
                            <a:cs typeface="+mj-cs"/>
                          </a:rPr>
                          <m:t>Im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  <a:ea typeface="+mj-ea"/>
                            <a:cs typeface="+mj-cs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  <a:ea typeface="+mj-ea"/>
                            <a:cs typeface="+mj-cs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  <a:ea typeface="+mj-ea"/>
                            <a:cs typeface="+mj-cs"/>
                          </a:rPr>
                          <m:t>)</m:t>
                        </m:r>
                      </m:e>
                    </m:d>
                    <m:r>
                      <a:rPr lang="en-US" sz="3200" dirty="0">
                        <a:solidFill>
                          <a:prstClr val="black"/>
                        </a:solidFill>
                        <a:latin typeface="Cambria Math"/>
                        <a:ea typeface="+mj-ea"/>
                        <a:cs typeface="+mj-cs"/>
                      </a:rPr>
                      <m:t> </m:t>
                    </m:r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+mj-cs"/>
                      </a:rPr>
                      <m:t>≤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FPEF"/>
                    <a:ea typeface="+mj-ea"/>
                    <a:cs typeface="+mj-c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  <a:ea typeface="+mj-ea"/>
                            <a:cs typeface="+mj-cs"/>
                          </a:rPr>
                          <m:t>Z</m:t>
                        </m:r>
                      </m:e>
                    </m:d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              </a:t>
                </a:r>
                <a:endParaRPr lang="en-US" sz="3200" dirty="0">
                  <a:solidFill>
                    <a:prstClr val="black"/>
                  </a:solidFill>
                </a:endParaRPr>
              </a:p>
              <a:p>
                <a:pPr algn="l"/>
                <a:r>
                  <a:rPr lang="en-US" sz="3200" dirty="0" smtClean="0">
                    <a:solidFill>
                      <a:prstClr val="black"/>
                    </a:solidFill>
                  </a:rPr>
                  <a:t>  6</a:t>
                </a:r>
                <a:r>
                  <a:rPr lang="en-US" sz="3200" dirty="0">
                    <a:solidFill>
                      <a:prstClr val="black"/>
                    </a:solidFill>
                  </a:rPr>
                  <a:t>)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Re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(Z)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FPEF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Re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)</m:t>
                        </m:r>
                      </m:e>
                    </m:d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FPEF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</m:e>
                    </m:d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   </a:t>
                </a:r>
                <a:endParaRPr lang="ar-IQ" sz="3200" dirty="0" smtClean="0">
                  <a:solidFill>
                    <a:prstClr val="black"/>
                  </a:solidFill>
                  <a:latin typeface="Times New Roman+FPEF"/>
                </a:endParaRPr>
              </a:p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y</m:t>
                        </m:r>
                      </m:e>
                      <m:sup>
                        <m: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  =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  7)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32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Z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ar-IQ" sz="3200" dirty="0" smtClean="0">
                  <a:solidFill>
                    <a:prstClr val="black"/>
                  </a:solidFill>
                  <a:latin typeface="Times New Roman+FPEF"/>
                </a:endParaRPr>
              </a:p>
              <a:p>
                <a:pPr algn="l"/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</m:e>
                    </m:d>
                    <m:r>
                      <a:rPr lang="en-US" sz="320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</m:e>
                    </m:d>
                    <m:r>
                      <a:rPr lang="en-US" sz="160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</m:e>
                    </m:d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  8)</a:t>
                </a:r>
                <a:endParaRPr lang="ar-IQ" sz="3200" dirty="0" smtClean="0">
                  <a:solidFill>
                    <a:prstClr val="black"/>
                  </a:solidFill>
                  <a:latin typeface="Times New Roman+FPEF"/>
                </a:endParaRPr>
              </a:p>
              <a:p>
                <a:pPr algn="l"/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  9)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Z</m:t>
                            </m:r>
                          </m:den>
                        </m:f>
                      </m:e>
                    </m:d>
                    <m:r>
                      <a:rPr lang="en-US" sz="3200" b="0" i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Z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   ,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</m:e>
                    </m:d>
                    <m:r>
                      <a:rPr lang="en-US" sz="320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32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  <a:endParaRPr lang="ar-IQ" sz="3200" dirty="0" smtClean="0">
                  <a:solidFill>
                    <a:prstClr val="black"/>
                  </a:solidFill>
                  <a:latin typeface="Times New Roman+FPEF"/>
                </a:endParaRPr>
              </a:p>
              <a:p>
                <a:pPr algn="l"/>
                <a:endParaRPr lang="ar-IQ" sz="3200" dirty="0" smtClean="0">
                  <a:solidFill>
                    <a:prstClr val="black"/>
                  </a:solidFill>
                  <a:latin typeface="Times New Roman+FPEF"/>
                </a:endParaRPr>
              </a:p>
              <a:p>
                <a:pPr algn="l"/>
                <a:endParaRPr lang="ar-IQ" sz="3200" dirty="0">
                  <a:solidFill>
                    <a:prstClr val="black"/>
                  </a:solidFill>
                  <a:latin typeface="Times New Roman+FPEF"/>
                </a:endParaRPr>
              </a:p>
              <a:p>
                <a:pPr algn="l"/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  <a:endParaRPr lang="en-US" sz="3200" dirty="0" smtClean="0">
                  <a:solidFill>
                    <a:prstClr val="black"/>
                  </a:solidFill>
                </a:endParaRPr>
              </a:p>
              <a:p>
                <a:pPr algn="l"/>
                <a:endParaRPr lang="ar-IQ" dirty="0"/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18341"/>
                <a:ext cx="8352928" cy="594669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594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323528" y="404664"/>
                <a:ext cx="8540999" cy="57921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200" b="1" dirty="0" smtClean="0">
                    <a:latin typeface="Times New Roman Bold+FPEF"/>
                    <a:cs typeface="+mj-cs"/>
                  </a:rPr>
                  <a:t>والآن سوف نحاول برھان بعض من ھذه الخواص:</a:t>
                </a:r>
                <a:endParaRPr lang="ar-IQ" sz="3200" dirty="0" smtClean="0">
                  <a:latin typeface="Times New Roman Bold+FPEF"/>
                </a:endParaRPr>
              </a:p>
              <a:p>
                <a:pPr algn="l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 Italic+FPEF"/>
                          </a:rPr>
                          <m:t>z</m:t>
                        </m:r>
                      </m:e>
                    </m:acc>
                    <m:r>
                      <a:rPr lang="en-US" sz="3200" b="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3200" dirty="0">
                    <a:latin typeface="FPEF"/>
                  </a:rPr>
                  <a:t> </a:t>
                </a:r>
                <a:r>
                  <a:rPr lang="en-US" sz="3200" i="1" dirty="0">
                    <a:latin typeface="Times New Roman Italic+FPEF"/>
                  </a:rPr>
                  <a:t>x </a:t>
                </a:r>
                <a:r>
                  <a:rPr lang="en-US" sz="3200" dirty="0" smtClean="0">
                    <a:latin typeface="FPEF"/>
                  </a:rPr>
                  <a:t>– </a:t>
                </a:r>
                <a:r>
                  <a:rPr lang="en-US" sz="3200" i="1" dirty="0" smtClean="0">
                    <a:latin typeface="Times New Roman Italic+FPEF"/>
                  </a:rPr>
                  <a:t>iy</a:t>
                </a:r>
                <a:r>
                  <a:rPr lang="ar-IQ" sz="3200" dirty="0" smtClean="0">
                    <a:latin typeface="Times New Roman Bold+FPEF"/>
                  </a:rPr>
                  <a:t> </a:t>
                </a:r>
                <a:r>
                  <a:rPr lang="en-US" sz="3200" dirty="0" smtClean="0">
                    <a:latin typeface="Times New Roman Bold+FPEF"/>
                  </a:rPr>
                  <a:t>Proof </a:t>
                </a:r>
                <a:r>
                  <a:rPr lang="en-US" sz="3200" dirty="0">
                    <a:latin typeface="Times New Roman Bold+FPEF"/>
                  </a:rPr>
                  <a:t>(2): </a:t>
                </a:r>
                <a:r>
                  <a:rPr lang="en-US" sz="3200" dirty="0">
                    <a:latin typeface="Times New Roman+FPEF"/>
                  </a:rPr>
                  <a:t>suppose z = x +iy and </a:t>
                </a:r>
                <a:r>
                  <a:rPr lang="en-US" sz="3200" dirty="0" smtClean="0">
                    <a:latin typeface="Times New Roman+FPEF"/>
                  </a:rPr>
                  <a:t>that</a:t>
                </a:r>
              </a:p>
              <a:p>
                <a:pPr algn="l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ar-IQ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  <a:latin typeface="Times New Roman Italic+FPEF"/>
                              </a:rPr>
                              <m:t>z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 Italic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 Italic+FPEF"/>
                          </a:rPr>
                          <m:t> –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 Italic+FPEF"/>
                          </a:rPr>
                          <m:t>iy</m:t>
                        </m:r>
                      </m:e>
                    </m:d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  <a:latin typeface="Times New Roman Italic+FPEF"/>
                              </a:rPr>
                              <m:t>x</m:t>
                            </m:r>
                          </m:e>
                          <m:sup>
                            <m:r>
                              <a:rPr lang="en-US" sz="3200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200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(−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  <a:latin typeface="Times New Roman Italic+FPEF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  <a:latin typeface="Times New Roman Italic+FPEF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  <a:latin typeface="Times New Roman Italic+FPEF"/>
                              </a:rPr>
                              <m:t>x</m:t>
                            </m:r>
                          </m:e>
                          <m:sup>
                            <m:r>
                              <a:rPr lang="en-US" sz="3200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200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  <a:latin typeface="Times New Roman Italic+FPEF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solidFill>
                                  <a:prstClr val="black"/>
                                </a:solidFill>
                                <a:latin typeface="Times New Roman Italic+FPEF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3200" dirty="0" smtClean="0">
                    <a:latin typeface="Times New Roman+FPEF"/>
                  </a:rPr>
                  <a:t> </a:t>
                </a:r>
                <a:r>
                  <a:rPr lang="ar-IQ" sz="3200" dirty="0" smtClean="0">
                    <a:latin typeface="Times New Roman+FPEF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 Italic+FPEF"/>
                          </a:rPr>
                          <m:t>z</m:t>
                        </m:r>
                      </m:e>
                    </m:d>
                  </m:oMath>
                </a14:m>
                <a:endParaRPr lang="en-US" sz="3200" dirty="0" smtClean="0">
                  <a:solidFill>
                    <a:prstClr val="black"/>
                  </a:solidFill>
                  <a:latin typeface="Times New Roman+FPEF"/>
                </a:endParaRPr>
              </a:p>
              <a:p>
                <a:pPr algn="l"/>
                <a:r>
                  <a:rPr lang="en-US" sz="3200" dirty="0" smtClean="0">
                    <a:latin typeface="Times New Roman Bold+FPEF"/>
                  </a:rPr>
                  <a:t>Proof </a:t>
                </a:r>
                <a:r>
                  <a:rPr lang="en-US" sz="3200" dirty="0">
                    <a:latin typeface="Times New Roman Bold+FPEF"/>
                  </a:rPr>
                  <a:t>(4):</a:t>
                </a:r>
                <a:endParaRPr lang="ar-IQ" sz="3200" dirty="0" smtClean="0">
                  <a:latin typeface="Times New Roman Bold+FPEF"/>
                  <a:cs typeface="+mj-cs"/>
                </a:endParaRPr>
              </a:p>
              <a:p>
                <a:pPr algn="l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ES" sz="320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s-ES" sz="16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s-ES" sz="16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</m:e>
                    </m:d>
                  </m:oMath>
                </a14:m>
                <a:r>
                  <a:rPr lang="es-ES" sz="3200" dirty="0">
                    <a:latin typeface="Times New Roman Bold+FPEF"/>
                  </a:rPr>
                  <a:t>=</a:t>
                </a:r>
                <a:r>
                  <a:rPr lang="es-ES" sz="3200" b="1" dirty="0">
                    <a:latin typeface="Times New Roman Bold+FPEF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ES" sz="3200" b="1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s-ES" sz="16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iy</m:t>
                        </m:r>
                        <m:r>
                          <m:rPr>
                            <m:nor/>
                          </m:rPr>
                          <a:rPr lang="es-ES" sz="16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).(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s-ES" sz="16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iy</m:t>
                        </m:r>
                        <m:r>
                          <m:rPr>
                            <m:nor/>
                          </m:rPr>
                          <a:rPr lang="es-ES" sz="16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)</m:t>
                        </m:r>
                      </m:e>
                    </m:d>
                  </m:oMath>
                </a14:m>
                <a:r>
                  <a:rPr lang="es-ES" sz="3200" dirty="0" smtClean="0">
                    <a:latin typeface="Times New Roman+FPEF"/>
                  </a:rPr>
                  <a:t>= </a:t>
                </a:r>
                <a:endParaRPr lang="ar-IQ" sz="3200" dirty="0" smtClean="0">
                  <a:latin typeface="Times New Roman+FPEF"/>
                </a:endParaRPr>
              </a:p>
              <a:p>
                <a:pPr algn="l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ES" sz="32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( 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s-ES" sz="16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s-ES" sz="16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− 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s-ES" sz="16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s-ES" sz="16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 (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s-ES" sz="16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s-ES" sz="16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s-ES" sz="16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s-ES" sz="16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s-E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)</m:t>
                        </m:r>
                      </m:e>
                    </m:d>
                  </m:oMath>
                </a14:m>
                <a:r>
                  <a:rPr lang="es-ES" sz="3200" dirty="0" smtClean="0">
                    <a:latin typeface="Times New Roman+FPEF"/>
                  </a:rPr>
                  <a:t> </a:t>
                </a:r>
                <a:endParaRPr lang="ar-IQ" sz="3200" dirty="0" smtClean="0">
                  <a:latin typeface="Times New Roman+FPEF"/>
                </a:endParaRPr>
              </a:p>
              <a:p>
                <a:pPr algn="l"/>
                <a:endParaRPr lang="ar-IQ" sz="3200" dirty="0" smtClean="0">
                  <a:solidFill>
                    <a:prstClr val="black"/>
                  </a:solidFill>
                  <a:latin typeface="Times New Roman Bold+FPEF"/>
                </a:endParaRPr>
              </a:p>
              <a:p>
                <a:pPr algn="l"/>
                <a:r>
                  <a:rPr lang="es-ES" sz="3200" dirty="0" smtClean="0">
                    <a:solidFill>
                      <a:prstClr val="black"/>
                    </a:solidFill>
                    <a:latin typeface="Times New Roman Bold+FPEF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eqArr>
                          <m:eqArr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sz="32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3200" b="0" i="0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s-ES" sz="32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x</m:t>
                                </m:r>
                                <m:r>
                                  <m:rPr>
                                    <m:nor/>
                                  </m:rPr>
                                  <a:rPr lang="es-ES" sz="16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1 </m:t>
                                </m:r>
                                <m:r>
                                  <m:rPr>
                                    <m:nor/>
                                  </m:rPr>
                                  <a:rPr lang="es-ES" sz="32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x</m:t>
                                </m:r>
                                <m:r>
                                  <m:rPr>
                                    <m:nor/>
                                  </m:rPr>
                                  <a:rPr lang="es-ES" sz="16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2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s-E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s-ES" sz="16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1 </m:t>
                            </m:r>
                            <m:r>
                              <m:rPr>
                                <m:nor/>
                              </m:rPr>
                              <a:rPr lang="es-E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s-ES" sz="16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s-E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s-ES" sz="16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1 </m:t>
                            </m:r>
                            <m:r>
                              <m:rPr>
                                <m:nor/>
                              </m:rPr>
                              <a:rPr lang="es-E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s-ES" sz="16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ar-IQ" sz="3200" dirty="0">
                                <a:solidFill>
                                  <a:prstClr val="black"/>
                                </a:solidFill>
                                <a:latin typeface="Times New Roman Bold+FPEF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ar-IQ" sz="32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s-ES" sz="32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y</m:t>
                                </m:r>
                                <m:r>
                                  <m:rPr>
                                    <m:nor/>
                                  </m:rPr>
                                  <a:rPr lang="es-ES" sz="16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1 </m:t>
                                </m:r>
                                <m:r>
                                  <m:rPr>
                                    <m:nor/>
                                  </m:rPr>
                                  <a:rPr lang="es-ES" sz="32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y</m:t>
                                </m:r>
                                <m:r>
                                  <m:rPr>
                                    <m:nor/>
                                  </m:rPr>
                                  <a:rPr lang="es-ES" sz="16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ar-IQ" sz="3200" i="1" dirty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2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)+(</m:t>
                            </m:r>
                            <m:sSup>
                              <m:sSupPr>
                                <m:ctrlPr>
                                  <a:rPr lang="en-US" sz="3200" b="0" i="1" dirty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s-ES" sz="32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y</m:t>
                                </m:r>
                                <m:r>
                                  <m:rPr>
                                    <m:nor/>
                                  </m:rPr>
                                  <a:rPr lang="es-ES" sz="16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es-ES" sz="32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x</m:t>
                                </m:r>
                                <m:r>
                                  <m:rPr>
                                    <m:nor/>
                                  </m:rPr>
                                  <a:rPr lang="es-ES" sz="16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3200" b="0" i="1" dirty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2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s-E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s-ES" sz="16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s-E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s-ES" sz="16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s-E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s-ES" sz="16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1 </m:t>
                            </m:r>
                            <m:r>
                              <m:rPr>
                                <m:nor/>
                              </m:rPr>
                              <a:rPr lang="es-E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s-ES" sz="16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2</m:t>
                            </m:r>
                          </m:e>
                          <m:e>
                            <m:r>
                              <a:rPr lang="en-US" sz="16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600" b="0" i="1" dirty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s-ES" sz="3200" dirty="0" smtClean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x</m:t>
                                </m:r>
                                <m:r>
                                  <m:rPr>
                                    <m:nor/>
                                  </m:rPr>
                                  <a:rPr lang="es-ES" sz="1600" dirty="0" smtClean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1 </m:t>
                                </m:r>
                                <m:r>
                                  <m:rPr>
                                    <m:nor/>
                                  </m:rPr>
                                  <a:rPr lang="es-ES" sz="3200" dirty="0" smtClean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y</m:t>
                                </m:r>
                                <m:r>
                                  <m:rPr>
                                    <m:nor/>
                                  </m:rPr>
                                  <a:rPr lang="es-ES" sz="1600" dirty="0">
                                    <a:solidFill>
                                      <a:prstClr val="black"/>
                                    </a:solidFill>
                                    <a:latin typeface="Times New Roman+FPEF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600" b="0" i="1" dirty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6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eqArr>
                      </m:e>
                    </m:rad>
                  </m:oMath>
                </a14:m>
                <a:endParaRPr lang="en-US" sz="3200" dirty="0" smtClean="0">
                  <a:latin typeface="Times New Roman Bold+FPEF"/>
                </a:endParaRPr>
              </a:p>
              <a:p>
                <a:pPr algn="l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  <a:cs typeface="+mj-cs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E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s-ES" sz="16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1 </m:t>
                            </m:r>
                            <m:r>
                              <m:rPr>
                                <m:nor/>
                              </m:rPr>
                              <a:rPr lang="es-E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s-ES" sz="16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2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E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s-ES" sz="16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1 </m:t>
                            </m:r>
                            <m:r>
                              <m:rPr>
                                <m:nor/>
                              </m:rPr>
                              <a:rPr lang="es-E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s-ES" sz="16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2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E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s-ES" sz="16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s-E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s-ES" sz="16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2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E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s-ES" sz="16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1 </m:t>
                            </m:r>
                            <m:r>
                              <m:rPr>
                                <m:nor/>
                              </m:rPr>
                              <a:rPr lang="es-ES" sz="32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y</m:t>
                            </m:r>
                            <m:r>
                              <m:rPr>
                                <m:nor/>
                              </m:rPr>
                              <a:rPr lang="es-ES" sz="1600" dirty="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2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ar-IQ" sz="3200" dirty="0" smtClean="0">
                    <a:latin typeface="Times New Roman Bold+FPEF"/>
                    <a:cs typeface="+mj-cs"/>
                  </a:rPr>
                  <a:t> =</a:t>
                </a:r>
                <a:endParaRPr lang="ar-IQ" sz="3200" dirty="0">
                  <a:latin typeface="Times New Roman Bold+FPEF"/>
                  <a:cs typeface="+mj-cs"/>
                </a:endParaRPr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4664"/>
                <a:ext cx="8540999" cy="5792163"/>
              </a:xfrm>
              <a:prstGeom prst="rect">
                <a:avLst/>
              </a:prstGeom>
              <a:blipFill rotWithShape="1">
                <a:blip r:embed="rId2"/>
                <a:stretch>
                  <a:fillRect l="-1713" t="-1472" r="-1856" b="-199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08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 1"/>
              <p:cNvSpPr/>
              <p:nvPr/>
            </p:nvSpPr>
            <p:spPr>
              <a:xfrm>
                <a:off x="347487" y="260648"/>
                <a:ext cx="8424936" cy="71406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3200" dirty="0" smtClean="0">
                    <a:latin typeface="Times New Roman Bold+FPEF"/>
                  </a:rPr>
                  <a:t>Proof (8):</a:t>
                </a:r>
              </a:p>
              <a:p>
                <a:pPr algn="l"/>
                <a:r>
                  <a:rPr lang="en-US" sz="3200" dirty="0">
                    <a:latin typeface="Times New Roman+FPEF"/>
                  </a:rPr>
                  <a:t>By (1) we </a:t>
                </a:r>
                <a:r>
                  <a:rPr lang="en-US" sz="3200" dirty="0" smtClean="0">
                    <a:latin typeface="Times New Roman+FPEF"/>
                  </a:rPr>
                  <a:t>get</a:t>
                </a:r>
              </a:p>
              <a:p>
                <a:pPr algn="ctr"/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3200" smtClean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 smtClean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</m:e>
                    </m:d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</m:e>
                    </m:d>
                    <m:r>
                      <a:rPr lang="en-US" sz="160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</m:e>
                    </m:d>
                  </m:oMath>
                </a14:m>
                <a:endParaRPr lang="en-US" sz="1600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algn="l"/>
                <a:endParaRPr lang="en-US" sz="3200" i="1" dirty="0" smtClean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ar-IQ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32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Z</m:t>
                            </m:r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+ 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Z</m:t>
                            </m:r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Times New Roman Bold+FPEF"/>
                  </a:rPr>
                  <a:t>=(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solidFill>
                          <a:prstClr val="black"/>
                        </a:solidFill>
                        <a:latin typeface="Times New Roman+FPEF"/>
                      </a:rPr>
                      <m:t>Z</m:t>
                    </m:r>
                    <m:r>
                      <m:rPr>
                        <m:nor/>
                      </m:rPr>
                      <a:rPr lang="en-US" sz="1600">
                        <a:solidFill>
                          <a:prstClr val="black"/>
                        </a:solidFill>
                        <a:latin typeface="Times New Roman+FPEF"/>
                      </a:rPr>
                      <m:t>1</m:t>
                    </m:r>
                    <m:r>
                      <m:rPr>
                        <m:nor/>
                      </m:rPr>
                      <a:rPr lang="en-US" sz="1600">
                        <a:solidFill>
                          <a:prstClr val="black"/>
                        </a:solidFill>
                        <a:latin typeface="Times New Roman+FPEF"/>
                      </a:rPr>
                      <m:t>+ </m:t>
                    </m:r>
                    <m:r>
                      <m:rPr>
                        <m:nor/>
                      </m:rPr>
                      <a:rPr lang="en-US" sz="3200">
                        <a:solidFill>
                          <a:prstClr val="black"/>
                        </a:solidFill>
                        <a:latin typeface="Times New Roman+FPEF"/>
                      </a:rPr>
                      <m:t>Z</m:t>
                    </m:r>
                    <m:r>
                      <m:rPr>
                        <m:nor/>
                      </m:rPr>
                      <a:rPr lang="en-US" sz="1600">
                        <a:solidFill>
                          <a:prstClr val="black"/>
                        </a:solidFill>
                        <a:latin typeface="Times New Roman+FPEF"/>
                      </a:rPr>
                      <m:t>2</m:t>
                    </m:r>
                  </m:oMath>
                </a14:m>
                <a:r>
                  <a:rPr lang="en-US" sz="3200" dirty="0" smtClean="0">
                    <a:latin typeface="Times New Roman Bold+FPEF"/>
                  </a:rPr>
                  <a:t>)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</m:e>
                    </m:acc>
                    <m:r>
                      <a:rPr lang="en-US" sz="3200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200" dirty="0" smtClean="0">
                    <a:latin typeface="Times New Roman Bold+FPEF"/>
                  </a:rPr>
                  <a:t> </a:t>
                </a:r>
                <a:r>
                  <a:rPr lang="en-US" sz="3200" dirty="0" smtClean="0">
                    <a:latin typeface="Times New Roman Bold+FPEF"/>
                  </a:rPr>
                  <a:t>              </a:t>
                </a:r>
                <a:endParaRPr lang="en-US" sz="3200" dirty="0" smtClean="0">
                  <a:latin typeface="Times New Roman Bold+FPEF"/>
                </a:endParaRPr>
              </a:p>
              <a:p>
                <a:pPr algn="ctr"/>
                <a:endParaRPr lang="ar-IQ" sz="3200" dirty="0" smtClean="0">
                  <a:solidFill>
                    <a:prstClr val="black"/>
                  </a:solidFill>
                  <a:latin typeface="Times New Roman+FPEF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solidFill>
                          <a:prstClr val="black"/>
                        </a:solidFill>
                        <a:latin typeface="Times New Roman+FPEF"/>
                      </a:rPr>
                      <m:t>Z</m:t>
                    </m:r>
                    <m:r>
                      <m:rPr>
                        <m:nor/>
                      </m:rPr>
                      <a:rPr lang="en-US" sz="1600">
                        <a:solidFill>
                          <a:prstClr val="black"/>
                        </a:solidFill>
                        <a:latin typeface="Times New Roman+FPEF"/>
                      </a:rPr>
                      <m:t>1</m:t>
                    </m:r>
                    <m:r>
                      <m:rPr>
                        <m:nor/>
                      </m:rPr>
                      <a:rPr lang="en-US" sz="1600">
                        <a:solidFill>
                          <a:prstClr val="black"/>
                        </a:solidFill>
                        <a:latin typeface="Times New Roman+FPEF"/>
                      </a:rPr>
                      <m:t>+ </m:t>
                    </m:r>
                    <m:r>
                      <m:rPr>
                        <m:nor/>
                      </m:rPr>
                      <a:rPr lang="en-US" sz="3200">
                        <a:solidFill>
                          <a:prstClr val="black"/>
                        </a:solidFill>
                        <a:latin typeface="Times New Roman+FPEF"/>
                      </a:rPr>
                      <m:t>Z</m:t>
                    </m:r>
                    <m:r>
                      <m:rPr>
                        <m:nor/>
                      </m:rPr>
                      <a:rPr lang="en-US" sz="1600">
                        <a:solidFill>
                          <a:prstClr val="black"/>
                        </a:solidFill>
                        <a:latin typeface="Times New Roman+FPEF"/>
                      </a:rPr>
                      <m:t>2</m:t>
                    </m:r>
                  </m:oMath>
                </a14:m>
                <a:r>
                  <a:rPr lang="en-US" sz="3200" dirty="0" smtClean="0">
                    <a:latin typeface="Times New Roman Bold+FPEF"/>
                  </a:rPr>
                  <a:t>)(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</m:e>
                    </m:acc>
                    <m:r>
                      <a:rPr lang="en-US" sz="3200" b="0" i="1" dirty="0" smtClean="0">
                        <a:latin typeface="Cambria Math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3200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</m:e>
                    </m:acc>
                    <m:r>
                      <a:rPr lang="en-US" sz="3200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ar-IQ" sz="3200" dirty="0" smtClean="0">
                    <a:latin typeface="Times New Roman Bold+FPEF"/>
                  </a:rPr>
                  <a:t> </a:t>
                </a:r>
                <a:r>
                  <a:rPr lang="en-US" sz="3200" dirty="0" smtClean="0">
                    <a:latin typeface="Times New Roman Bold+FPEF"/>
                  </a:rPr>
                  <a:t>                      </a:t>
                </a:r>
                <a:r>
                  <a:rPr lang="en-US" sz="3200" dirty="0" smtClean="0">
                    <a:latin typeface="Times New Roman Bold+FPEF"/>
                  </a:rPr>
                  <a:t>= (</a:t>
                </a:r>
              </a:p>
              <a:p>
                <a:pPr algn="l"/>
                <a:r>
                  <a:rPr lang="ar-IQ" sz="3200" dirty="0" smtClean="0">
                    <a:solidFill>
                      <a:prstClr val="black"/>
                    </a:solidFill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</m:e>
                    </m:acc>
                    <m:r>
                      <m:rPr>
                        <m:nor/>
                      </m:rPr>
                      <a:rPr lang="en-US" sz="3200">
                        <a:solidFill>
                          <a:prstClr val="black"/>
                        </a:solidFill>
                        <a:latin typeface="Times New Roman+FPEF"/>
                      </a:rPr>
                      <m:t>Z</m:t>
                    </m:r>
                    <m:r>
                      <m:rPr>
                        <m:nor/>
                      </m:rPr>
                      <a:rPr lang="en-US" sz="1600">
                        <a:solidFill>
                          <a:prstClr val="black"/>
                        </a:solidFill>
                        <a:latin typeface="Times New Roman+FPEF"/>
                      </a:rPr>
                      <m:t>2</m:t>
                    </m:r>
                    <m:r>
                      <m:rPr>
                        <m:nor/>
                      </m:rPr>
                      <a:rPr lang="ar-IQ" sz="1600" b="0" i="0" smtClean="0">
                        <a:solidFill>
                          <a:prstClr val="black"/>
                        </a:solidFill>
                        <a:latin typeface="Times New Roman+FPEF"/>
                      </a:rPr>
                      <m:t> </m:t>
                    </m:r>
                  </m:oMath>
                </a14:m>
                <a:r>
                  <a:rPr lang="ar-IQ" sz="3200" dirty="0" smtClean="0"/>
                  <a:t> </a:t>
                </a:r>
                <a:r>
                  <a:rPr lang="en-US" sz="3200" dirty="0" smtClean="0"/>
                  <a:t> </a:t>
                </a:r>
                <a:r>
                  <a:rPr lang="ar-IQ" sz="3200" dirty="0" smtClean="0"/>
                  <a:t>+ 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32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 b="0" i="0" smtClean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</m:e>
                    </m:acc>
                  </m:oMath>
                </a14:m>
                <a:r>
                  <a:rPr lang="ar-IQ" sz="32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smtClean="0">
                        <a:solidFill>
                          <a:prstClr val="black"/>
                        </a:solidFill>
                        <a:latin typeface="Times New Roman+FPEF"/>
                      </a:rPr>
                      <m:t>Z</m:t>
                    </m:r>
                    <m:r>
                      <m:rPr>
                        <m:nor/>
                      </m:rPr>
                      <a:rPr lang="en-US" sz="1600" smtClean="0">
                        <a:solidFill>
                          <a:prstClr val="black"/>
                        </a:solidFill>
                        <a:latin typeface="Times New Roman+FPEF"/>
                      </a:rPr>
                      <m:t>2</m:t>
                    </m:r>
                  </m:oMath>
                </a14:m>
                <a:r>
                  <a:rPr lang="ar-IQ" sz="3200" dirty="0" smtClean="0"/>
                  <a:t> 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320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  <m:r>
                          <a:rPr lang="en-US" sz="1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ar-IQ" sz="32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solidFill>
                          <a:prstClr val="black"/>
                        </a:solidFill>
                        <a:latin typeface="Times New Roman+FPEF"/>
                      </a:rPr>
                      <m:t>Z</m:t>
                    </m:r>
                    <m:r>
                      <m:rPr>
                        <m:nor/>
                      </m:rPr>
                      <a:rPr lang="en-US" sz="1600">
                        <a:solidFill>
                          <a:prstClr val="black"/>
                        </a:solidFill>
                        <a:latin typeface="Times New Roman+FPEF"/>
                      </a:rPr>
                      <m:t>1</m:t>
                    </m:r>
                  </m:oMath>
                </a14:m>
                <a:r>
                  <a:rPr lang="ar-IQ" sz="3200" dirty="0" smtClean="0"/>
                  <a:t> </a:t>
                </a:r>
                <a:r>
                  <a:rPr lang="en-US" sz="3200" dirty="0" smtClean="0"/>
                  <a:t> </a:t>
                </a:r>
                <a:r>
                  <a:rPr lang="ar-IQ" sz="3200" dirty="0" smtClean="0"/>
                  <a:t>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320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</m:e>
                    </m:acc>
                  </m:oMath>
                </a14:m>
                <a:r>
                  <a:rPr lang="ar-IQ" sz="3200" dirty="0" smtClean="0"/>
                  <a:t> </a:t>
                </a:r>
                <a:r>
                  <a:rPr lang="en-US" sz="3200" dirty="0" smtClean="0"/>
                  <a:t>               </a:t>
                </a:r>
                <a:r>
                  <a:rPr lang="en-US" sz="3200" dirty="0" smtClean="0"/>
                  <a:t>          </a:t>
                </a:r>
                <a:r>
                  <a:rPr lang="en-US" sz="3200" dirty="0" smtClean="0"/>
                  <a:t>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solidFill>
                          <a:prstClr val="black"/>
                        </a:solidFill>
                        <a:latin typeface="Times New Roman+FPEF"/>
                      </a:rPr>
                      <m:t>Z</m:t>
                    </m:r>
                    <m:r>
                      <m:rPr>
                        <m:nor/>
                      </m:rPr>
                      <a:rPr lang="en-US" sz="1600">
                        <a:solidFill>
                          <a:prstClr val="black"/>
                        </a:solidFill>
                        <a:latin typeface="Times New Roman+FPEF"/>
                      </a:rPr>
                      <m:t>1</m:t>
                    </m:r>
                  </m:oMath>
                </a14:m>
                <a:endParaRPr lang="en-US" sz="3200" dirty="0" smtClean="0"/>
              </a:p>
              <a:p>
                <a:pPr algn="l"/>
                <a:r>
                  <a:rPr lang="ar-IQ" sz="3200" dirty="0" smtClean="0">
                    <a:solidFill>
                      <a:prstClr val="black"/>
                    </a:solidFill>
                  </a:rPr>
                  <a:t>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ar-IQ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32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Z</m:t>
                            </m:r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</a:rPr>
                  <a:t> + 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</m:e>
                    </m:acc>
                  </m:oMath>
                </a14:m>
                <a:r>
                  <a:rPr lang="ar-IQ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solidFill>
                          <a:prstClr val="black"/>
                        </a:solidFill>
                        <a:latin typeface="Times New Roman+FPEF"/>
                      </a:rPr>
                      <m:t>Z</m:t>
                    </m:r>
                    <m:r>
                      <m:rPr>
                        <m:nor/>
                      </m:rPr>
                      <a:rPr lang="en-US" sz="1600">
                        <a:solidFill>
                          <a:prstClr val="black"/>
                        </a:solidFill>
                        <a:latin typeface="Times New Roman+FPEF"/>
                      </a:rPr>
                      <m:t>2</m:t>
                    </m:r>
                  </m:oMath>
                </a14:m>
                <a:r>
                  <a:rPr lang="ar-IQ" sz="3200" dirty="0">
                    <a:solidFill>
                      <a:prstClr val="black"/>
                    </a:solidFill>
                  </a:rPr>
                  <a:t> 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ar-IQ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solidFill>
                          <a:prstClr val="black"/>
                        </a:solidFill>
                        <a:latin typeface="Times New Roman+FPEF"/>
                      </a:rPr>
                      <m:t>Z</m:t>
                    </m:r>
                    <m:r>
                      <m:rPr>
                        <m:nor/>
                      </m:rPr>
                      <a:rPr lang="en-US" sz="1600">
                        <a:solidFill>
                          <a:prstClr val="black"/>
                        </a:solidFill>
                        <a:latin typeface="Times New Roman+FPEF"/>
                      </a:rPr>
                      <m:t>1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 </a:t>
                </a:r>
                <a:r>
                  <a:rPr lang="ar-IQ" sz="3200" dirty="0" smtClean="0">
                    <a:solidFill>
                      <a:prstClr val="black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ar-IQ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32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Z</m:t>
                            </m:r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ar-IQ" sz="3200" dirty="0" smtClean="0"/>
                  <a:t>=          </a:t>
                </a:r>
                <a:r>
                  <a:rPr lang="en-US" sz="3200" dirty="0" smtClean="0"/>
                  <a:t>                            </a:t>
                </a:r>
                <a:r>
                  <a:rPr lang="ar-IQ" sz="3200" dirty="0" smtClean="0"/>
                  <a:t>                              </a:t>
                </a:r>
                <a:endParaRPr lang="ar-IQ" sz="3200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algn="l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</m:e>
                    </m:acc>
                  </m:oMath>
                </a14:m>
                <a:r>
                  <a:rPr lang="ar-IQ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solidFill>
                          <a:prstClr val="black"/>
                        </a:solidFill>
                        <a:latin typeface="Times New Roman+FPEF"/>
                      </a:rPr>
                      <m:t>Z</m:t>
                    </m:r>
                    <m:r>
                      <m:rPr>
                        <m:nor/>
                      </m:rPr>
                      <a:rPr lang="en-US" sz="1600">
                        <a:solidFill>
                          <a:prstClr val="black"/>
                        </a:solidFill>
                        <a:latin typeface="Times New Roman+FPEF"/>
                      </a:rPr>
                      <m:t>2</m:t>
                    </m:r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𝑢</m:t>
                        </m:r>
                      </m:e>
                    </m:acc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</a:rPr>
                  <a:t>= 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 </a:t>
                </a:r>
                <a:r>
                  <a:rPr lang="ar-IQ" sz="3200" dirty="0" smtClean="0">
                    <a:solidFill>
                      <a:prstClr val="black"/>
                    </a:solidFill>
                  </a:rPr>
                  <a:t>&amp;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solidFill>
                          <a:prstClr val="black"/>
                        </a:solidFill>
                        <a:latin typeface="Times New Roman+FPEF"/>
                      </a:rPr>
                      <m:t>Z</m:t>
                    </m:r>
                    <m:r>
                      <m:rPr>
                        <m:nor/>
                      </m:rPr>
                      <a:rPr lang="en-US" sz="1600">
                        <a:solidFill>
                          <a:prstClr val="black"/>
                        </a:solidFill>
                        <a:latin typeface="Times New Roman+FPEF"/>
                      </a:rPr>
                      <m:t>1</m:t>
                    </m:r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</a:rPr>
                  <a:t> </a:t>
                </a:r>
                <a:r>
                  <a:rPr lang="ar-IQ" sz="3200" dirty="0">
                    <a:solidFill>
                      <a:prstClr val="black"/>
                    </a:solidFill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    </a:t>
                </a:r>
                <a:r>
                  <a:rPr lang="en-US" sz="3200" dirty="0" smtClean="0"/>
                  <a:t>Let u=</a:t>
                </a:r>
                <a:endParaRPr lang="en-US" sz="3200" dirty="0"/>
              </a:p>
              <a:p>
                <a:pPr algn="l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US" sz="32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Z</m:t>
                            </m:r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2</m:t>
                            </m:r>
                            <m: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 </m:t>
                            </m:r>
                          </m:e>
                        </m:acc>
                      </m:e>
                    </m:d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2Reu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2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=2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dirty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ar-IQ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US" sz="32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Z</m:t>
                            </m:r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2</m:t>
                            </m:r>
                            <m: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 = 2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</m:e>
                    </m:d>
                  </m:oMath>
                </a14:m>
                <a:r>
                  <a:rPr lang="ar-IQ" sz="3200" dirty="0" smtClean="0"/>
                  <a:t> </a:t>
                </a:r>
                <a:r>
                  <a:rPr lang="ar-IQ" sz="3200" dirty="0">
                    <a:solidFill>
                      <a:prstClr val="black"/>
                    </a:solidFill>
                  </a:rPr>
                  <a:t>=</a:t>
                </a:r>
                <a:r>
                  <a:rPr lang="en-US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dirty="0" smtClean="0"/>
                  <a:t>+u</a:t>
                </a:r>
              </a:p>
              <a:p>
                <a:pPr algn="l"/>
                <a:r>
                  <a:rPr lang="en-US" sz="3200" dirty="0" smtClean="0"/>
                  <a:t>Since </a:t>
                </a:r>
              </a:p>
              <a:p>
                <a:pPr algn="l"/>
                <a:endParaRPr lang="ar-IQ" sz="3200" dirty="0"/>
              </a:p>
            </p:txBody>
          </p:sp>
        </mc:Choice>
        <mc:Fallback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87" y="260648"/>
                <a:ext cx="8424936" cy="7140673"/>
              </a:xfrm>
              <a:prstGeom prst="rect">
                <a:avLst/>
              </a:prstGeom>
              <a:blipFill rotWithShape="1">
                <a:blip r:embed="rId2"/>
                <a:stretch>
                  <a:fillRect l="-41968" t="-1110" r="-115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8597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476672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مستطيل 2"/>
              <p:cNvSpPr/>
              <p:nvPr/>
            </p:nvSpPr>
            <p:spPr>
              <a:xfrm>
                <a:off x="395536" y="476672"/>
                <a:ext cx="7992888" cy="46058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/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ar-IQ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32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Z</m:t>
                            </m:r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ar-IQ" sz="3200" dirty="0">
                    <a:solidFill>
                      <a:prstClr val="black"/>
                    </a:solidFill>
                  </a:rPr>
                  <a:t> + </a:t>
                </a:r>
                <a:r>
                  <a:rPr lang="en-US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</m:e>
                    </m:acc>
                  </m:oMath>
                </a14:m>
                <a:r>
                  <a:rPr lang="ar-IQ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solidFill>
                          <a:prstClr val="black"/>
                        </a:solidFill>
                        <a:latin typeface="Times New Roman+FPEF"/>
                      </a:rPr>
                      <m:t>Z</m:t>
                    </m:r>
                    <m:r>
                      <m:rPr>
                        <m:nor/>
                      </m:rPr>
                      <a:rPr lang="en-US" sz="1600">
                        <a:solidFill>
                          <a:prstClr val="black"/>
                        </a:solidFill>
                        <a:latin typeface="Times New Roman+FPEF"/>
                      </a:rPr>
                      <m:t>2</m:t>
                    </m:r>
                  </m:oMath>
                </a14:m>
                <a:r>
                  <a:rPr lang="ar-IQ" sz="3200" dirty="0">
                    <a:solidFill>
                      <a:prstClr val="black"/>
                    </a:solidFill>
                  </a:rPr>
                  <a:t> 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ar-IQ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solidFill>
                          <a:prstClr val="black"/>
                        </a:solidFill>
                        <a:latin typeface="Times New Roman+FPEF"/>
                      </a:rPr>
                      <m:t>Z</m:t>
                    </m:r>
                    <m:r>
                      <m:rPr>
                        <m:nor/>
                      </m:rPr>
                      <a:rPr lang="en-US" sz="1600">
                        <a:solidFill>
                          <a:prstClr val="black"/>
                        </a:solidFill>
                        <a:latin typeface="Times New Roman+FPEF"/>
                      </a:rPr>
                      <m:t>1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</a:rPr>
                  <a:t> </a:t>
                </a:r>
                <a:r>
                  <a:rPr lang="ar-IQ" sz="3200" dirty="0">
                    <a:solidFill>
                      <a:prstClr val="black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ar-IQ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32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Z</m:t>
                            </m:r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ar-IQ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ar-IQ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32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Z</m:t>
                            </m:r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+ 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Z</m:t>
                            </m:r>
                            <m:r>
                              <m:rPr>
                                <m:nor/>
                              </m:rPr>
                              <a:rPr lang="en-US" sz="1600">
                                <a:solidFill>
                                  <a:prstClr val="black"/>
                                </a:solidFill>
                                <a:latin typeface="Times New Roman+FPEF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 Bold+FPEF"/>
                  </a:rPr>
                  <a:t>=</a:t>
                </a:r>
                <a:endParaRPr lang="en-US" sz="3200" dirty="0">
                  <a:solidFill>
                    <a:prstClr val="black"/>
                  </a:solidFill>
                </a:endParaRPr>
              </a:p>
              <a:p>
                <a:pPr lvl="0"/>
                <a:endParaRPr lang="ar-IQ" sz="3200" i="1" dirty="0" smtClean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sz="3200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ar-IQ" sz="3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32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3200">
                                  <a:solidFill>
                                    <a:prstClr val="black"/>
                                  </a:solidFill>
                                  <a:latin typeface="Times New Roman+FPEF"/>
                                </a:rPr>
                                <m:t>Z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solidFill>
                                    <a:prstClr val="black"/>
                                  </a:solidFill>
                                  <a:latin typeface="Times New Roman+FPEF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ar-IQ" sz="3200" dirty="0">
                          <a:solidFill>
                            <a:prstClr val="black"/>
                          </a:solidFill>
                        </a:rPr>
                        <m:t> +</m:t>
                      </m:r>
                      <m:r>
                        <m:rPr>
                          <m:nor/>
                        </m:rPr>
                        <a:rPr lang="en-US" sz="3200" dirty="0">
                          <a:solidFill>
                            <a:prstClr val="black"/>
                          </a:solidFill>
                        </a:rPr>
                        <m:t>2</m:t>
                      </m:r>
                      <m:d>
                        <m:dPr>
                          <m:begChr m:val="|"/>
                          <m:endChr m:val="|"/>
                          <m:ctrlPr>
                            <a:rPr lang="ar-IQ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32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200">
                              <a:solidFill>
                                <a:prstClr val="black"/>
                              </a:solidFill>
                              <a:latin typeface="Times New Roman+FPEF"/>
                            </a:rPr>
                            <m:t>Z</m:t>
                          </m:r>
                          <m:r>
                            <m:rPr>
                              <m:nor/>
                            </m:rPr>
                            <a:rPr lang="en-US" sz="1600">
                              <a:solidFill>
                                <a:prstClr val="black"/>
                              </a:solidFill>
                              <a:latin typeface="Times New Roman+FPEF"/>
                            </a:rPr>
                            <m:t>1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nor/>
                                </m:rPr>
                                <a:rPr lang="en-US" sz="3200">
                                  <a:solidFill>
                                    <a:prstClr val="black"/>
                                  </a:solidFill>
                                  <a:latin typeface="Times New Roman+FPEF"/>
                                </a:rPr>
                                <m:t>Z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solidFill>
                                    <a:prstClr val="black"/>
                                  </a:solidFill>
                                  <a:latin typeface="Times New Roman+FPEF"/>
                                </a:rPr>
                                <m:t>2</m:t>
                              </m:r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 </m:t>
                              </m:r>
                            </m:e>
                          </m:acc>
                        </m:e>
                      </m:d>
                      <m:r>
                        <m:rPr>
                          <m:nor/>
                        </m:rPr>
                        <a:rPr lang="ar-IQ" sz="3200" dirty="0">
                          <a:solidFill>
                            <a:prstClr val="black"/>
                          </a:solidFill>
                        </a:rPr>
                        <m:t>+</m:t>
                      </m:r>
                      <m:r>
                        <m:rPr>
                          <m:nor/>
                        </m:rPr>
                        <a:rPr lang="ar-IQ" sz="3200" dirty="0">
                          <a:solidFill>
                            <a:prstClr val="black"/>
                          </a:solidFill>
                        </a:rPr>
                        <m:t> 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ar-IQ" sz="3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320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3200">
                                  <a:solidFill>
                                    <a:prstClr val="black"/>
                                  </a:solidFill>
                                  <a:latin typeface="Times New Roman+FPEF"/>
                                </a:rPr>
                                <m:t>Z</m:t>
                              </m:r>
                              <m:r>
                                <m:rPr>
                                  <m:nor/>
                                </m:rPr>
                                <a:rPr lang="en-US" sz="1600">
                                  <a:solidFill>
                                    <a:prstClr val="black"/>
                                  </a:solidFill>
                                  <a:latin typeface="Times New Roman+FPEF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>
                  <a:solidFill>
                    <a:prstClr val="black"/>
                  </a:solidFill>
                </a:endParaRPr>
              </a:p>
              <a:p>
                <a:pPr lvl="0" algn="l"/>
                <a:endParaRPr lang="ar-IQ" sz="3200" i="1" dirty="0" smtClean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  <a:p>
                <a:pPr lvl="0"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sz="3200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sSup>
                        <m:sSupPr>
                          <m:ctrlPr>
                            <a:rPr lang="ar-IQ" sz="3200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ar-IQ" sz="32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en-US" sz="320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>
                                      <a:solidFill>
                                        <a:prstClr val="black"/>
                                      </a:solidFill>
                                      <a:latin typeface="Times New Roman+FPEF"/>
                                    </a:rPr>
                                    <m:t>Z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600">
                                      <a:solidFill>
                                        <a:prstClr val="black"/>
                                      </a:solidFill>
                                      <a:latin typeface="Times New Roman+FPEF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ar-IQ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ar-IQ" sz="32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en-US" sz="320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3200">
                                      <a:solidFill>
                                        <a:prstClr val="black"/>
                                      </a:solidFill>
                                      <a:latin typeface="Times New Roman+FPEF"/>
                                    </a:rPr>
                                    <m:t>Z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600">
                                      <a:solidFill>
                                        <a:prstClr val="black"/>
                                      </a:solidFill>
                                      <a:latin typeface="Times New Roman+FPEF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ar-IQ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ar-IQ" sz="3200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 smtClean="0">
                  <a:latin typeface="Times New Roman+FPEF"/>
                </a:endParaRPr>
              </a:p>
              <a:p>
                <a:pPr algn="l"/>
                <a:r>
                  <a:rPr lang="en-US" sz="3200" dirty="0" smtClean="0">
                    <a:latin typeface="Times New Roman+FPEF"/>
                  </a:rPr>
                  <a:t>By </a:t>
                </a:r>
                <a:r>
                  <a:rPr lang="en-US" sz="3200" dirty="0">
                    <a:latin typeface="Times New Roman+FPEF"/>
                  </a:rPr>
                  <a:t>take the </a:t>
                </a:r>
                <a:r>
                  <a:rPr lang="en-US" sz="3200" dirty="0" smtClean="0">
                    <a:latin typeface="Times New Roman+FPEF"/>
                  </a:rPr>
                  <a:t>root we </a:t>
                </a:r>
                <a:r>
                  <a:rPr lang="en-US" sz="3200" dirty="0" smtClean="0">
                    <a:latin typeface="Times New Roman+FPEF"/>
                  </a:rPr>
                  <a:t>get</a:t>
                </a:r>
              </a:p>
              <a:p>
                <a:pPr algn="l"/>
                <a:r>
                  <a:rPr lang="en-US" sz="3200" dirty="0" smtClean="0">
                    <a:latin typeface="Times New Roman+FPEF"/>
                  </a:rPr>
                  <a:t> </a:t>
                </a:r>
                <a:endParaRPr lang="en-US" sz="3200" dirty="0" smtClean="0">
                  <a:latin typeface="Times New Roman+FPEF"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</m:e>
                    </m:d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1</m:t>
                        </m:r>
                      </m:e>
                    </m:d>
                    <m:r>
                      <a:rPr lang="en-US" sz="160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sz="160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2</m:t>
                        </m:r>
                      </m:e>
                    </m:d>
                  </m:oMath>
                </a14:m>
                <a:endParaRPr lang="en-US" sz="3200" dirty="0">
                  <a:latin typeface="Times New Roman+FPEF"/>
                </a:endParaRPr>
              </a:p>
              <a:p>
                <a:pPr algn="l"/>
                <a:endParaRPr lang="ar-IQ" sz="3200" dirty="0"/>
              </a:p>
            </p:txBody>
          </p:sp>
        </mc:Choice>
        <mc:Fallback>
          <p:sp>
            <p:nvSpPr>
              <p:cNvPr id="3" name="مستطيل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76672"/>
                <a:ext cx="7992888" cy="4605876"/>
              </a:xfrm>
              <a:prstGeom prst="rect">
                <a:avLst/>
              </a:prstGeom>
              <a:blipFill rotWithShape="1">
                <a:blip r:embed="rId2"/>
                <a:stretch>
                  <a:fillRect l="-1907" t="-158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630846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574</Words>
  <Application>Microsoft Office PowerPoint</Application>
  <PresentationFormat>عرض على الشاشة (3:4)‏</PresentationFormat>
  <Paragraphs>54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التحليل العقدي  المحاضرةالرابعة  القيمة المطلقة او المعيار للعدد المركب  لطلبة كلية التربية الاساسية/قسم الرياضيات / المرحلة الرابعة أعداد م.م. أنفال حسن ذياب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التحليل العقدي  المحاضرةالربعة  القيمة المطلقة او المعيار للعدد المركب  لطلبة كلية التربية الاساسية/قسم الرياضيات / المرحلة الرابعة أعداد م.م. أنفال حسن ذياب</dc:title>
  <dc:creator>Hanoo</dc:creator>
  <cp:lastModifiedBy>Hanoo</cp:lastModifiedBy>
  <cp:revision>21</cp:revision>
  <dcterms:created xsi:type="dcterms:W3CDTF">2020-01-04T00:30:51Z</dcterms:created>
  <dcterms:modified xsi:type="dcterms:W3CDTF">2020-01-06T17:58:53Z</dcterms:modified>
</cp:coreProperties>
</file>