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C7D9F9-C105-4193-9C45-A477B10F7F04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2EF58D-95C4-4F9F-993F-FBE8F6069C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52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EF58D-95C4-4F9F-993F-FBE8F6069CDA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58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888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06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606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052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49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483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02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87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26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48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6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2021-F84C-4E1B-BAC1-5C982D842A18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ACC7-F4C4-4B5E-A918-D4BEFADC79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37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2300" dirty="0">
                <a:solidFill>
                  <a:prstClr val="black"/>
                </a:solidFill>
              </a:rPr>
              <a:t>التحليل العقدي </a:t>
            </a:r>
            <a:br>
              <a:rPr lang="ar-IQ" sz="2300" dirty="0">
                <a:solidFill>
                  <a:prstClr val="black"/>
                </a:solidFill>
              </a:rPr>
            </a:br>
            <a:r>
              <a:rPr lang="ar-IQ" sz="2300" dirty="0" smtClean="0">
                <a:solidFill>
                  <a:prstClr val="black"/>
                </a:solidFill>
              </a:rPr>
              <a:t>المحاضرةالسادسة </a:t>
            </a:r>
            <a:r>
              <a:rPr lang="ar-IQ" sz="2300" dirty="0">
                <a:solidFill>
                  <a:prstClr val="black"/>
                </a:solidFill>
              </a:rPr>
              <a:t/>
            </a:r>
            <a:br>
              <a:rPr lang="ar-IQ" sz="2300" dirty="0">
                <a:solidFill>
                  <a:prstClr val="black"/>
                </a:solidFill>
              </a:rPr>
            </a:br>
            <a:r>
              <a:rPr lang="ar-IQ" sz="2300" smtClean="0">
                <a:solidFill>
                  <a:prstClr val="black"/>
                </a:solidFill>
              </a:rPr>
              <a:t>الاحداثيات القطبية </a:t>
            </a:r>
            <a:r>
              <a:rPr lang="ar-IQ" sz="2300" dirty="0">
                <a:solidFill>
                  <a:prstClr val="black"/>
                </a:solidFill>
              </a:rPr>
              <a:t>للعدد المركب </a:t>
            </a:r>
            <a:br>
              <a:rPr lang="ar-IQ" sz="2300" dirty="0">
                <a:solidFill>
                  <a:prstClr val="black"/>
                </a:solidFill>
              </a:rPr>
            </a:br>
            <a:r>
              <a:rPr lang="ar-IQ" sz="2300" dirty="0">
                <a:solidFill>
                  <a:prstClr val="black"/>
                </a:solidFill>
              </a:rPr>
              <a:t>لطلبة كلية التربية الاساسية/قسم الرياضيات / المرحلة الرابعة</a:t>
            </a:r>
            <a:br>
              <a:rPr lang="ar-IQ" sz="2300" dirty="0">
                <a:solidFill>
                  <a:prstClr val="black"/>
                </a:solidFill>
              </a:rPr>
            </a:br>
            <a:r>
              <a:rPr lang="ar-IQ" sz="2300" dirty="0">
                <a:solidFill>
                  <a:prstClr val="black"/>
                </a:solidFill>
              </a:rPr>
              <a:t>أعداد</a:t>
            </a:r>
            <a:br>
              <a:rPr lang="ar-IQ" sz="2300" dirty="0">
                <a:solidFill>
                  <a:prstClr val="black"/>
                </a:solidFill>
              </a:rPr>
            </a:br>
            <a:r>
              <a:rPr lang="ar-IQ" sz="2300" dirty="0">
                <a:solidFill>
                  <a:prstClr val="black"/>
                </a:solidFill>
              </a:rPr>
              <a:t>م.م. أنفال حسن ذياب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160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95536" y="260648"/>
                <a:ext cx="8496944" cy="6323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cs typeface="+mj-cs"/>
                  </a:rPr>
                  <a:t>مثال/  اكتب بالصيغة القطبية  </a:t>
                </a:r>
                <a:r>
                  <a:rPr lang="en-US" sz="3200" dirty="0" smtClean="0">
                    <a:cs typeface="+mj-cs"/>
                  </a:rPr>
                  <a:t>z= 1+i</a:t>
                </a:r>
                <a:r>
                  <a:rPr lang="ar-IQ" sz="3200" dirty="0" smtClean="0">
                    <a:cs typeface="+mj-cs"/>
                  </a:rPr>
                  <a:t> </a:t>
                </a:r>
              </a:p>
              <a:p>
                <a:r>
                  <a:rPr lang="ar-IQ" sz="3200" dirty="0" smtClean="0">
                    <a:cs typeface="+mj-cs"/>
                  </a:rPr>
                  <a:t>الحل /                                  </a:t>
                </a:r>
                <a:r>
                  <a:rPr lang="en-US" sz="3200" dirty="0" smtClean="0">
                    <a:cs typeface="+mj-cs"/>
                  </a:rPr>
                  <a:t>=r=2</a:t>
                </a:r>
                <a:r>
                  <a:rPr lang="ar-IQ" sz="3200" dirty="0" smtClean="0">
                    <a:cs typeface="+mj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+mj-cs"/>
                          </a:rPr>
                          <m:t>z</m:t>
                        </m:r>
                      </m:e>
                    </m:d>
                  </m:oMath>
                </a14:m>
                <a:r>
                  <a:rPr lang="ar-IQ" sz="3200" dirty="0" smtClean="0">
                    <a:cs typeface="+mj-cs"/>
                  </a:rPr>
                  <a:t>   </a:t>
                </a:r>
              </a:p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ar-IQ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ar-IQ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𝜋</m:t>
                        </m:r>
                      </m:num>
                      <m:den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4</m:t>
                        </m:r>
                      </m:den>
                    </m:f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   =  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→</m:t>
                    </m:r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𝑡𝑎𝑛</m:t>
                        </m:r>
                      </m:e>
                      <m:sup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 </m:t>
                        </m:r>
                      </m:sup>
                    </m:sSup>
                    <m:f>
                      <m:fPr>
                        <m:ctrlP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x</m:t>
                        </m:r>
                      </m:den>
                    </m:f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                                tan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x</m:t>
                        </m:r>
                      </m:den>
                    </m:f>
                  </m:oMath>
                </a14:m>
                <a:endParaRPr lang="ar-IQ" sz="3200" dirty="0">
                  <a:cs typeface="+mj-cs"/>
                </a:endParaRPr>
              </a:p>
              <a:p>
                <a:pPr algn="ctr"/>
                <a:r>
                  <a:rPr lang="ar-IQ" sz="3200" dirty="0" smtClean="0">
                    <a:cs typeface="+mj-cs"/>
                  </a:rPr>
                  <a:t> </a:t>
                </a:r>
                <a:r>
                  <a:rPr lang="en-US" sz="3200" dirty="0" smtClean="0">
                    <a:cs typeface="+mj-cs"/>
                  </a:rPr>
                  <a:t>+  </a:t>
                </a:r>
                <a:r>
                  <a:rPr lang="en-US" sz="3200" dirty="0">
                    <a:solidFill>
                      <a:prstClr val="black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sin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)</m:t>
                    </m:r>
                  </m:oMath>
                </a14:m>
                <a:r>
                  <a:rPr lang="ar-IQ" sz="3200" dirty="0" smtClean="0">
                    <a:cs typeface="+mj-cs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∴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  <a:ea typeface="Cambria Math"/>
                        <a:cs typeface="+mj-cs"/>
                      </a:rPr>
                      <m:t>z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+mj-cs"/>
                      </a:rPr>
                      <m:t>=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+mj-cs"/>
                      </a:rPr>
                      <m:t>2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+mj-cs"/>
                      </a:rPr>
                      <m:t>(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  <a:ea typeface="Cambria Math"/>
                        <a:cs typeface="+mj-cs"/>
                      </a:rPr>
                      <m:t>cos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4</m:t>
                        </m:r>
                      </m:den>
                    </m:f>
                  </m:oMath>
                </a14:m>
                <a:endParaRPr lang="ar-IQ" sz="3200" dirty="0" smtClean="0"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  <a:p>
                <a:endParaRPr lang="ar-IQ" sz="3200" dirty="0" smtClean="0">
                  <a:cs typeface="+mj-cs"/>
                </a:endParaRPr>
              </a:p>
              <a:p>
                <a:r>
                  <a:rPr lang="ar-IQ" sz="3200" dirty="0" smtClean="0">
                    <a:cs typeface="+mj-cs"/>
                  </a:rPr>
                  <a:t> </a:t>
                </a:r>
              </a:p>
              <a:p>
                <a:endParaRPr lang="ar-IQ" sz="3200" dirty="0">
                  <a:cs typeface="+mj-cs"/>
                </a:endParaRPr>
              </a:p>
              <a:p>
                <a:pPr algn="l"/>
                <a:r>
                  <a:rPr lang="ar-IQ" sz="3200" dirty="0" smtClean="0">
                    <a:cs typeface="+mj-cs"/>
                  </a:rPr>
                  <a:t>اكتب بالصيغة القطبية        </a:t>
                </a:r>
                <a:r>
                  <a:rPr lang="en-US" sz="3200" dirty="0" smtClean="0">
                    <a:cs typeface="+mj-cs"/>
                  </a:rPr>
                  <a:t>Ex:- </a:t>
                </a:r>
              </a:p>
              <a:p>
                <a:pPr algn="l"/>
                <a:r>
                  <a:rPr lang="en-US" sz="3200" dirty="0" smtClean="0">
                    <a:cs typeface="+mj-cs"/>
                  </a:rPr>
                  <a:t>1) z=-1+i</a:t>
                </a:r>
                <a:endParaRPr lang="ar-IQ" sz="3200" dirty="0" smtClean="0">
                  <a:cs typeface="+mj-cs"/>
                </a:endParaRPr>
              </a:p>
              <a:p>
                <a:pPr algn="l"/>
                <a:r>
                  <a:rPr lang="en-US" sz="3200" dirty="0" smtClean="0">
                    <a:cs typeface="+mj-cs"/>
                  </a:rPr>
                  <a:t>2) z= -</a:t>
                </a:r>
                <a:r>
                  <a:rPr lang="en-US" sz="3200" dirty="0" err="1" smtClean="0">
                    <a:cs typeface="+mj-cs"/>
                  </a:rPr>
                  <a:t>i</a:t>
                </a:r>
                <a:r>
                  <a:rPr lang="en-US" sz="3200" dirty="0" smtClean="0">
                    <a:cs typeface="+mj-cs"/>
                  </a:rPr>
                  <a:t> </a:t>
                </a:r>
                <a:endParaRPr lang="ar-IQ" sz="3200" dirty="0" smtClean="0">
                  <a:cs typeface="+mj-cs"/>
                </a:endParaRPr>
              </a:p>
              <a:p>
                <a:pPr algn="l"/>
                <a:r>
                  <a:rPr lang="en-US" sz="3200" dirty="0" smtClean="0">
                    <a:cs typeface="+mj-cs"/>
                  </a:rPr>
                  <a:t>3) z= 1</a:t>
                </a:r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496944" cy="6323269"/>
              </a:xfrm>
              <a:prstGeom prst="rect">
                <a:avLst/>
              </a:prstGeom>
              <a:blipFill rotWithShape="1">
                <a:blip r:embed="rId2"/>
                <a:stretch>
                  <a:fillRect l="-1793" t="-1446" r="-1793" b="-231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مستقيم 3"/>
          <p:cNvCxnSpPr/>
          <p:nvPr/>
        </p:nvCxnSpPr>
        <p:spPr>
          <a:xfrm>
            <a:off x="2987824" y="4077072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608004" y="292494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V="1">
            <a:off x="4608004" y="3284984"/>
            <a:ext cx="76201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بشكل مرفق 19"/>
          <p:cNvCxnSpPr/>
          <p:nvPr/>
        </p:nvCxnSpPr>
        <p:spPr>
          <a:xfrm rot="10800000">
            <a:off x="4937967" y="3717032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6948264" y="4077073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5204668" y="3470810"/>
                <a:ext cx="330693" cy="49244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2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𝜃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668" y="3470810"/>
                <a:ext cx="330693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مربع نص 33"/>
          <p:cNvSpPr txBox="1"/>
          <p:nvPr/>
        </p:nvSpPr>
        <p:spPr>
          <a:xfrm>
            <a:off x="5009975" y="291565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(1,1)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604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251520" y="260648"/>
                <a:ext cx="8676456" cy="8624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التمثيل </a:t>
                </a:r>
                <a:r>
                  <a:rPr lang="ar-IQ" sz="2600" dirty="0">
                    <a:solidFill>
                      <a:prstClr val="black"/>
                    </a:solidFill>
                    <a:ea typeface="+mj-ea"/>
                    <a:cs typeface="Times New Roman"/>
                  </a:rPr>
                  <a:t>الهندسي للعدد 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المركب</a:t>
                </a:r>
              </a:p>
              <a:p>
                <a:endParaRPr lang="ar-IQ" sz="26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لتكن (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r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≥</m:t>
                    </m:r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0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) و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احداثيات قطبية للنقطة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p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التي تقابل العدد المعقد الغير</a:t>
                </a: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صفري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z=</a:t>
                </a:r>
                <a:r>
                  <a:rPr lang="en-US" sz="2600" dirty="0" err="1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x+iy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وليكن</a:t>
                </a:r>
              </a:p>
              <a:p>
                <a:pPr algn="ctr"/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x=r cos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و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y=r sin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فان العدد المعقد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z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يمكن اعادة كتابتة بالصيغه </a:t>
                </a:r>
              </a:p>
              <a:p>
                <a:pPr algn="ctr"/>
                <a:r>
                  <a:rPr lang="ar-IQ" sz="260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600" dirty="0">
                        <a:solidFill>
                          <a:prstClr val="black"/>
                        </a:solidFill>
                        <a:cs typeface="Times New Roman"/>
                      </a:rPr>
                      <m:t>Sin</m:t>
                    </m:r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+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z= r(cos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endParaRPr lang="en-US" sz="26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وان لعدد الحقيقي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r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هو طول المتجه الذي يمثل 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Z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اي ان     </a:t>
                </a:r>
              </a:p>
              <a:p>
                <a:pPr algn="ctr"/>
                <a:r>
                  <a:rPr lang="ar-IQ" sz="2600" dirty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26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z</m:t>
                        </m:r>
                      </m:e>
                    </m:d>
                    <m:r>
                      <a:rPr lang="ar-IQ" sz="2600" b="0" i="0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r</m:t>
                    </m:r>
                  </m:oMath>
                </a14:m>
                <a:endParaRPr lang="en-US" sz="2600" b="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والعدد الحقيقي </a:t>
                </a:r>
                <a:r>
                  <a:rPr lang="ar-IQ" sz="2600" dirty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يمثل زاوية العدد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z</a:t>
                </a:r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ويكتب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2600" dirty="0" err="1" smtClean="0">
                    <a:solidFill>
                      <a:prstClr val="black"/>
                    </a:solidFill>
                    <a:cs typeface="Times New Roman"/>
                  </a:rPr>
                  <a:t>arg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(z) =</a:t>
                </a:r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.</a:t>
                </a: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ان زاوية العدد المقعد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z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هي الزاوية التي يصنعها المتجة مع المحور الموجب .</a:t>
                </a: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ويمكن حساب الزاوية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من خلال  </a:t>
                </a:r>
              </a:p>
              <a:p>
                <a:r>
                  <a:rPr lang="ar-IQ" sz="2600" dirty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ar-IQ" sz="26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r>
                      <a:rPr lang="ar-IQ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→</m:t>
                    </m:r>
                    <m:r>
                      <a:rPr lang="ar-IQ" sz="2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  <m:r>
                      <a:rPr lang="ar-IQ" sz="2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ar-IQ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𝑡𝑎𝑛</m:t>
                        </m:r>
                      </m:e>
                      <m:sup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 </m:t>
                        </m:r>
                      </m:sup>
                    </m:sSup>
                    <m:f>
                      <m:fPr>
                        <m:ctrlPr>
                          <a:rPr lang="ar-IQ" sz="2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x</m:t>
                        </m:r>
                      </m:den>
                    </m:f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 </a:t>
                </a:r>
                <a:r>
                  <a:rPr lang="en-US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tan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x</m:t>
                        </m:r>
                      </m:den>
                    </m:f>
                  </m:oMath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26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26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2600" dirty="0">
                    <a:solidFill>
                      <a:prstClr val="black"/>
                    </a:solidFill>
                    <a:ea typeface="+mj-ea"/>
                    <a:cs typeface="Times New Roman"/>
                  </a:rPr>
                  <a:t/>
                </a:r>
                <a:br>
                  <a:rPr lang="ar-IQ" sz="2600" dirty="0">
                    <a:solidFill>
                      <a:prstClr val="black"/>
                    </a:solidFill>
                    <a:ea typeface="+mj-ea"/>
                    <a:cs typeface="Times New Roman"/>
                  </a:rPr>
                </a:br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0648"/>
                <a:ext cx="8676456" cy="8624669"/>
              </a:xfrm>
              <a:prstGeom prst="rect">
                <a:avLst/>
              </a:prstGeom>
              <a:blipFill rotWithShape="1">
                <a:blip r:embed="rId2"/>
                <a:stretch>
                  <a:fillRect t="-636" r="-126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05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95536" y="404664"/>
                <a:ext cx="8576596" cy="55465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خواص الزاوية </a:t>
                </a:r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 (arg (z))</a:t>
                </a:r>
                <a:endParaRPr lang="ar-IQ" sz="26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lvl="0"/>
                <a:endParaRPr lang="en-US" sz="26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arg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)+arg(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= (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1) arg(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b="0" i="0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.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−</m:t>
                    </m:r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  = arg(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)-arg(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e>
                      <m:sub>
                        <m: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 = </a:t>
                </a:r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(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2) arg(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6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ar-IQ" sz="26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14:m>
                  <m:oMath xmlns:m="http://schemas.openxmlformats.org/officeDocument/2006/math">
                    <m:r>
                      <a:rPr lang="ar-IQ" sz="26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𝜃</m:t>
                    </m:r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 3) arg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 = -arg(z) = -</a:t>
                </a:r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Proof 1:- 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(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𝑖𝑠𝑖𝑛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 </m:t>
                        </m:r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)</m:t>
                        </m:r>
                      </m:e>
                    </m:func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&amp; 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(</m:t>
                    </m:r>
                    <m:func>
                      <m:funcPr>
                        <m:ctrlP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b>
                        </m:s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𝑖𝑠𝑖𝑛</m:t>
                        </m:r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 </m:t>
                        </m:r>
                        <m:sSub>
                          <m:sSubPr>
                            <m:ctrlP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b>
                        </m:sSub>
                        <m:r>
                          <a:rPr lang="en-US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)  </m:t>
                        </m:r>
                      </m:e>
                    </m:func>
                  </m:oMath>
                </a14:m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ar-IQ" sz="2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∴</m:t>
                      </m:r>
                      <m:r>
                        <a:rPr lang="ar-IQ" sz="2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 </m:t>
                      </m:r>
                      <m:sSub>
                        <m:sSubPr>
                          <m:ctrlPr>
                            <a:rPr lang="ar-IQ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ar-IQ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sub>
                      </m:sSub>
                      <m:r>
                        <a:rPr lang="ar-IQ" sz="2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.</m:t>
                      </m:r>
                      <m:sSub>
                        <m:sSubPr>
                          <m:ctrlPr>
                            <a:rPr lang="ar-IQ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ar-IQ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sub>
                      </m:sSub>
                      <m:r>
                        <a:rPr lang="ar-IQ" sz="2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(</m:t>
                      </m:r>
                      <m:func>
                        <m:func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+</m:t>
                          </m:r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𝑖𝑠𝑖𝑛</m:t>
                          </m:r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)</m:t>
                          </m:r>
                          <m:r>
                            <a:rPr lang="en-US" sz="2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.</m:t>
                          </m:r>
                        </m:e>
                      </m:func>
                      <m:sSub>
                        <m:sSub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𝑟</m:t>
                          </m:r>
                        </m:e>
                        <m: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2</m:t>
                          </m:r>
                        </m:sub>
                      </m:sSub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(</m:t>
                      </m:r>
                      <m:func>
                        <m:func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60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+</m:t>
                          </m:r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𝑖𝑠𝑖𝑛</m:t>
                          </m:r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6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)  </m:t>
                          </m:r>
                        </m:e>
                      </m:func>
                    </m:oMath>
                  </m:oMathPara>
                </a14:m>
                <a:endParaRPr lang="ar-IQ" sz="26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endParaRPr lang="ar-IQ" sz="2000" i="1" dirty="0" smtClean="0">
                  <a:solidFill>
                    <a:prstClr val="black"/>
                  </a:solidFill>
                  <a:latin typeface="Cambria Math"/>
                  <a:cs typeface="Times New Roman"/>
                </a:endParaRPr>
              </a:p>
              <a:p>
                <a:pPr lvl="0"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  <m:func>
                          <m:func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cos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𝑠𝑖𝑛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1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funcPr>
                              <m:fNam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𝑠𝑖𝑛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)+</m:t>
                                </m:r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𝑠𝑖𝑛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1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cos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𝑠𝑖𝑛</m:t>
                                    </m:r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func>
                                      <m:funcPr>
                                        <m:ctrlPr>
                                          <a:rPr lang="en-US" sz="20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  <a:cs typeface="Times New Roman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Times New Roman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  <a:cs typeface="Times New Roman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  <m:r>
                                      <a:rPr lang="en-US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ar-IQ" sz="2600" dirty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600" dirty="0" smtClean="0">
                    <a:solidFill>
                      <a:prstClr val="black"/>
                    </a:solidFill>
                    <a:cs typeface="Times New Roman"/>
                  </a:rPr>
                  <a:t>  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= </a:t>
                </a:r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(cos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 </m:t>
                        </m:r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+isin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(</m:t>
                        </m:r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ar-IQ" sz="2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𝜃</m:t>
                        </m:r>
                      </m:e>
                      <m:sub>
                        <m:r>
                          <a:rPr lang="en-US" sz="26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)</a:t>
                </a:r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  </a:t>
                </a:r>
                <a:endParaRPr lang="ar-IQ" sz="26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r>
                  <a:rPr lang="en-US" sz="2600" dirty="0" smtClean="0">
                    <a:solidFill>
                      <a:prstClr val="black"/>
                    </a:solidFill>
                    <a:cs typeface="Times New Roman"/>
                  </a:rPr>
                  <a:t>=</a:t>
                </a:r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  <a:p>
                <a:pPr lvl="0" algn="l"/>
                <a:endParaRPr lang="ar-IQ" sz="2600" dirty="0">
                  <a:solidFill>
                    <a:prstClr val="black"/>
                  </a:solidFill>
                  <a:cs typeface="Times New Roman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8576596" cy="5546583"/>
              </a:xfrm>
              <a:prstGeom prst="rect">
                <a:avLst/>
              </a:prstGeom>
              <a:blipFill rotWithShape="1">
                <a:blip r:embed="rId3"/>
                <a:stretch>
                  <a:fillRect l="-1208" t="-1099" r="-127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ستطيل 2"/>
              <p:cNvSpPr/>
              <p:nvPr/>
            </p:nvSpPr>
            <p:spPr>
              <a:xfrm>
                <a:off x="827584" y="5117226"/>
                <a:ext cx="132812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ar-IQ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</m:e>
                        <m: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1</m:t>
                          </m:r>
                        </m:sub>
                      </m:sSub>
                      <m:r>
                        <a:rPr lang="en-US" sz="26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ar-IQ" sz="2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𝜃</m:t>
                          </m:r>
                        </m:e>
                        <m:sub>
                          <m:r>
                            <a:rPr lang="en-US" sz="26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ar-IQ" dirty="0"/>
              </a:p>
            </p:txBody>
          </p:sp>
        </mc:Choice>
        <mc:Fallback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117226"/>
                <a:ext cx="1328120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2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0999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494</Words>
  <Application>Microsoft Office PowerPoint</Application>
  <PresentationFormat>عرض على الشاشة (3:4)‏</PresentationFormat>
  <Paragraphs>48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التحليل العقدي  المحاضرةالسادسة  الاحداثيات القطبية للعدد المركب  لطلبة كلية التربية الاساسية/قسم الرياضيات / المرحلة الرابعة أعداد م.م. أنفال حسن ذياب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المحاضرةالسادسة  الصيغة  القطبية للعدد المركب  لطلبة كلية التربية الاساسية/قسم الرياضيات / المرحلة الرابعة أعداد م.م. أنفال حسن ذياب </dc:title>
  <dc:creator>Hanoo</dc:creator>
  <cp:lastModifiedBy>Hanoo</cp:lastModifiedBy>
  <cp:revision>20</cp:revision>
  <dcterms:created xsi:type="dcterms:W3CDTF">2020-01-04T11:32:08Z</dcterms:created>
  <dcterms:modified xsi:type="dcterms:W3CDTF">2020-01-04T14:21:12Z</dcterms:modified>
</cp:coreProperties>
</file>