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09087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869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66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926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3090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40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9677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476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488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015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999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37DC-FB5F-41BA-B78A-C1029E159398}" type="datetimeFigureOut">
              <a:rPr lang="ar-IQ" smtClean="0"/>
              <a:t>11/05/1441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6CBC-6C8B-48EA-8F35-69CC5A85E62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5228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ar-IQ" sz="3200" dirty="0">
                <a:solidFill>
                  <a:prstClr val="black"/>
                </a:solidFill>
                <a:ea typeface="+mn-ea"/>
              </a:rPr>
              <a:t>التحليل العقدي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المحاضرة </a:t>
            </a: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السابعة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 smtClean="0">
                <a:solidFill>
                  <a:prstClr val="black"/>
                </a:solidFill>
                <a:ea typeface="+mn-ea"/>
              </a:rPr>
              <a:t>القوى والجذور </a:t>
            </a:r>
            <a:r>
              <a:rPr lang="ar-IQ" sz="3200" dirty="0">
                <a:solidFill>
                  <a:prstClr val="black"/>
                </a:solidFill>
                <a:ea typeface="+mn-ea"/>
              </a:rPr>
              <a:t/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لطلبة كلية التربية الاساسية/قسم الرياضيات / المرحلة الرابعة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أعداد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r>
              <a:rPr lang="ar-IQ" sz="3200" dirty="0">
                <a:solidFill>
                  <a:prstClr val="black"/>
                </a:solidFill>
                <a:ea typeface="+mn-ea"/>
              </a:rPr>
              <a:t>م.م. أنفال حسن ذياب   </a:t>
            </a:r>
            <a:br>
              <a:rPr lang="ar-IQ" sz="3200" dirty="0">
                <a:solidFill>
                  <a:prstClr val="black"/>
                </a:solidFill>
                <a:ea typeface="+mn-ea"/>
              </a:rPr>
            </a:b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0043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95536" y="260648"/>
                <a:ext cx="8538357" cy="67440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indent="-514350">
                  <a:buAutoNum type="arabicParenR"/>
                </a:pPr>
                <a:r>
                  <a:rPr lang="ar-IQ" sz="3200" b="1" dirty="0" smtClean="0">
                    <a:latin typeface="Times New Roman Bold+FPEF"/>
                    <a:cs typeface="+mj-cs"/>
                  </a:rPr>
                  <a:t>القوى</a:t>
                </a:r>
                <a:endParaRPr lang="ar-IQ" sz="3200" b="1" dirty="0">
                  <a:latin typeface="Times New Roman Bold+FPEF"/>
                  <a:cs typeface="+mj-cs"/>
                </a:endParaRPr>
              </a:p>
              <a:p>
                <a:r>
                  <a:rPr lang="ar-IQ" sz="3200" dirty="0">
                    <a:latin typeface="Times New Roman Bold+FPEF"/>
                    <a:cs typeface="+mj-cs"/>
                  </a:rPr>
                  <a:t>نظریة دي </a:t>
                </a:r>
                <a:r>
                  <a:rPr lang="ar-IQ" sz="3200" dirty="0" smtClean="0">
                    <a:latin typeface="Times New Roman Bold+FPEF"/>
                    <a:cs typeface="+mj-cs"/>
                  </a:rPr>
                  <a:t>موفري</a:t>
                </a:r>
              </a:p>
              <a:p>
                <a:pPr algn="l"/>
                <a:r>
                  <a:rPr lang="ar-IQ" sz="3200" dirty="0" smtClean="0">
                    <a:latin typeface="Times New Roman Bold+FPEF"/>
                    <a:cs typeface="+mj-cs"/>
                  </a:rPr>
                  <a:t>          </a:t>
                </a:r>
                <a:r>
                  <a:rPr lang="en-US" sz="3200" dirty="0" smtClean="0">
                    <a:latin typeface="Times New Roman Bold+FPEF"/>
                    <a:cs typeface="+mj-cs"/>
                  </a:rPr>
                  <a:t>Let z= r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𝑒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𝜃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   then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𝑛</m:t>
                        </m:r>
                      </m:sup>
                    </m:sSup>
                    <m:r>
                      <a:rPr lang="en-US" sz="3200" b="0" i="0" smtClean="0">
                        <a:latin typeface="Cambria Math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(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𝑟</m:t>
                        </m:r>
                        <m:sSup>
                          <m:sSupPr>
                            <m:ctrlPr>
                              <a:rPr lang="en-US" sz="3200" i="1" smtClean="0">
                                <a:latin typeface="Cambria Math"/>
                                <a:cs typeface="+mj-cs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𝑒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𝜃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Times New Roman Bold+FPEF"/>
                    <a:cs typeface="+mj-cs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𝑖𝑛</m:t>
                        </m:r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sup>
                    </m:sSup>
                  </m:oMath>
                </a14:m>
                <a:endParaRPr lang="en-US" sz="3200" b="0" i="0" dirty="0" smtClean="0">
                  <a:latin typeface="Cambria Math"/>
                  <a:cs typeface="+mj-cs"/>
                </a:endParaRPr>
              </a:p>
              <a:p>
                <a:pPr lvl="0" algn="l"/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Times New Roman Bold+FPEF"/>
                  </a:rPr>
                  <a:t>(cosn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𝑖𝑠𝑖𝑛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)   , 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i="1" dirty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0</m:t>
                    </m:r>
                    <m:sPre>
                      <m:sPrePr>
                        <m:ctrlPr>
                          <a:rPr lang="en-US" sz="32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sPrePr>
                      <m:sub>
                        <m:r>
                          <a:rPr lang="ar-IQ" sz="3200" i="1" dirty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  <a:cs typeface="+mj-cs"/>
                          </a:rPr>
                          <m:t>+</m:t>
                        </m:r>
                      </m:sub>
                      <m:sup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</m:sup>
                      <m:e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1</m:t>
                        </m:r>
                      </m:e>
                    </m:sPre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, </m:t>
                    </m:r>
                    <m:sPre>
                      <m:sPre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PrePr>
                      <m:sub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+</m:t>
                        </m:r>
                      </m:sub>
                      <m:sup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</m:sup>
                      <m:e>
                        <m: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2</m:t>
                        </m:r>
                      </m:e>
                    </m:sPre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, …</m:t>
                    </m:r>
                  </m:oMath>
                </a14:m>
                <a:endParaRPr lang="ar-IQ" sz="3200" dirty="0">
                  <a:solidFill>
                    <a:prstClr val="black"/>
                  </a:solidFill>
                  <a:latin typeface="Times New Roman Bold+FPEF"/>
                  <a:cs typeface="Times New Roman"/>
                </a:endParaRPr>
              </a:p>
              <a:p>
                <a:r>
                  <a:rPr lang="ar-IQ" sz="3200" dirty="0" smtClean="0">
                    <a:latin typeface="Cambria Math"/>
                    <a:cs typeface="+mj-cs"/>
                  </a:rPr>
                  <a:t>مثال / احسب                          </a:t>
                </a:r>
                <a:r>
                  <a:rPr lang="en-US" sz="3200" dirty="0" smtClean="0">
                    <a:latin typeface="Cambria Math"/>
                    <a:cs typeface="+mj-cs"/>
                  </a:rPr>
                  <a:t>z=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(−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1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𝑖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7</m:t>
                        </m:r>
                      </m:sup>
                    </m:sSup>
                  </m:oMath>
                </a14:m>
                <a:endParaRPr lang="ar-IQ" sz="3200" b="0" i="0" dirty="0" smtClean="0">
                  <a:latin typeface="Cambria Math"/>
                  <a:cs typeface="+mj-cs"/>
                </a:endParaRPr>
              </a:p>
              <a:p>
                <a:pPr algn="l"/>
                <a:r>
                  <a:rPr lang="ar-IQ" sz="3200" dirty="0" smtClean="0">
                    <a:latin typeface="Cambria Math"/>
                    <a:cs typeface="+mj-cs"/>
                  </a:rPr>
                  <a:t>الحل/                                                          </a:t>
                </a:r>
                <a:r>
                  <a:rPr lang="en-US" sz="3200" dirty="0" smtClean="0">
                    <a:latin typeface="Cambria Math"/>
                    <a:cs typeface="+mj-cs"/>
                  </a:rPr>
                  <a:t>r=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3200" b="0" i="0" dirty="0" smtClean="0">
                    <a:latin typeface="Cambria Math"/>
                    <a:cs typeface="+mj-cs"/>
                  </a:rPr>
                  <a:t>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0" i="1" dirty="0" smtClean="0">
                            <a:latin typeface="Cambria Math"/>
                            <a:cs typeface="+mj-cs"/>
                          </a:rPr>
                        </m:ctrlPr>
                      </m:radPr>
                      <m:deg/>
                      <m:e>
                        <m:r>
                          <a:rPr lang="en-US" sz="3200" b="0" i="1" dirty="0" smtClean="0">
                            <a:latin typeface="Cambria Math"/>
                            <a:cs typeface="+mj-cs"/>
                          </a:rPr>
                          <m:t>2</m:t>
                        </m:r>
                      </m:e>
                    </m:rad>
                  </m:oMath>
                </a14:m>
                <a:endParaRPr lang="ar-IQ" sz="3200" b="0" i="0" dirty="0" smtClean="0">
                  <a:latin typeface="Cambria Math"/>
                  <a:cs typeface="+mj-cs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ar-IQ" sz="3200" i="1" smtClean="0">
                        <a:latin typeface="Cambria Math"/>
                        <a:ea typeface="Cambria Math"/>
                        <a:cs typeface="+mj-cs"/>
                      </a:rPr>
                      <m:t>𝜃</m:t>
                    </m:r>
                    <m:r>
                      <a:rPr lang="ar-IQ" sz="3200" b="0" i="1" smtClean="0">
                        <a:latin typeface="Cambria Math"/>
                        <a:ea typeface="Cambria Math"/>
                        <a:cs typeface="+mj-cs"/>
                      </a:rPr>
                      <m:t>=</m:t>
                    </m:r>
                    <m:sSup>
                      <m:sSupPr>
                        <m:ctrlP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𝑡𝑎𝑛</m:t>
                        </m:r>
                      </m:e>
                      <m:sup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−</m:t>
                        </m:r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1</m:t>
                        </m:r>
                      </m:sup>
                    </m:sSup>
                    <m:f>
                      <m:fPr>
                        <m:ctrlP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1</m:t>
                        </m:r>
                      </m:num>
                      <m:den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−</m:t>
                        </m:r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1</m:t>
                        </m:r>
                      </m:den>
                    </m:f>
                    <m:r>
                      <a:rPr lang="ar-IQ" sz="3200" b="0" i="1" smtClean="0">
                        <a:latin typeface="Cambria Math"/>
                        <a:ea typeface="Cambria Math"/>
                        <a:cs typeface="+mj-cs"/>
                      </a:rPr>
                      <m:t>=</m:t>
                    </m:r>
                    <m:f>
                      <m:fPr>
                        <m:ctrlP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</m:ctrlPr>
                      </m:fPr>
                      <m:num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3</m:t>
                        </m:r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𝜋</m:t>
                        </m:r>
                      </m:num>
                      <m:den>
                        <m:r>
                          <a:rPr lang="ar-IQ" sz="3200" b="0" i="1" smtClean="0">
                            <a:latin typeface="Cambria Math"/>
                            <a:ea typeface="Cambria Math"/>
                            <a:cs typeface="+mj-cs"/>
                          </a:rPr>
                          <m:t>4</m:t>
                        </m:r>
                      </m:den>
                    </m:f>
                  </m:oMath>
                </a14:m>
                <a:r>
                  <a:rPr lang="ar-IQ" sz="3200" dirty="0" smtClean="0">
                    <a:latin typeface="Cambria Math"/>
                    <a:cs typeface="+mj-cs"/>
                  </a:rPr>
                  <a:t> </a:t>
                </a:r>
                <a:endParaRPr lang="ar-IQ" sz="3200" dirty="0">
                  <a:latin typeface="Cambria Math"/>
                  <a:cs typeface="+mj-cs"/>
                </a:endParaRPr>
              </a:p>
              <a:p>
                <a:pPr algn="l"/>
                <a:endParaRPr lang="ar-IQ" sz="3200" b="0" i="1" dirty="0" smtClean="0">
                  <a:latin typeface="Cambria Math"/>
                  <a:ea typeface="Cambria Math"/>
                  <a:cs typeface="+mj-cs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ar-IQ" sz="3200" b="0" i="1" smtClean="0">
                          <a:latin typeface="Cambria Math"/>
                          <a:ea typeface="Cambria Math"/>
                          <a:cs typeface="+mj-cs"/>
                        </a:rPr>
                        <m:t>∴</m:t>
                      </m:r>
                      <m:sSup>
                        <m:sSupPr>
                          <m:ctrlP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(−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  <m:d>
                            <m:d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 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𝑠𝑖𝑛</m:t>
                              </m:r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ar-IQ" sz="3200" b="0" i="0" dirty="0" smtClean="0">
                  <a:latin typeface="Cambria Math"/>
                  <a:cs typeface="+mj-cs"/>
                </a:endParaRPr>
              </a:p>
              <a:p>
                <a:pPr algn="ctr"/>
                <a:r>
                  <a:rPr lang="en-US" sz="3200" dirty="0" smtClean="0">
                    <a:latin typeface="Cambria Math"/>
                    <a:cs typeface="+mj-cs"/>
                  </a:rPr>
                  <a:t>            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US" sz="3200" b="0" i="1" smtClean="0">
                                    <a:latin typeface="Cambria Math"/>
                                    <a:cs typeface="+mj-cs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200" b="0" i="1" smtClean="0">
                                    <a:latin typeface="Cambria Math"/>
                                    <a:cs typeface="+mj-cs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7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(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  <a:cs typeface="+mj-cs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+mj-cs"/>
                          </a:rPr>
                          <m:t>cos</m:t>
                        </m:r>
                      </m:fName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7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.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4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+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𝑖𝑠𝑖𝑛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7</m:t>
                        </m:r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.</m:t>
                        </m:r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3</m:t>
                            </m:r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  <a:cs typeface="+mj-cs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  <a:cs typeface="+mj-cs"/>
                              </a:rPr>
                              <m:t>4</m:t>
                            </m:r>
                          </m:den>
                        </m:f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3200" dirty="0" smtClean="0">
                    <a:latin typeface="Cambria Math"/>
                    <a:cs typeface="+mj-cs"/>
                  </a:rPr>
                  <a:t>     </a:t>
                </a:r>
                <a:r>
                  <a:rPr lang="ar-IQ" sz="3200" dirty="0" smtClean="0">
                    <a:latin typeface="Cambria Math"/>
                    <a:cs typeface="+mj-cs"/>
                  </a:rPr>
                  <a:t>    </a:t>
                </a:r>
                <a:endParaRPr lang="ar-IQ" sz="3200" dirty="0">
                  <a:latin typeface="Cambria Math"/>
                  <a:cs typeface="+mj-cs"/>
                </a:endParaRPr>
              </a:p>
              <a:p>
                <a:pPr algn="l"/>
                <a:r>
                  <a:rPr lang="ar-IQ" sz="3200" dirty="0" smtClean="0">
                    <a:solidFill>
                      <a:prstClr val="black"/>
                    </a:solidFill>
                  </a:rPr>
                  <a:t>(</a:t>
                </a:r>
                <a:r>
                  <a:rPr lang="en-US" sz="3200" dirty="0" err="1" smtClean="0">
                    <a:solidFill>
                      <a:prstClr val="black"/>
                    </a:solidFill>
                  </a:rPr>
                  <a:t>i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sin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</a:rPr>
                  <a:t> 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ar-IQ" sz="3200" b="0" i="0" dirty="0" smtClean="0">
                    <a:latin typeface="Cambria Math"/>
                    <a:cs typeface="+mj-cs"/>
                  </a:rPr>
                  <a:t> </a:t>
                </a:r>
                <a:r>
                  <a:rPr lang="en-US" sz="3200" b="0" i="0" dirty="0" smtClean="0">
                    <a:latin typeface="Cambria Math"/>
                    <a:cs typeface="+mj-cs"/>
                  </a:rPr>
                  <a:t>                       =8</a:t>
                </a:r>
                <a:endParaRPr lang="ar-IQ" sz="3200" b="0" i="0" dirty="0" smtClean="0">
                  <a:latin typeface="Cambria Math"/>
                  <a:cs typeface="+mj-cs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0" dirty="0" smtClean="0">
                          <a:latin typeface="Cambria Math"/>
                          <a:cs typeface="+mj-cs"/>
                        </a:rPr>
                        <m:t>          </m:t>
                      </m:r>
                    </m:oMath>
                  </m:oMathPara>
                </a14:m>
                <a:endParaRPr lang="ar-IQ" sz="3200" dirty="0" smtClean="0">
                  <a:latin typeface="Times New Roman Bold+FPEF"/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60648"/>
                <a:ext cx="8538357" cy="6744090"/>
              </a:xfrm>
              <a:prstGeom prst="rect">
                <a:avLst/>
              </a:prstGeom>
              <a:blipFill rotWithShape="1">
                <a:blip r:embed="rId2"/>
                <a:stretch>
                  <a:fillRect l="-3069" t="-1266" r="-178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421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3528" y="332656"/>
                <a:ext cx="8352928" cy="37953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  <a:cs typeface="Times New Roman"/>
                  </a:rPr>
                  <a:t>(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 =</a:t>
                </a:r>
                <a:r>
                  <a:rPr lang="en-US" sz="3200" dirty="0">
                    <a:solidFill>
                      <a:prstClr val="black"/>
                    </a:solidFill>
                    <a:latin typeface="Cambria Math"/>
                  </a:rPr>
                  <a:t>8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prstClr val="black"/>
                    </a:solidFill>
                    <a:latin typeface="Cambria Math"/>
                  </a:rPr>
                  <a:t> +</a:t>
                </a:r>
                <a:r>
                  <a:rPr lang="en-US" sz="3200" dirty="0" err="1">
                    <a:solidFill>
                      <a:prstClr val="black"/>
                    </a:solidFill>
                    <a:latin typeface="Cambria Math"/>
                  </a:rPr>
                  <a:t>i</a:t>
                </a:r>
                <a:r>
                  <a:rPr lang="en-US" sz="3200" dirty="0">
                    <a:solidFill>
                      <a:prstClr val="black"/>
                    </a:solidFill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rad>
                      </m:num>
                      <m:den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prstClr val="black"/>
                  </a:solidFill>
                  <a:latin typeface="Cambria Math"/>
                </a:endParaRPr>
              </a:p>
              <a:p>
                <a:pPr algn="ctr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           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  = </a:t>
                </a:r>
                <a:r>
                  <a:rPr lang="en-US" sz="3200" dirty="0">
                    <a:solidFill>
                      <a:prstClr val="black"/>
                    </a:solidFill>
                    <a:latin typeface="Cambria Math"/>
                  </a:rPr>
                  <a:t>8(-1-i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).</a:t>
                </a:r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    </a:t>
                </a:r>
                <a:endParaRPr lang="en-US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Ex:- </a:t>
                </a:r>
              </a:p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(−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) 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13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1) z=</a:t>
                </a: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2) z=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11</m:t>
                        </m:r>
                      </m:sup>
                    </m:sSup>
                  </m:oMath>
                </a14:m>
                <a:endParaRPr lang="en-US" sz="3200" dirty="0">
                  <a:solidFill>
                    <a:prstClr val="black"/>
                  </a:solidFill>
                  <a:latin typeface="Cambria Math"/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3) z=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</m:t>
                            </m:r>
                          </m:e>
                        </m:rad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9</m:t>
                        </m:r>
                      </m:sup>
                    </m:sSup>
                  </m:oMath>
                </a14:m>
                <a:endParaRPr lang="en-US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ctr"/>
                <a:endParaRPr lang="ar-IQ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332656"/>
                <a:ext cx="8352928" cy="3795398"/>
              </a:xfrm>
              <a:prstGeom prst="rect">
                <a:avLst/>
              </a:prstGeom>
              <a:blipFill rotWithShape="1">
                <a:blip r:embed="rId2"/>
                <a:stretch>
                  <a:fillRect l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734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15211" y="192798"/>
                <a:ext cx="8640960" cy="61567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2) الجذور</a:t>
                </a:r>
              </a:p>
              <a:p>
                <a:pPr lvl="0"/>
                <a:endParaRPr lang="ar-IQ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ليكن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z=</a:t>
                </a:r>
                <a:r>
                  <a:rPr lang="en-US" sz="3200" dirty="0" err="1" smtClean="0">
                    <a:solidFill>
                      <a:prstClr val="black"/>
                    </a:solidFill>
                    <a:latin typeface="Cambria Math"/>
                  </a:rPr>
                  <a:t>x+iy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عدد عقدي ولحساب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𝑧</m:t>
                        </m:r>
                      </m:e>
                    </m:rad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n</a:t>
                </a:r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من الجذور و التي تسمى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,…</m:t>
                    </m:r>
                    <m:sSub>
                      <m:sSub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</a:t>
                </a:r>
                <a:r>
                  <a:rPr lang="ar-IQ" sz="3200" dirty="0">
                    <a:solidFill>
                      <a:prstClr val="black"/>
                    </a:solidFill>
                    <a:latin typeface="Cambria Math"/>
                  </a:rPr>
                  <a:t>&amp;</a:t>
                </a:r>
                <a:endParaRPr lang="ar-IQ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 algn="ctr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IQ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ar-IQ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IQ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ar-IQ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…=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=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𝜌</m:t>
                    </m:r>
                  </m:oMath>
                </a14:m>
                <a:endParaRPr lang="ar-IQ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 algn="l"/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=…=</m:t>
                    </m:r>
                    <m:sSup>
                      <m:sSupPr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endParaRPr lang="ar-IQ" sz="3200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ولحساب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 نستخدم الاحداثيات القطبية وكما يلي </a:t>
                </a: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sz="32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∵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𝑧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𝑟</m:t>
                      </m:r>
                      <m:d>
                        <m:dPr>
                          <m:ctrlP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US" sz="3200" b="0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IQ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𝑤</m:t>
                          </m:r>
                        </m:e>
                        <m: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ar-IQ" sz="3200" b="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𝜌</m:t>
                      </m:r>
                      <m:d>
                        <m:dPr>
                          <m:ctrlPr>
                            <a:rPr lang="ar-IQ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𝑠𝑖𝑛</m:t>
                          </m:r>
                          <m:sSub>
                            <m:sSubPr>
                              <m:ctrlP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n-US" sz="3200" b="0" i="1" smtClean="0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3200" b="0" dirty="0" smtClean="0">
                  <a:solidFill>
                    <a:prstClr val="black"/>
                  </a:solidFill>
                  <a:latin typeface="Cambria Math"/>
                  <a:ea typeface="Cambria Math"/>
                </a:endParaRPr>
              </a:p>
              <a:p>
                <a:pPr lvl="0" algn="l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b="0" i="0" dirty="0" smtClean="0">
                        <a:solidFill>
                          <a:prstClr val="black"/>
                        </a:solidFill>
                        <a:latin typeface="Cambria Math"/>
                      </a:rPr>
                      <m:t>  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latin typeface="Cambria Math"/>
                      </a:rPr>
                      <m:t>Z</m:t>
                    </m:r>
                    <m:r>
                      <m:rPr>
                        <m:nor/>
                      </m:rPr>
                      <a:rPr lang="en-US" sz="3200" dirty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𝑟</m:t>
                    </m:r>
                    <m:d>
                      <m:d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𝑐𝑜𝑠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</m:d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=</a:t>
                </a:r>
                <a:r>
                  <a:rPr lang="en-US" sz="3200" dirty="0" smtClean="0">
                    <a:solidFill>
                      <a:prstClr val="black"/>
                    </a:solidFill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𝑐𝑜𝑠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𝑠𝑖𝑛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𝜑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endParaRPr lang="ar-IQ" sz="32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ومن تساوي الاعداد المركبة فيكون لهما نفس الطول وتكون زاويتهما تختلفان على الاغلب بمضاعفات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𝜋</m:t>
                    </m:r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Cambria Math"/>
                  </a:rPr>
                  <a:t>وعلية تكون </a:t>
                </a:r>
                <a:endParaRPr lang="ar-IQ" sz="3200" dirty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211" y="192798"/>
                <a:ext cx="8640960" cy="6156750"/>
              </a:xfrm>
              <a:prstGeom prst="rect">
                <a:avLst/>
              </a:prstGeom>
              <a:blipFill rotWithShape="1">
                <a:blip r:embed="rId2"/>
                <a:stretch>
                  <a:fillRect l="-1764" t="-1287" r="-1835" b="-227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183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467544" y="116632"/>
                <a:ext cx="8424936" cy="73162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3200" i="1" smtClean="0">
                              <a:latin typeface="Cambria Math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3200" i="1" smtClean="0">
                              <a:latin typeface="Cambria Math"/>
                              <a:ea typeface="Cambria Math"/>
                              <a:cs typeface="+mj-cs"/>
                            </a:rPr>
                            <m:t>𝜌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  <a:cs typeface="+mj-cs"/>
                            </a:rPr>
                            <m:t>𝑛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cs typeface="+mj-cs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cs typeface="+mj-cs"/>
                        </a:rPr>
                        <m:t>𝑟</m:t>
                      </m:r>
                      <m:r>
                        <a:rPr lang="en-US" sz="3200" b="0" i="1" smtClean="0">
                          <a:latin typeface="Cambria Math"/>
                          <a:cs typeface="+mj-cs"/>
                        </a:rPr>
                        <m:t>  →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𝜌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𝑟</m:t>
                          </m:r>
                        </m:e>
                        <m:sup>
                          <m:f>
                            <m:fPr>
                              <m:ctrlP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  <a:cs typeface="+mj-cs"/>
                                </a:rPr>
                                <m:t>𝑛</m:t>
                              </m:r>
                            </m:den>
                          </m:f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  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&amp;  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𝑛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𝜑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𝑗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𝜃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+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2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𝑗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𝜋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                   →</m:t>
                      </m:r>
                      <m:sSub>
                        <m:sSub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𝜑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𝑗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𝜃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+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2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𝑗</m:t>
                          </m:r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𝜋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/>
                              <a:ea typeface="Cambria Math"/>
                              <a:cs typeface="+mj-cs"/>
                            </a:rPr>
                            <m:t>𝑛</m:t>
                          </m:r>
                        </m:den>
                      </m:f>
                      <m:r>
                        <a:rPr lang="en-US" sz="3200" b="0" i="1" smtClean="0">
                          <a:latin typeface="Cambria Math"/>
                          <a:ea typeface="Cambria Math"/>
                          <a:cs typeface="+mj-cs"/>
                        </a:rPr>
                        <m:t> </m:t>
                      </m:r>
                    </m:oMath>
                  </m:oMathPara>
                </a14:m>
                <a:endParaRPr lang="en-US" sz="3200" dirty="0" smtClean="0">
                  <a:cs typeface="+mj-cs"/>
                </a:endParaRPr>
              </a:p>
              <a:p>
                <a:endParaRPr lang="ar-IQ" sz="3200" dirty="0" smtClean="0"/>
              </a:p>
              <a:p>
                <a:r>
                  <a:rPr lang="ar-IQ" sz="3200" dirty="0" smtClean="0"/>
                  <a:t>وعلية يمكن ايجاد </a:t>
                </a:r>
                <a:r>
                  <a:rPr lang="en-US" sz="3200" dirty="0" smtClean="0"/>
                  <a:t>n</a:t>
                </a:r>
                <a:r>
                  <a:rPr lang="ar-IQ" sz="3200" dirty="0" smtClean="0"/>
                  <a:t>من الجذور للعدد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ar-IQ" sz="32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deg>
                      <m:e>
                        <m:r>
                          <a:rPr lang="en-US" sz="3200" b="0" i="1" smtClean="0">
                            <a:latin typeface="Cambria Math"/>
                          </a:rPr>
                          <m:t>𝑧</m:t>
                        </m:r>
                      </m:e>
                    </m:rad>
                  </m:oMath>
                </a14:m>
                <a:r>
                  <a:rPr lang="ar-IQ" sz="3200" dirty="0" smtClean="0"/>
                  <a:t> من العلاقة التالية</a:t>
                </a:r>
              </a:p>
              <a:p>
                <a:endParaRPr lang="ar-IQ" sz="32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𝑟</m:t>
                        </m:r>
                      </m:e>
                      <m:sup>
                        <m:f>
                          <m:f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𝑐𝑜𝑠</m:t>
                            </m:r>
                            <m:f>
                              <m:fPr>
                                <m:ctrlPr>
                                  <a:rPr lang="en-US" sz="32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b="0" i="1" smtClean="0"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sz="3200" b="0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sz="3200" b="0" i="1" smtClean="0">
                                <a:latin typeface="Cambria Math"/>
                              </a:rPr>
                              <m:t>𝑠𝑖𝑛</m:t>
                            </m:r>
                            <m:f>
                              <m:f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𝑗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,…,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3200" dirty="0"/>
              </a:p>
              <a:p>
                <a:pPr algn="l"/>
                <a:endParaRPr lang="en-US" dirty="0" smtClean="0"/>
              </a:p>
              <a:p>
                <a:r>
                  <a:rPr lang="ar-IQ" sz="3600" dirty="0" smtClean="0"/>
                  <a:t>مثال /احسب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ar-IQ" sz="3600" i="1" smtClean="0">
                            <a:latin typeface="Cambria Math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ar-IQ" sz="3600" b="0" i="1" smtClean="0">
                            <a:latin typeface="Cambria Math"/>
                          </a:rPr>
                          <m:t>5</m:t>
                        </m:r>
                      </m:deg>
                      <m:e>
                        <m:r>
                          <a:rPr lang="ar-IQ" sz="3600" b="0" i="1" smtClean="0">
                            <a:latin typeface="Cambria Math"/>
                          </a:rPr>
                          <m:t>−</m:t>
                        </m:r>
                        <m:r>
                          <a:rPr lang="ar-IQ" sz="3600" b="0" i="1" smtClean="0">
                            <a:latin typeface="Cambria Math"/>
                          </a:rPr>
                          <m:t>1</m:t>
                        </m:r>
                        <m:r>
                          <a:rPr lang="ar-IQ" sz="3600" b="0" i="1" smtClean="0">
                            <a:latin typeface="Cambria Math"/>
                          </a:rPr>
                          <m:t>+</m:t>
                        </m:r>
                        <m:rad>
                          <m:radPr>
                            <m:degHide m:val="on"/>
                            <m:ctrlPr>
                              <a:rPr lang="ar-IQ" sz="3600" b="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ar-IQ" sz="36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e>
                    </m:rad>
                    <m:r>
                      <a:rPr lang="en-US" sz="3600" b="0" i="1" smtClean="0">
                        <a:latin typeface="Cambria Math"/>
                      </a:rPr>
                      <m:t>𝑖</m:t>
                    </m:r>
                  </m:oMath>
                </a14:m>
                <a:endParaRPr lang="ar-IQ" sz="3600" dirty="0" smtClean="0"/>
              </a:p>
              <a:p>
                <a:r>
                  <a:rPr lang="ar-IQ" sz="3600" dirty="0" smtClean="0"/>
                  <a:t>الحل/ ليكن </a:t>
                </a:r>
                <a:r>
                  <a:rPr lang="en-US" sz="3600" dirty="0" smtClean="0"/>
                  <a:t>z=-1+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3600" b="0" i="1" smtClean="0">
                        <a:latin typeface="Cambria Math"/>
                      </a:rPr>
                      <m:t>𝑖</m:t>
                    </m:r>
                    <m:r>
                      <a:rPr lang="en-US" sz="3600" b="0" i="1" smtClean="0">
                        <a:latin typeface="Cambria Math"/>
                      </a:rPr>
                      <m:t>    ,        </m:t>
                    </m:r>
                    <m:r>
                      <a:rPr lang="en-US" sz="3600" b="0" i="1" smtClean="0">
                        <a:latin typeface="Cambria Math"/>
                      </a:rPr>
                      <m:t>𝑛</m:t>
                    </m:r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>
                      <a:rPr lang="en-US" sz="3600" b="0" i="1" smtClean="0">
                        <a:latin typeface="Cambria Math"/>
                      </a:rPr>
                      <m:t>5</m:t>
                    </m:r>
                    <m:r>
                      <a:rPr lang="en-US" sz="36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600" dirty="0" smtClean="0"/>
                  <a:t>      </a:t>
                </a:r>
              </a:p>
              <a:p>
                <a:pPr algn="ctr"/>
                <a:r>
                  <a:rPr lang="en-US" sz="3600" dirty="0" smtClean="0"/>
                  <a:t>r=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6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36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(−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1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/>
                              </a:rPr>
                              <m:t>(</m:t>
                            </m:r>
                            <m:rad>
                              <m:radPr>
                                <m:degHide m:val="on"/>
                                <m:ctrlPr>
                                  <a:rPr lang="en-US" sz="3600" b="0" i="1" smtClean="0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sz="36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</m:rad>
                            <m:r>
                              <a:rPr lang="en-US" sz="3600" b="0" i="1" smtClean="0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en-US" sz="3600" b="0" i="1" smtClean="0">
                                <a:latin typeface="Cambria Math"/>
                              </a:rPr>
                              <m:t> </m:t>
                            </m:r>
                          </m:sup>
                        </m:sSup>
                      </m:e>
                    </m:rad>
                    <m:r>
                      <a:rPr lang="en-US" sz="3600" b="0" i="1" smtClean="0">
                        <a:latin typeface="Cambria Math"/>
                      </a:rPr>
                      <m:t> =</m:t>
                    </m:r>
                    <m:r>
                      <a:rPr lang="en-US" sz="3600" b="0" i="1" smtClean="0">
                        <a:latin typeface="Cambria Math"/>
                      </a:rPr>
                      <m:t>2</m:t>
                    </m:r>
                    <m:r>
                      <a:rPr lang="en-US" sz="3600" b="0" i="1" smtClean="0">
                        <a:latin typeface="Cambria Math"/>
                      </a:rPr>
                      <m:t>   </m:t>
                    </m:r>
                  </m:oMath>
                </a14:m>
                <a:endParaRPr lang="en-US" sz="3600" dirty="0" smtClean="0"/>
              </a:p>
              <a:p>
                <a:endParaRPr lang="en-US" dirty="0"/>
              </a:p>
              <a:p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16632"/>
                <a:ext cx="8424936" cy="7316298"/>
              </a:xfrm>
              <a:prstGeom prst="rect">
                <a:avLst/>
              </a:prstGeom>
              <a:blipFill rotWithShape="1">
                <a:blip r:embed="rId2"/>
                <a:stretch>
                  <a:fillRect r="-217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6217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42550" y="260648"/>
                <a:ext cx="8496944" cy="6667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ar-IQ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𝑎𝑟𝑔𝑧</m:t>
                    </m:r>
                    <m:r>
                      <a:rPr lang="en-US" sz="32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𝑡𝑎𝑛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f>
                      <m:fPr>
                        <m:ctrlPr>
                          <a:rPr lang="en-US" sz="32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sz="3200" b="0" i="1" dirty="0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3200" b="0" i="1" dirty="0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𝜋</m:t>
                        </m:r>
                      </m:num>
                      <m:den>
                        <m:r>
                          <a:rPr lang="en-US" sz="3200" b="0" i="1" dirty="0" smtClean="0">
                            <a:latin typeface="Cambria Math"/>
                            <a:ea typeface="Cambria Math"/>
                          </a:rPr>
                          <m:t>6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endParaRPr lang="en-US" dirty="0"/>
              </a:p>
              <a:p>
                <a:pPr lvl="0" algn="l"/>
                <a14:m>
                  <m:oMath xmlns:m="http://schemas.openxmlformats.org/officeDocument/2006/math">
                    <m:r>
                      <a:rPr lang="en-US" sz="3200" i="1" smtClean="0">
                        <a:latin typeface="Cambria Math"/>
                        <a:ea typeface="Cambria Math"/>
                      </a:rPr>
                      <m:t>∵</m:t>
                    </m:r>
                    <m:r>
                      <a:rPr lang="ar-IQ" sz="3200" b="0" i="1" smtClean="0">
                        <a:latin typeface="Cambria Math"/>
                        <a:ea typeface="Cambria Math"/>
                      </a:rPr>
                      <m:t> </m:t>
                    </m:r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f>
                          <m:f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𝑛</m:t>
                            </m:r>
                          </m:den>
                        </m:f>
                        <m:d>
                          <m:dPr>
                            <m:begChr m:val="["/>
                            <m:endChr m:val="]"/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𝑐𝑜𝑠</m:t>
                            </m:r>
                            <m:f>
                              <m:f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𝑖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 </m:t>
                            </m:r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𝑠𝑖𝑛</m:t>
                            </m:r>
                            <m:f>
                              <m:f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𝜃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+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𝑗</m:t>
                                </m:r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sup>
                    </m:sSup>
                  </m:oMath>
                </a14:m>
                <a:r>
                  <a:rPr lang="ar-IQ" sz="2000" dirty="0" smtClean="0"/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f>
                              <m:f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4</m:t>
                                </m:r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ea typeface="Cambria Math"/>
                                  </a:rPr>
                                  <m:t>𝜋</m:t>
                                </m:r>
                              </m:num>
                              <m:den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6</m:t>
                                </m:r>
                              </m:den>
                            </m:f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8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e>
                    </m:d>
                  </m:oMath>
                </a14:m>
                <a:endParaRPr lang="ar-IQ" sz="2800" i="1" dirty="0">
                  <a:latin typeface="Cambria Math"/>
                </a:endParaRPr>
              </a:p>
              <a:p>
                <a:pPr algn="ctr"/>
                <a:endParaRPr lang="en-US" sz="2000" dirty="0">
                  <a:latin typeface="Cambria Math"/>
                </a:endParaRPr>
              </a:p>
              <a:p>
                <a:pPr algn="ctr"/>
                <a:r>
                  <a:rPr lang="en-US" sz="2800" dirty="0" smtClean="0">
                    <a:solidFill>
                      <a:prstClr val="black"/>
                    </a:solidFill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</m:oMath>
                </a14:m>
                <a:endParaRPr lang="ar-IQ" sz="2800" dirty="0" smtClean="0">
                  <a:latin typeface="Cambria Math"/>
                </a:endParaRPr>
              </a:p>
              <a:p>
                <a:pPr algn="ctr"/>
                <a:endParaRPr lang="en-US" sz="2000" i="1" dirty="0" smtClean="0">
                  <a:latin typeface="Cambria Math"/>
                </a:endParaRPr>
              </a:p>
              <a:p>
                <a:pPr algn="ctr"/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en-US" sz="2800" dirty="0" smtClean="0">
                    <a:solidFill>
                      <a:prstClr val="black"/>
                    </a:solidFill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16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16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</m:oMath>
                </a14:m>
                <a:endParaRPr lang="ar-IQ" sz="2000" i="1" dirty="0">
                  <a:latin typeface="Cambria Math"/>
                </a:endParaRPr>
              </a:p>
              <a:p>
                <a:pPr algn="ctr"/>
                <a:endParaRPr lang="en-US" sz="2000" dirty="0" smtClean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28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28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</m:oMath>
                </a14:m>
                <a:endParaRPr lang="en-US" sz="2800" b="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algn="ctr"/>
                <a:endParaRPr lang="en-US" sz="2000" dirty="0"/>
              </a:p>
              <a:p>
                <a:pPr algn="ctr"/>
                <a:endParaRPr lang="en-US" sz="2000" dirty="0" smtClean="0"/>
              </a:p>
              <a:p>
                <a:pPr algn="ctr"/>
                <a:endParaRPr lang="ar-IQ" sz="2000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550" y="260648"/>
                <a:ext cx="8496944" cy="6667082"/>
              </a:xfrm>
              <a:prstGeom prst="rect">
                <a:avLst/>
              </a:prstGeom>
              <a:blipFill rotWithShape="1">
                <a:blip r:embed="rId2"/>
                <a:stretch>
                  <a:fillRect l="-150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2804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ستطيل 1"/>
              <p:cNvSpPr/>
              <p:nvPr/>
            </p:nvSpPr>
            <p:spPr>
              <a:xfrm>
                <a:off x="323528" y="548680"/>
                <a:ext cx="8568952" cy="19325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40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40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</m:oMath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algn="ctr"/>
                <a:r>
                  <a:rPr lang="en-US" sz="2800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sub>
                    </m:sSub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</m:t>
                            </m:r>
                          </m:den>
                        </m:f>
                      </m:sup>
                    </m:sSup>
                    <m: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[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prstClr val="black"/>
                        </a:solidFill>
                        <a:latin typeface="Cambria Math"/>
                      </a:rPr>
                      <m:t>cos</m:t>
                    </m:r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52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𝑖𝑠𝑖𝑛</m:t>
                    </m:r>
                  </m:oMath>
                </a14:m>
                <a:r>
                  <a:rPr lang="en-US" sz="28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52</m:t>
                            </m:r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  <a:ea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30</m:t>
                            </m:r>
                          </m:den>
                        </m:f>
                      </m:e>
                    </m:d>
                  </m:oMath>
                </a14:m>
                <a:endParaRPr lang="ar-IQ" dirty="0"/>
              </a:p>
            </p:txBody>
          </p:sp>
        </mc:Choice>
        <mc:Fallback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548680"/>
                <a:ext cx="8568952" cy="193258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72682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760</Words>
  <Application>Microsoft Office PowerPoint</Application>
  <PresentationFormat>عرض على الشاشة (3:4)‏</PresentationFormat>
  <Paragraphs>52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نسق Office</vt:lpstr>
      <vt:lpstr>التحليل العقدي  المحاضرة السابعة  القوى والجذور  لطلبة كلية التربية الاساسية/قسم الرياضيات / المرحلة الرابعة أعداد م.م. أنفال حسن ذياب  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 السابعة  القوى والجذور  لطلبة كلية التربية الاساسية/قسم الرياضيات / المرحلة الرابعة أعداد م.م. أنفال حسن ذياب    </dc:title>
  <dc:creator>Hanoo</dc:creator>
  <cp:lastModifiedBy>Hanoo</cp:lastModifiedBy>
  <cp:revision>22</cp:revision>
  <dcterms:created xsi:type="dcterms:W3CDTF">2020-01-04T14:14:48Z</dcterms:created>
  <dcterms:modified xsi:type="dcterms:W3CDTF">2020-01-06T09:20:03Z</dcterms:modified>
</cp:coreProperties>
</file>