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B689-A7D8-4247-A4D4-7EE8CBAF8923}" type="datetimeFigureOut">
              <a:rPr lang="ar-IQ" smtClean="0"/>
              <a:t>10/05/1441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616-5001-40DF-9BE9-A04261513E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12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B689-A7D8-4247-A4D4-7EE8CBAF8923}" type="datetimeFigureOut">
              <a:rPr lang="ar-IQ" smtClean="0"/>
              <a:t>10/05/1441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616-5001-40DF-9BE9-A04261513E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239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B689-A7D8-4247-A4D4-7EE8CBAF8923}" type="datetimeFigureOut">
              <a:rPr lang="ar-IQ" smtClean="0"/>
              <a:t>10/05/1441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616-5001-40DF-9BE9-A04261513E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015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B689-A7D8-4247-A4D4-7EE8CBAF8923}" type="datetimeFigureOut">
              <a:rPr lang="ar-IQ" smtClean="0"/>
              <a:t>10/05/1441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616-5001-40DF-9BE9-A04261513E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688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B689-A7D8-4247-A4D4-7EE8CBAF8923}" type="datetimeFigureOut">
              <a:rPr lang="ar-IQ" smtClean="0"/>
              <a:t>10/05/1441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616-5001-40DF-9BE9-A04261513E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610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B689-A7D8-4247-A4D4-7EE8CBAF8923}" type="datetimeFigureOut">
              <a:rPr lang="ar-IQ" smtClean="0"/>
              <a:t>10/05/1441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616-5001-40DF-9BE9-A04261513E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581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B689-A7D8-4247-A4D4-7EE8CBAF8923}" type="datetimeFigureOut">
              <a:rPr lang="ar-IQ" smtClean="0"/>
              <a:t>10/05/1441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616-5001-40DF-9BE9-A04261513E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538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B689-A7D8-4247-A4D4-7EE8CBAF8923}" type="datetimeFigureOut">
              <a:rPr lang="ar-IQ" smtClean="0"/>
              <a:t>10/05/1441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616-5001-40DF-9BE9-A04261513E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84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B689-A7D8-4247-A4D4-7EE8CBAF8923}" type="datetimeFigureOut">
              <a:rPr lang="ar-IQ" smtClean="0"/>
              <a:t>10/05/1441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616-5001-40DF-9BE9-A04261513E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903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B689-A7D8-4247-A4D4-7EE8CBAF8923}" type="datetimeFigureOut">
              <a:rPr lang="ar-IQ" smtClean="0"/>
              <a:t>10/05/1441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616-5001-40DF-9BE9-A04261513E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505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B689-A7D8-4247-A4D4-7EE8CBAF8923}" type="datetimeFigureOut">
              <a:rPr lang="ar-IQ" smtClean="0"/>
              <a:t>10/05/1441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616-5001-40DF-9BE9-A04261513E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906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3B689-A7D8-4247-A4D4-7EE8CBAF8923}" type="datetimeFigureOut">
              <a:rPr lang="ar-IQ" smtClean="0"/>
              <a:t>10/05/1441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1A616-5001-40DF-9BE9-A04261513E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82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ar-IQ" sz="3200" dirty="0">
                <a:solidFill>
                  <a:prstClr val="black"/>
                </a:solidFill>
                <a:ea typeface="+mn-ea"/>
              </a:rPr>
              <a:t>التحليل العقدي 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المحاضرة </a:t>
            </a:r>
            <a:r>
              <a:rPr lang="ar-IQ" sz="3200" dirty="0" smtClean="0">
                <a:solidFill>
                  <a:prstClr val="black"/>
                </a:solidFill>
                <a:ea typeface="+mn-ea"/>
              </a:rPr>
              <a:t>الثامنة </a:t>
            </a:r>
            <a:r>
              <a:rPr lang="ar-IQ" sz="3200">
                <a:solidFill>
                  <a:prstClr val="black"/>
                </a:solidFill>
                <a:ea typeface="+mn-ea"/>
              </a:rPr>
              <a:t/>
            </a:r>
            <a:br>
              <a:rPr lang="ar-IQ" sz="3200">
                <a:solidFill>
                  <a:prstClr val="black"/>
                </a:solidFill>
                <a:ea typeface="+mn-ea"/>
              </a:rPr>
            </a:br>
            <a:r>
              <a:rPr lang="ar-IQ" sz="3200" smtClean="0">
                <a:solidFill>
                  <a:prstClr val="black"/>
                </a:solidFill>
                <a:ea typeface="+mn-ea"/>
              </a:rPr>
              <a:t>دوال المتغيرات المركبة </a:t>
            </a:r>
            <a:r>
              <a:rPr lang="ar-IQ" sz="3200" dirty="0">
                <a:solidFill>
                  <a:prstClr val="black"/>
                </a:solidFill>
                <a:ea typeface="+mn-ea"/>
              </a:rPr>
              <a:t/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لطلبة كلية التربية الاساسية/قسم الرياضيات / المرحلة الرابعة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أعداد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م.م. أنفال حسن ذياب   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9343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376514" y="188640"/>
                <a:ext cx="8384363" cy="65421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dirty="0" smtClean="0">
                    <a:latin typeface="CIDFont+F4"/>
                    <a:cs typeface="+mj-cs"/>
                  </a:rPr>
                  <a:t>الدوال المركبة (المعقدة)</a:t>
                </a:r>
              </a:p>
              <a:p>
                <a:endParaRPr lang="ar-IQ" sz="3200" dirty="0">
                  <a:latin typeface="CIDFont+F4"/>
                  <a:cs typeface="+mj-cs"/>
                </a:endParaRPr>
              </a:p>
              <a:p>
                <a:r>
                  <a:rPr lang="ar-IQ" sz="3200" dirty="0" smtClean="0">
                    <a:latin typeface="CIDFont+F4"/>
                    <a:cs typeface="+mj-cs"/>
                  </a:rPr>
                  <a:t>الدوال </a:t>
                </a:r>
                <a:r>
                  <a:rPr lang="ar-IQ" sz="3200" dirty="0">
                    <a:latin typeface="CIDFont+F4"/>
                    <a:cs typeface="+mj-cs"/>
                  </a:rPr>
                  <a:t>المركبة هي دوال في </a:t>
                </a:r>
                <a:r>
                  <a:rPr lang="ar-IQ" sz="3200" dirty="0" smtClean="0">
                    <a:latin typeface="CIDFont+F4"/>
                    <a:cs typeface="+mj-cs"/>
                  </a:rPr>
                  <a:t>متغيرمركب </a:t>
                </a:r>
                <a:r>
                  <a:rPr lang="en-US" sz="3200" dirty="0" smtClean="0">
                    <a:latin typeface="CIDFont+F4"/>
                    <a:cs typeface="+mj-cs"/>
                  </a:rPr>
                  <a:t>(z)</a:t>
                </a:r>
                <a:r>
                  <a:rPr lang="ar-IQ" sz="3200" dirty="0" smtClean="0">
                    <a:latin typeface="CIDFont+F4"/>
                    <a:cs typeface="+mj-cs"/>
                  </a:rPr>
                  <a:t>ونرمز لها ب</a:t>
                </a:r>
                <a:r>
                  <a:rPr lang="ar-IQ" sz="3200" dirty="0" smtClean="0">
                    <a:latin typeface="CIDFont+F6"/>
                  </a:rPr>
                  <a:t>(</a:t>
                </a:r>
                <a:r>
                  <a:rPr lang="ar-IQ" sz="3200" dirty="0" smtClean="0"/>
                  <a:t>𝑧(</a:t>
                </a:r>
                <a:r>
                  <a:rPr lang="ar-IQ" sz="3200" dirty="0" smtClean="0">
                    <a:solidFill>
                      <a:prstClr val="black"/>
                    </a:solidFill>
                  </a:rPr>
                  <a:t>𝑓</a:t>
                </a:r>
                <a:r>
                  <a:rPr lang="ar-IQ" sz="3200" dirty="0" smtClean="0">
                    <a:cs typeface="+mj-cs"/>
                  </a:rPr>
                  <a:t> </a:t>
                </a:r>
              </a:p>
              <a:p>
                <a:r>
                  <a:rPr lang="ar-IQ" sz="3200" dirty="0">
                    <a:solidFill>
                      <a:prstClr val="black"/>
                    </a:solidFill>
                    <a:latin typeface="CIDFont+F4"/>
                  </a:rPr>
                  <a:t>وتعرف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CIDFont+F4"/>
                  </a:rPr>
                  <a:t>كالتالي</a:t>
                </a:r>
              </a:p>
              <a:p>
                <a:r>
                  <a:rPr lang="en-US" sz="3200" dirty="0" smtClean="0">
                    <a:solidFill>
                      <a:prstClr val="black"/>
                    </a:solidFill>
                    <a:latin typeface="CIDFont+F4"/>
                    <a:cs typeface="+mj-cs"/>
                  </a:rPr>
                  <a:t>f(z)=u(x , y)+iv(x , y)                       </a:t>
                </a:r>
                <a:endParaRPr lang="ar-IQ" sz="3200" dirty="0" smtClean="0">
                  <a:solidFill>
                    <a:srgbClr val="1F497D"/>
                  </a:solidFill>
                  <a:latin typeface="CIDFont+F6"/>
                  <a:cs typeface="+mj-cs"/>
                </a:endParaRPr>
              </a:p>
              <a:p>
                <a:r>
                  <a:rPr lang="ar-IQ" sz="3200" dirty="0" smtClean="0">
                    <a:latin typeface="CIDFont+F4"/>
                    <a:cs typeface="+mj-cs"/>
                  </a:rPr>
                  <a:t>حيث ان </a:t>
                </a:r>
                <a:r>
                  <a:rPr lang="en-US" sz="3200" dirty="0" smtClean="0">
                    <a:latin typeface="CIDFont+F4"/>
                    <a:cs typeface="+mj-cs"/>
                  </a:rPr>
                  <a:t> u, v</a:t>
                </a:r>
                <a:r>
                  <a:rPr lang="ar-IQ" sz="3200" dirty="0" smtClean="0">
                    <a:latin typeface="CIDFont+F4"/>
                    <a:cs typeface="+mj-cs"/>
                  </a:rPr>
                  <a:t>دوال حقيقية في المتغيرات </a:t>
                </a:r>
                <a:r>
                  <a:rPr lang="en-US" sz="3200" dirty="0" smtClean="0">
                    <a:latin typeface="CIDFont+F4"/>
                    <a:cs typeface="+mj-cs"/>
                  </a:rPr>
                  <a:t>(x, y)</a:t>
                </a:r>
                <a:r>
                  <a:rPr lang="ar-IQ" sz="3200" dirty="0" smtClean="0">
                    <a:latin typeface="CIDFont+F4"/>
                    <a:cs typeface="+mj-cs"/>
                  </a:rPr>
                  <a:t> و </a:t>
                </a:r>
                <a:r>
                  <a:rPr lang="en-US" sz="3200" dirty="0" err="1" smtClean="0">
                    <a:latin typeface="CIDFont+F4"/>
                    <a:cs typeface="+mj-cs"/>
                  </a:rPr>
                  <a:t>i</a:t>
                </a:r>
                <a:r>
                  <a:rPr lang="en-US" sz="3200" dirty="0" smtClean="0">
                    <a:latin typeface="CIDFont+F4"/>
                    <a:cs typeface="+mj-cs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1</m:t>
                        </m:r>
                      </m:e>
                    </m:rad>
                  </m:oMath>
                </a14:m>
                <a:r>
                  <a:rPr lang="ar-IQ" sz="3200" dirty="0" smtClean="0">
                    <a:latin typeface="CIDFont+F4"/>
                    <a:cs typeface="+mj-cs"/>
                  </a:rPr>
                  <a:t> هو العدد التخيلي .</a:t>
                </a:r>
                <a:r>
                  <a:rPr lang="ar-IQ" sz="3200" dirty="0" smtClean="0">
                    <a:solidFill>
                      <a:srgbClr val="000000"/>
                    </a:solidFill>
                    <a:latin typeface="CIDFont+F4"/>
                  </a:rPr>
                  <a:t>بالمقارنة </a:t>
                </a:r>
                <a:r>
                  <a:rPr lang="ar-IQ" sz="3200" dirty="0">
                    <a:solidFill>
                      <a:srgbClr val="000000"/>
                    </a:solidFill>
                    <a:latin typeface="CIDFont+F4"/>
                  </a:rPr>
                  <a:t>بالداله العادية التي يكون متغيرها حقيقي ويعمل في احداثيات معينه (ذات بعد واحد أو </a:t>
                </a:r>
                <a:r>
                  <a:rPr lang="ar-IQ" sz="3200" dirty="0" smtClean="0">
                    <a:solidFill>
                      <a:srgbClr val="000000"/>
                    </a:solidFill>
                    <a:latin typeface="CIDFont+F4"/>
                  </a:rPr>
                  <a:t>أثنين أو </a:t>
                </a:r>
                <a:r>
                  <a:rPr lang="ar-IQ" sz="3200" dirty="0">
                    <a:solidFill>
                      <a:srgbClr val="000000"/>
                    </a:solidFill>
                    <a:latin typeface="CIDFont+F4"/>
                  </a:rPr>
                  <a:t>ثلاث أو أكثر) فان متغير الدالة المركبة يعمل في </a:t>
                </a:r>
                <a:r>
                  <a:rPr lang="ar-IQ" sz="3200" dirty="0" smtClean="0">
                    <a:solidFill>
                      <a:srgbClr val="000000"/>
                    </a:solidFill>
                    <a:latin typeface="CIDFont+F4"/>
                  </a:rPr>
                  <a:t>المستوي المركب. </a:t>
                </a:r>
                <a:endParaRPr lang="ar-IQ" sz="3200" dirty="0">
                  <a:latin typeface="CIDFont+F4"/>
                  <a:cs typeface="+mj-cs"/>
                </a:endParaRPr>
              </a:p>
              <a:p>
                <a:r>
                  <a:rPr lang="ar-IQ" sz="3200" dirty="0">
                    <a:latin typeface="CIDFont+F4"/>
                  </a:rPr>
                  <a:t>في الاحداثيات </a:t>
                </a:r>
                <a:r>
                  <a:rPr lang="ar-IQ" sz="3200" dirty="0" smtClean="0">
                    <a:latin typeface="CIDFont+F4"/>
                  </a:rPr>
                  <a:t>الكارتيزية</a:t>
                </a:r>
                <a:r>
                  <a:rPr lang="en-US" sz="3200" dirty="0" smtClean="0">
                    <a:latin typeface="CIDFont+F4"/>
                  </a:rPr>
                  <a:t> </a:t>
                </a:r>
                <a:r>
                  <a:rPr lang="ar-IQ" sz="3200" dirty="0" smtClean="0">
                    <a:latin typeface="CIDFont+F4"/>
                  </a:rPr>
                  <a:t>يعرف المتغير </a:t>
                </a:r>
                <a:r>
                  <a:rPr lang="en-US" sz="3200" dirty="0" smtClean="0">
                    <a:latin typeface="CIDFont+F4"/>
                  </a:rPr>
                  <a:t>z</a:t>
                </a:r>
                <a:r>
                  <a:rPr lang="ar-IQ" sz="3200" dirty="0" smtClean="0">
                    <a:latin typeface="CIDFont+F4"/>
                  </a:rPr>
                  <a:t> في المستوي المركب كالتالي   </a:t>
                </a:r>
                <a:r>
                  <a:rPr lang="en-US" sz="3200" dirty="0" smtClean="0">
                    <a:latin typeface="CIDFont+F4"/>
                  </a:rPr>
                  <a:t>z=</a:t>
                </a:r>
                <a:r>
                  <a:rPr lang="en-US" sz="3200" dirty="0" err="1" smtClean="0">
                    <a:latin typeface="CIDFont+F4"/>
                  </a:rPr>
                  <a:t>x+iy</a:t>
                </a:r>
                <a:r>
                  <a:rPr lang="en-US" sz="3200" dirty="0" smtClean="0">
                    <a:latin typeface="CIDFont+F4"/>
                  </a:rPr>
                  <a:t> </a:t>
                </a:r>
                <a:r>
                  <a:rPr lang="ar-IQ" sz="3200" dirty="0" smtClean="0">
                    <a:latin typeface="CIDFont+F4"/>
                  </a:rPr>
                  <a:t> وفي الاحداثيات القطبية يعرف بأنه </a:t>
                </a:r>
              </a:p>
              <a:p>
                <a:r>
                  <a:rPr lang="en-US" sz="3200" dirty="0" smtClean="0">
                    <a:latin typeface="CIDFont+F4"/>
                  </a:rPr>
                  <a:t>X=r cos</a:t>
                </a:r>
                <a:r>
                  <a:rPr lang="en-US" sz="32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CIDFont+F4"/>
                  </a:rPr>
                  <a:t>         y=r sin</a:t>
                </a:r>
                <a:r>
                  <a:rPr lang="en-US" sz="32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CIDFont+F4"/>
                  </a:rPr>
                  <a:t>  </a:t>
                </a:r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14" y="188640"/>
                <a:ext cx="8384363" cy="6542112"/>
              </a:xfrm>
              <a:prstGeom prst="rect">
                <a:avLst/>
              </a:prstGeom>
              <a:blipFill rotWithShape="1">
                <a:blip r:embed="rId2"/>
                <a:stretch>
                  <a:fillRect l="-2473" t="-1305" r="-189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092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539552" y="332656"/>
                <a:ext cx="8245184" cy="79931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200" dirty="0">
                    <a:solidFill>
                      <a:prstClr val="black"/>
                    </a:solidFill>
                    <a:latin typeface="CIDFont+F4"/>
                  </a:rPr>
                  <a:t>Z= r(cos</a:t>
                </a:r>
                <a:r>
                  <a:rPr lang="en-US" sz="32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i</m:t>
                    </m:r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sin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                        </m:t>
                    </m:r>
                  </m:oMath>
                </a14:m>
                <a:endParaRPr lang="ar-IQ" sz="3200" dirty="0" smtClean="0">
                  <a:latin typeface="CIDFont+F4"/>
                  <a:cs typeface="+mj-cs"/>
                </a:endParaRPr>
              </a:p>
              <a:p>
                <a:r>
                  <a:rPr lang="ar-IQ" sz="3200" dirty="0" smtClean="0">
                    <a:latin typeface="CIDFont+F4"/>
                    <a:cs typeface="+mj-cs"/>
                  </a:rPr>
                  <a:t>أو يكتب المتغير </a:t>
                </a:r>
                <a:r>
                  <a:rPr lang="en-US" sz="3200" dirty="0" smtClean="0">
                    <a:latin typeface="CIDFont+F4"/>
                    <a:cs typeface="+mj-cs"/>
                  </a:rPr>
                  <a:t>(z)</a:t>
                </a:r>
                <a:r>
                  <a:rPr lang="ar-IQ" sz="3200" dirty="0" smtClean="0">
                    <a:latin typeface="CIDFont+F4"/>
                    <a:cs typeface="+mj-cs"/>
                  </a:rPr>
                  <a:t> كالتالي       </a:t>
                </a:r>
                <a:r>
                  <a:rPr lang="en-US" sz="3200" dirty="0" smtClean="0">
                    <a:latin typeface="CIDFont+F4"/>
                    <a:cs typeface="+mj-cs"/>
                  </a:rPr>
                  <a:t>z= r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𝑒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𝑖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+mj-cs"/>
                          </a:rPr>
                          <m:t>𝜃</m:t>
                        </m:r>
                      </m:sup>
                    </m:sSup>
                  </m:oMath>
                </a14:m>
                <a:endParaRPr lang="ar-IQ" sz="3200" dirty="0" smtClean="0">
                  <a:latin typeface="CIDFont+F4"/>
                  <a:cs typeface="+mj-cs"/>
                </a:endParaRPr>
              </a:p>
              <a:p>
                <a:r>
                  <a:rPr lang="en-US" sz="3200" dirty="0" smtClean="0">
                    <a:latin typeface="CIDFont+F4"/>
                    <a:cs typeface="+mj-cs"/>
                  </a:rPr>
                  <a:t> </a:t>
                </a:r>
              </a:p>
              <a:p>
                <a:r>
                  <a:rPr lang="ar-IQ" sz="3200" dirty="0" smtClean="0">
                    <a:latin typeface="CIDFont+F4"/>
                    <a:cs typeface="+mj-cs"/>
                  </a:rPr>
                  <a:t>مثال/ </a:t>
                </a:r>
                <a:r>
                  <a:rPr lang="ar-IQ" sz="3200" dirty="0">
                    <a:latin typeface="CIDFont+F4"/>
                  </a:rPr>
                  <a:t>أوجد الجزء الحقيقي و الجزء التخيلي للدالة المركبة؟ </a:t>
                </a:r>
                <a:endParaRPr lang="ar-IQ" sz="3200" dirty="0">
                  <a:latin typeface="CIDFont+F4"/>
                  <a:cs typeface="+mj-cs"/>
                </a:endParaRPr>
              </a:p>
              <a:p>
                <a:r>
                  <a:rPr lang="en-US" sz="3200" dirty="0" smtClean="0">
                    <a:latin typeface="CIDFont+F4"/>
                    <a:cs typeface="+mj-cs"/>
                  </a:rPr>
                  <a:t>f(z)=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𝑧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CIDFont+F4"/>
                    <a:cs typeface="+mj-cs"/>
                  </a:rPr>
                  <a:t>                              </a:t>
                </a:r>
              </a:p>
              <a:p>
                <a:r>
                  <a:rPr lang="ar-IQ" sz="3200" dirty="0" smtClean="0">
                    <a:latin typeface="CIDFont+F4"/>
                    <a:cs typeface="+mj-cs"/>
                  </a:rPr>
                  <a:t>الحل /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ar-IQ" sz="3200" dirty="0" smtClean="0">
                    <a:latin typeface="CIDFont+F4"/>
                    <a:cs typeface="+mj-cs"/>
                  </a:rPr>
                  <a:t>  </a:t>
                </a:r>
                <a:r>
                  <a:rPr lang="en-US" sz="3200" dirty="0" smtClean="0">
                    <a:latin typeface="CIDFont+F4"/>
                    <a:cs typeface="+mj-cs"/>
                  </a:rPr>
                  <a:t>F(z)=</a:t>
                </a:r>
                <a:endParaRPr lang="ar-IQ" sz="3200" dirty="0" smtClean="0">
                  <a:latin typeface="CIDFont+F4"/>
                  <a:cs typeface="+mj-cs"/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  <a:latin typeface="CIDFont+F4"/>
                  </a:rPr>
                  <a:t>2xyi-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 </m:t>
                        </m:r>
                      </m:sup>
                    </m:sSup>
                  </m:oMath>
                </a14:m>
                <a:r>
                  <a:rPr lang="ar-IQ" sz="3200" dirty="0" smtClean="0">
                    <a:latin typeface="CIDFont+F4"/>
                    <a:cs typeface="+mj-cs"/>
                  </a:rPr>
                  <a:t> </a:t>
                </a:r>
                <a:r>
                  <a:rPr lang="en-US" sz="3200" dirty="0" smtClean="0">
                    <a:latin typeface="CIDFont+F4"/>
                    <a:cs typeface="+mj-cs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cs typeface="+mj-cs"/>
                      </a:rPr>
                      <m:t>+</m:t>
                    </m:r>
                  </m:oMath>
                </a14:m>
                <a:r>
                  <a:rPr lang="ar-IQ" sz="3200" dirty="0" smtClean="0">
                    <a:latin typeface="CIDFont+F4"/>
                    <a:cs typeface="+mj-cs"/>
                  </a:rPr>
                  <a:t>     </a:t>
                </a:r>
              </a:p>
              <a:p>
                <a:pPr algn="ctr"/>
                <a:r>
                  <a:rPr lang="en-US" sz="3200" dirty="0" smtClean="0">
                    <a:latin typeface="CIDFont+F4"/>
                    <a:cs typeface="+mj-cs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cs typeface="+mj-cs"/>
                      </a:rPr>
                      <m:t>−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cs typeface="+mj-cs"/>
                      </a:rPr>
                      <m:t>)+</m:t>
                    </m:r>
                    <m:r>
                      <a:rPr lang="en-US" sz="3200" b="0" i="1" smtClean="0">
                        <a:latin typeface="Cambria Math"/>
                        <a:cs typeface="+mj-cs"/>
                      </a:rPr>
                      <m:t>2</m:t>
                    </m:r>
                    <m:r>
                      <a:rPr lang="en-US" sz="3200" b="0" i="1" smtClean="0">
                        <a:latin typeface="Cambria Math"/>
                        <a:cs typeface="+mj-cs"/>
                      </a:rPr>
                      <m:t>𝑥𝑦𝑖</m:t>
                    </m:r>
                  </m:oMath>
                </a14:m>
                <a:endParaRPr lang="ar-IQ" sz="3200" dirty="0" smtClean="0">
                  <a:latin typeface="CIDFont+F4"/>
                  <a:cs typeface="+mj-cs"/>
                </a:endParaRPr>
              </a:p>
              <a:p>
                <a:endParaRPr lang="ar-IQ" sz="3200" dirty="0">
                  <a:latin typeface="CIDFont+F4"/>
                  <a:cs typeface="+mj-cs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3200" i="1" smtClean="0">
                          <a:latin typeface="Cambria Math"/>
                          <a:ea typeface="Cambria Math"/>
                          <a:cs typeface="+mj-cs"/>
                        </a:rPr>
                        <m:t>∴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𝑢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&amp;   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𝑣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𝑥𝑦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ar-IQ" sz="3200" dirty="0" smtClean="0">
                  <a:latin typeface="CIDFont+F4"/>
                  <a:cs typeface="+mj-cs"/>
                </a:endParaRPr>
              </a:p>
              <a:p>
                <a:endParaRPr lang="ar-IQ" sz="3200" dirty="0">
                  <a:latin typeface="CIDFont+F4"/>
                  <a:cs typeface="+mj-cs"/>
                </a:endParaRPr>
              </a:p>
              <a:p>
                <a:endParaRPr lang="ar-IQ" sz="3200" dirty="0" smtClean="0">
                  <a:latin typeface="CIDFont+F4"/>
                  <a:cs typeface="+mj-cs"/>
                </a:endParaRPr>
              </a:p>
              <a:p>
                <a:endParaRPr lang="ar-IQ" sz="3200" dirty="0">
                  <a:latin typeface="CIDFont+F4"/>
                  <a:cs typeface="+mj-cs"/>
                </a:endParaRPr>
              </a:p>
              <a:p>
                <a:endParaRPr lang="ar-IQ" sz="3200" dirty="0" smtClean="0">
                  <a:latin typeface="CIDFont+F4"/>
                  <a:cs typeface="+mj-cs"/>
                </a:endParaRPr>
              </a:p>
              <a:p>
                <a:endParaRPr lang="ar-IQ" sz="3200" dirty="0">
                  <a:cs typeface="+mj-cs"/>
                </a:endParaRPr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32656"/>
                <a:ext cx="8245184" cy="7993150"/>
              </a:xfrm>
              <a:prstGeom prst="rect">
                <a:avLst/>
              </a:prstGeom>
              <a:blipFill rotWithShape="1">
                <a:blip r:embed="rId2"/>
                <a:stretch>
                  <a:fillRect t="-1144" r="-184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30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323528" y="260648"/>
                <a:ext cx="8543397" cy="67851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dirty="0" smtClean="0">
                    <a:latin typeface="CIDFont+F4"/>
                    <a:cs typeface="+mj-cs"/>
                  </a:rPr>
                  <a:t> مثال / أوجد </a:t>
                </a:r>
                <a:r>
                  <a:rPr lang="ar-IQ" sz="3200" dirty="0">
                    <a:latin typeface="CIDFont+F4"/>
                    <a:cs typeface="+mj-cs"/>
                  </a:rPr>
                  <a:t>الجزء الحقيقي والتخيلي للداله </a:t>
                </a:r>
                <a:r>
                  <a:rPr lang="ar-IQ" sz="3200" dirty="0" smtClean="0">
                    <a:latin typeface="CIDFont+F4"/>
                    <a:cs typeface="+mj-cs"/>
                  </a:rPr>
                  <a:t>؟</a:t>
                </a:r>
              </a:p>
              <a:p>
                <a:endParaRPr lang="ar-IQ" sz="3200" dirty="0" smtClean="0">
                  <a:latin typeface="CIDFont+F4"/>
                  <a:cs typeface="+mj-cs"/>
                </a:endParaRPr>
              </a:p>
              <a:p>
                <a:pPr algn="ctr"/>
                <a:r>
                  <a:rPr lang="en-US" sz="3200" dirty="0" smtClean="0">
                    <a:latin typeface="CIDFont+F4"/>
                    <a:cs typeface="+mj-cs"/>
                  </a:rPr>
                  <a:t>f(z)=ln(z)</a:t>
                </a:r>
                <a:endParaRPr lang="ar-IQ" sz="3200" dirty="0">
                  <a:latin typeface="CIDFont+F4"/>
                  <a:cs typeface="+mj-cs"/>
                </a:endParaRPr>
              </a:p>
              <a:p>
                <a:r>
                  <a:rPr lang="ar-IQ" sz="3200" dirty="0" smtClean="0">
                    <a:latin typeface="CIDFont+F4"/>
                    <a:cs typeface="+mj-cs"/>
                  </a:rPr>
                  <a:t>الحل/ نستخدم الاحداثيات القطبية للتعبير عن </a:t>
                </a:r>
                <a:r>
                  <a:rPr lang="en-US" sz="3200" dirty="0" smtClean="0">
                    <a:latin typeface="CIDFont+F4"/>
                    <a:cs typeface="+mj-cs"/>
                  </a:rPr>
                  <a:t>z</a:t>
                </a:r>
                <a:r>
                  <a:rPr lang="ar-IQ" sz="3200" dirty="0" smtClean="0">
                    <a:latin typeface="CIDFont+F4"/>
                    <a:cs typeface="+mj-cs"/>
                  </a:rPr>
                  <a:t> </a:t>
                </a: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  <a:latin typeface="CIDFont+F4"/>
                  </a:rPr>
                  <a:t>z= r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sup>
                    </m:sSup>
                  </m:oMath>
                </a14:m>
                <a:endParaRPr lang="ar-IQ" sz="3200" dirty="0">
                  <a:latin typeface="CIDFont+F4"/>
                  <a:cs typeface="+mj-cs"/>
                </a:endParaRPr>
              </a:p>
              <a:p>
                <a:pPr algn="ctr"/>
                <a:r>
                  <a:rPr lang="ar-IQ" sz="3200" dirty="0" smtClean="0">
                    <a:latin typeface="CIDFont+F4"/>
                    <a:cs typeface="+mj-cs"/>
                  </a:rPr>
                  <a:t>(</a:t>
                </a:r>
                <a:r>
                  <a:rPr lang="en-US" sz="3200" dirty="0" smtClean="0">
                    <a:latin typeface="CIDFont+F4"/>
                    <a:cs typeface="+mj-cs"/>
                  </a:rPr>
                  <a:t>f(z)=ln(z)= ln(</a:t>
                </a:r>
                <a:r>
                  <a:rPr lang="en-US" sz="3200" dirty="0" smtClean="0">
                    <a:solidFill>
                      <a:prstClr val="black"/>
                    </a:solidFill>
                    <a:latin typeface="CIDFont+F4"/>
                  </a:rPr>
                  <a:t>r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sup>
                    </m:sSup>
                  </m:oMath>
                </a14:m>
                <a:endParaRPr lang="ar-IQ" sz="3200" dirty="0" smtClean="0">
                  <a:latin typeface="CIDFont+F4"/>
                  <a:cs typeface="+mj-cs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ar-IQ" sz="3200" dirty="0" smtClean="0">
                    <a:latin typeface="CIDFont+F4"/>
                    <a:cs typeface="+mj-cs"/>
                  </a:rPr>
                  <a:t> </a:t>
                </a:r>
                <a:r>
                  <a:rPr lang="en-US" sz="3200" dirty="0" smtClean="0">
                    <a:latin typeface="CIDFont+F4"/>
                    <a:cs typeface="+mj-cs"/>
                  </a:rPr>
                  <a:t>= ln(r)+</a:t>
                </a:r>
                <a:r>
                  <a:rPr lang="en-US" sz="3200" dirty="0" err="1" smtClean="0">
                    <a:latin typeface="CIDFont+F4"/>
                    <a:cs typeface="+mj-cs"/>
                  </a:rPr>
                  <a:t>i</a:t>
                </a:r>
                <a:endParaRPr lang="ar-IQ" sz="3200" dirty="0" smtClean="0">
                  <a:latin typeface="CIDFont+F4"/>
                  <a:cs typeface="+mj-cs"/>
                </a:endParaRPr>
              </a:p>
              <a:p>
                <a:pPr algn="ctr"/>
                <a:r>
                  <a:rPr lang="en-US" sz="3200" dirty="0" smtClean="0">
                    <a:latin typeface="CIDFont+F4"/>
                    <a:cs typeface="+mj-cs"/>
                  </a:rPr>
                  <a:t>u= ln(r) &amp;v= </a:t>
                </a:r>
                <a:r>
                  <a:rPr lang="en-US" sz="3200" dirty="0" err="1" smtClean="0">
                    <a:latin typeface="CIDFont+F4"/>
                    <a:cs typeface="+mj-cs"/>
                  </a:rPr>
                  <a:t>i</a:t>
                </a:r>
                <a:r>
                  <a:rPr lang="en-US" sz="3200" dirty="0" smtClean="0">
                    <a:latin typeface="CIDFont+F4"/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CIDFont+F4"/>
                    <a:cs typeface="+mj-cs"/>
                  </a:rPr>
                  <a:t>       </a:t>
                </a:r>
                <a:endParaRPr lang="ar-IQ" sz="3200" dirty="0" smtClean="0">
                  <a:latin typeface="CIDFont+F4"/>
                  <a:cs typeface="+mj-cs"/>
                </a:endParaRPr>
              </a:p>
              <a:p>
                <a:pPr algn="l"/>
                <a:endParaRPr lang="ar-IQ" sz="3200" dirty="0">
                  <a:latin typeface="CIDFont+F4"/>
                  <a:cs typeface="+mj-cs"/>
                </a:endParaRPr>
              </a:p>
              <a:p>
                <a:pPr algn="l"/>
                <a:r>
                  <a:rPr lang="en-US" sz="3200" dirty="0" smtClean="0">
                    <a:latin typeface="CIDFont+F4"/>
                    <a:cs typeface="+mj-cs"/>
                  </a:rPr>
                  <a:t>EX:-  </a:t>
                </a:r>
                <a:endParaRPr lang="ar-IQ" sz="3200" dirty="0" smtClean="0">
                  <a:latin typeface="CIDFont+F4"/>
                  <a:cs typeface="+mj-cs"/>
                </a:endParaRPr>
              </a:p>
              <a:p>
                <a:r>
                  <a:rPr lang="ar-IQ" sz="3200" dirty="0">
                    <a:latin typeface="CIDFont+F4"/>
                  </a:rPr>
                  <a:t>أوجد الجزء الحقيقي والجزء التخيلي للدالة المركبة</a:t>
                </a:r>
                <a:r>
                  <a:rPr lang="ar-IQ" sz="3200" dirty="0" smtClean="0">
                    <a:latin typeface="CIDFont+F4"/>
                  </a:rPr>
                  <a:t>؟</a:t>
                </a:r>
              </a:p>
              <a:p>
                <a:pPr algn="ctr"/>
                <a:r>
                  <a:rPr lang="en-US" sz="3200" dirty="0" smtClean="0">
                    <a:latin typeface="CIDFont+F4"/>
                    <a:cs typeface="+mj-cs"/>
                  </a:rPr>
                  <a:t>F(Z)=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𝑍</m:t>
                        </m:r>
                      </m:den>
                    </m:f>
                  </m:oMath>
                </a14:m>
                <a:endParaRPr lang="ar-IQ" sz="3200" dirty="0">
                  <a:latin typeface="CIDFont+F4"/>
                  <a:cs typeface="+mj-cs"/>
                </a:endParaRPr>
              </a:p>
              <a:p>
                <a:endParaRPr lang="ar-IQ" sz="3200" dirty="0">
                  <a:cs typeface="+mj-cs"/>
                </a:endParaRPr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0648"/>
                <a:ext cx="8543397" cy="6785127"/>
              </a:xfrm>
              <a:prstGeom prst="rect">
                <a:avLst/>
              </a:prstGeom>
              <a:blipFill rotWithShape="1">
                <a:blip r:embed="rId2"/>
                <a:stretch>
                  <a:fillRect l="-1712" t="-1258" r="-178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9086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853422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284</Words>
  <Application>Microsoft Office PowerPoint</Application>
  <PresentationFormat>عرض على الشاشة (3:4)‏</PresentationFormat>
  <Paragraphs>35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التحليل العقدي  المحاضرة الثامنة  دوال المتغيرات المركبة  لطلبة كلية التربية الاساسية/قسم الرياضيات / المرحلة الرابعة أعداد م.م. أنفال حسن ذياب   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التحليل العقدي  المحاضرة الثامنة  دوال المتغيرات المركبة  لطلبة كلية التربية الاساسية/قسم الرياضيات / المرحلة الرابعة أعداد م.م. أنفال حسن ذياب    </dc:title>
  <dc:creator>Hanoo</dc:creator>
  <cp:lastModifiedBy>Hanoo</cp:lastModifiedBy>
  <cp:revision>8</cp:revision>
  <dcterms:created xsi:type="dcterms:W3CDTF">2020-01-04T14:16:36Z</dcterms:created>
  <dcterms:modified xsi:type="dcterms:W3CDTF">2020-01-05T06:47:02Z</dcterms:modified>
</cp:coreProperties>
</file>