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38" autoAdjust="0"/>
    <p:restoredTop sz="94660"/>
  </p:normalViewPr>
  <p:slideViewPr>
    <p:cSldViewPr>
      <p:cViewPr varScale="1">
        <p:scale>
          <a:sx n="64" d="100"/>
          <a:sy n="64" d="100"/>
        </p:scale>
        <p:origin x="-157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D8D80-D3BE-4B8B-9F1C-5ED838AC3156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8F3F-755A-4544-AD65-71BDD1A97E6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91008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D8D80-D3BE-4B8B-9F1C-5ED838AC3156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8F3F-755A-4544-AD65-71BDD1A97E6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34219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D8D80-D3BE-4B8B-9F1C-5ED838AC3156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8F3F-755A-4544-AD65-71BDD1A97E6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48522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D8D80-D3BE-4B8B-9F1C-5ED838AC3156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8F3F-755A-4544-AD65-71BDD1A97E6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92840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D8D80-D3BE-4B8B-9F1C-5ED838AC3156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8F3F-755A-4544-AD65-71BDD1A97E6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5558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D8D80-D3BE-4B8B-9F1C-5ED838AC3156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8F3F-755A-4544-AD65-71BDD1A97E6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7124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D8D80-D3BE-4B8B-9F1C-5ED838AC3156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8F3F-755A-4544-AD65-71BDD1A97E6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19697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D8D80-D3BE-4B8B-9F1C-5ED838AC3156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8F3F-755A-4544-AD65-71BDD1A97E6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35970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D8D80-D3BE-4B8B-9F1C-5ED838AC3156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8F3F-755A-4544-AD65-71BDD1A97E6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03474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D8D80-D3BE-4B8B-9F1C-5ED838AC3156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8F3F-755A-4544-AD65-71BDD1A97E6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47266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D8D80-D3BE-4B8B-9F1C-5ED838AC3156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58F3F-755A-4544-AD65-71BDD1A97E6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40144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D8D80-D3BE-4B8B-9F1C-5ED838AC3156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58F3F-755A-4544-AD65-71BDD1A97E6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34730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ar-IQ" sz="3200" dirty="0">
                <a:solidFill>
                  <a:prstClr val="black"/>
                </a:solidFill>
                <a:ea typeface="+mn-ea"/>
              </a:rPr>
              <a:t>التحليل العقدي </a:t>
            </a:r>
            <a:br>
              <a:rPr lang="ar-IQ" sz="3200" dirty="0">
                <a:solidFill>
                  <a:prstClr val="black"/>
                </a:solidFill>
                <a:ea typeface="+mn-ea"/>
              </a:rPr>
            </a:br>
            <a:r>
              <a:rPr lang="ar-IQ" sz="3200" dirty="0">
                <a:solidFill>
                  <a:prstClr val="black"/>
                </a:solidFill>
                <a:ea typeface="+mn-ea"/>
              </a:rPr>
              <a:t>المحاضرة </a:t>
            </a:r>
            <a:r>
              <a:rPr lang="ar-IQ" sz="3200" dirty="0" smtClean="0">
                <a:solidFill>
                  <a:prstClr val="black"/>
                </a:solidFill>
                <a:ea typeface="+mn-ea"/>
              </a:rPr>
              <a:t>التاسعة</a:t>
            </a:r>
            <a:r>
              <a:rPr lang="ar-IQ" sz="3200" dirty="0">
                <a:solidFill>
                  <a:prstClr val="black"/>
                </a:solidFill>
                <a:ea typeface="+mn-ea"/>
              </a:rPr>
              <a:t/>
            </a:r>
            <a:br>
              <a:rPr lang="ar-IQ" sz="3200" dirty="0">
                <a:solidFill>
                  <a:prstClr val="black"/>
                </a:solidFill>
                <a:ea typeface="+mn-ea"/>
              </a:rPr>
            </a:br>
            <a:r>
              <a:rPr lang="ar-IQ" sz="3200" dirty="0" smtClean="0">
                <a:solidFill>
                  <a:prstClr val="black"/>
                </a:solidFill>
                <a:ea typeface="+mn-ea"/>
              </a:rPr>
              <a:t>اشتقاق الدوال المركبة  </a:t>
            </a:r>
            <a:r>
              <a:rPr lang="ar-IQ" sz="3200" dirty="0">
                <a:solidFill>
                  <a:prstClr val="black"/>
                </a:solidFill>
                <a:ea typeface="+mn-ea"/>
              </a:rPr>
              <a:t/>
            </a:r>
            <a:br>
              <a:rPr lang="ar-IQ" sz="3200" dirty="0">
                <a:solidFill>
                  <a:prstClr val="black"/>
                </a:solidFill>
                <a:ea typeface="+mn-ea"/>
              </a:rPr>
            </a:br>
            <a:r>
              <a:rPr lang="ar-IQ" sz="3200" dirty="0">
                <a:solidFill>
                  <a:prstClr val="black"/>
                </a:solidFill>
                <a:ea typeface="+mn-ea"/>
              </a:rPr>
              <a:t>لطلبة كلية التربية الاساسية/قسم الرياضيات / المرحلة الرابعة</a:t>
            </a:r>
            <a:br>
              <a:rPr lang="ar-IQ" sz="3200" dirty="0">
                <a:solidFill>
                  <a:prstClr val="black"/>
                </a:solidFill>
                <a:ea typeface="+mn-ea"/>
              </a:rPr>
            </a:br>
            <a:r>
              <a:rPr lang="ar-IQ" sz="3200" dirty="0">
                <a:solidFill>
                  <a:prstClr val="black"/>
                </a:solidFill>
                <a:ea typeface="+mn-ea"/>
              </a:rPr>
              <a:t>أعداد</a:t>
            </a:r>
            <a:br>
              <a:rPr lang="ar-IQ" sz="3200" dirty="0">
                <a:solidFill>
                  <a:prstClr val="black"/>
                </a:solidFill>
                <a:ea typeface="+mn-ea"/>
              </a:rPr>
            </a:br>
            <a:r>
              <a:rPr lang="ar-IQ" sz="3200" dirty="0">
                <a:solidFill>
                  <a:prstClr val="black"/>
                </a:solidFill>
                <a:ea typeface="+mn-ea"/>
              </a:rPr>
              <a:t>م.م. أنفال حسن ذياب   </a:t>
            </a:r>
            <a:br>
              <a:rPr lang="ar-IQ" sz="3200" dirty="0">
                <a:solidFill>
                  <a:prstClr val="black"/>
                </a:solidFill>
                <a:ea typeface="+mn-ea"/>
              </a:rPr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80581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مستطيل 1"/>
              <p:cNvSpPr/>
              <p:nvPr/>
            </p:nvSpPr>
            <p:spPr>
              <a:xfrm>
                <a:off x="395536" y="145663"/>
                <a:ext cx="8406680" cy="74671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ar-IQ" sz="3200" dirty="0" smtClean="0">
                    <a:cs typeface="+mj-cs"/>
                  </a:rPr>
                  <a:t>الغايات </a:t>
                </a:r>
              </a:p>
              <a:p>
                <a:pPr marL="514350" indent="-514350">
                  <a:buAutoNum type="arabicParenR"/>
                </a:pPr>
                <a:r>
                  <a:rPr lang="ar-IQ" sz="3200" dirty="0" smtClean="0">
                    <a:cs typeface="+mj-cs"/>
                  </a:rPr>
                  <a:t>التعويض المباشر</a:t>
                </a:r>
              </a:p>
              <a:p>
                <a:r>
                  <a:rPr lang="ar-IQ" sz="3200" dirty="0" smtClean="0">
                    <a:cs typeface="+mj-cs"/>
                  </a:rPr>
                  <a:t>مثال/ جد غاية الدالة </a:t>
                </a:r>
                <a:r>
                  <a:rPr lang="en-US" sz="3200" dirty="0" smtClean="0">
                    <a:cs typeface="+mj-cs"/>
                  </a:rPr>
                  <a:t>f(z)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/>
                            <a:cs typeface="+mj-cs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  <a:cs typeface="+mj-cs"/>
                          </a:rPr>
                          <m:t>𝑧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  <a:cs typeface="+mj-cs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cs typeface="+mj-cs"/>
                  </a:rPr>
                  <a:t>+4z-2    </a:t>
                </a:r>
                <a:r>
                  <a:rPr lang="ar-IQ" sz="3200" dirty="0" smtClean="0">
                    <a:cs typeface="+mj-cs"/>
                  </a:rPr>
                  <a:t> عندما </a:t>
                </a:r>
                <a:r>
                  <a:rPr lang="en-US" sz="3200" dirty="0" smtClean="0">
                    <a:cs typeface="+mj-cs"/>
                  </a:rPr>
                  <a:t>z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  <a:cs typeface="+mj-cs"/>
                      </a:rPr>
                      <m:t>→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+mj-cs"/>
                      </a:rPr>
                      <m:t>2</m:t>
                    </m:r>
                    <m:r>
                      <a:rPr lang="en-US" sz="3200" b="0" i="1" smtClean="0">
                        <a:latin typeface="Cambria Math"/>
                        <a:ea typeface="Cambria Math"/>
                        <a:cs typeface="+mj-cs"/>
                      </a:rPr>
                      <m:t>𝑖</m:t>
                    </m:r>
                  </m:oMath>
                </a14:m>
                <a:endParaRPr lang="ar-IQ" sz="3200" dirty="0" smtClean="0">
                  <a:cs typeface="+mj-cs"/>
                </a:endParaRPr>
              </a:p>
              <a:p>
                <a:r>
                  <a:rPr lang="ar-IQ" sz="3200" dirty="0" smtClean="0">
                    <a:cs typeface="+mj-cs"/>
                  </a:rPr>
                  <a:t>الحل/ </a:t>
                </a:r>
                <a:endParaRPr lang="ar-IQ" sz="3200" dirty="0">
                  <a:cs typeface="+mj-cs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i="1" smtClean="0">
                              <a:latin typeface="Cambria Math"/>
                              <a:cs typeface="+mj-cs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3200" i="1" smtClean="0">
                                  <a:latin typeface="Cambria Math"/>
                                  <a:cs typeface="+mj-cs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3200" i="0" smtClean="0">
                                  <a:latin typeface="Cambria Math"/>
                                  <a:cs typeface="+mj-cs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3200" b="0" i="1" smtClean="0">
                                  <a:latin typeface="Cambria Math"/>
                                  <a:cs typeface="+mj-cs"/>
                                </a:rPr>
                                <m:t>𝑧</m:t>
                              </m:r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  <a:cs typeface="+mj-cs"/>
                                </a:rPr>
                                <m:t>→</m:t>
                              </m:r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  <a:cs typeface="+mj-cs"/>
                                </a:rPr>
                                <m:t>2</m:t>
                              </m:r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  <a:cs typeface="+mj-cs"/>
                                </a:rPr>
                                <m:t>𝑖</m:t>
                              </m:r>
                            </m:lim>
                          </m:limLow>
                        </m:fName>
                        <m:e>
                          <m:sSup>
                            <m:sSupPr>
                              <m:ctrlPr>
                                <a:rPr lang="en-US" sz="32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32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en-US" sz="3200" dirty="0">
                              <a:solidFill>
                                <a:prstClr val="black"/>
                              </a:solidFill>
                            </a:rPr>
                            <m:t>+</m:t>
                          </m:r>
                          <m:r>
                            <m:rPr>
                              <m:nor/>
                            </m:rPr>
                            <a:rPr lang="en-US" sz="3200" dirty="0">
                              <a:solidFill>
                                <a:prstClr val="black"/>
                              </a:solidFill>
                            </a:rPr>
                            <m:t>4</m:t>
                          </m:r>
                          <m:r>
                            <m:rPr>
                              <m:nor/>
                            </m:rPr>
                            <a:rPr lang="en-US" sz="3200" dirty="0">
                              <a:solidFill>
                                <a:prstClr val="black"/>
                              </a:solidFill>
                            </a:rPr>
                            <m:t>z</m:t>
                          </m:r>
                          <m:r>
                            <m:rPr>
                              <m:nor/>
                            </m:rPr>
                            <a:rPr lang="en-US" sz="3200" dirty="0">
                              <a:solidFill>
                                <a:prstClr val="black"/>
                              </a:solidFill>
                            </a:rPr>
                            <m:t>-</m:t>
                          </m:r>
                          <m:r>
                            <m:rPr>
                              <m:nor/>
                            </m:rPr>
                            <a:rPr lang="en-US" sz="3200" dirty="0">
                              <a:solidFill>
                                <a:prstClr val="black"/>
                              </a:solidFill>
                            </a:rPr>
                            <m:t>2 </m:t>
                          </m:r>
                          <m:r>
                            <m:rPr>
                              <m:nor/>
                            </m:rPr>
                            <a:rPr lang="en-US" sz="3200" b="0" i="0" dirty="0" smtClean="0">
                              <a:solidFill>
                                <a:prstClr val="black"/>
                              </a:solidFill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sz="3200" b="0" i="1" dirty="0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200" b="0" i="1" dirty="0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3200" b="0" i="1" dirty="0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US" sz="3200" b="0" i="1" dirty="0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200" b="0" i="1" dirty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3200" b="0" i="1" dirty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n-US" sz="3200" b="0" i="1" dirty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3200" b="0" i="1" dirty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en-US" sz="3200" b="0" i="1" dirty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𝑖</m:t>
                          </m:r>
                          <m:r>
                            <a:rPr lang="en-US" sz="3200" b="0" i="1" dirty="0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ar-IQ" sz="3200" dirty="0" smtClean="0">
                  <a:cs typeface="+mj-cs"/>
                </a:endParaRPr>
              </a:p>
              <a:p>
                <a:r>
                  <a:rPr lang="en-US" sz="3200" dirty="0" smtClean="0">
                    <a:cs typeface="+mj-cs"/>
                  </a:rPr>
                  <a:t>= -4+8i-2                              </a:t>
                </a:r>
                <a:endParaRPr lang="ar-IQ" sz="3200" dirty="0">
                  <a:cs typeface="+mj-cs"/>
                </a:endParaRPr>
              </a:p>
              <a:p>
                <a:r>
                  <a:rPr lang="en-US" sz="3200" dirty="0" smtClean="0">
                    <a:cs typeface="+mj-cs"/>
                  </a:rPr>
                  <a:t>= -6+8i                                  </a:t>
                </a:r>
                <a:endParaRPr lang="ar-IQ" sz="3200" dirty="0" smtClean="0">
                  <a:cs typeface="+mj-cs"/>
                </a:endParaRPr>
              </a:p>
              <a:p>
                <a:r>
                  <a:rPr lang="ar-IQ" sz="3200" dirty="0" smtClean="0">
                    <a:cs typeface="+mj-cs"/>
                  </a:rPr>
                  <a:t>2) الغاية بأستخدام التعريف </a:t>
                </a:r>
                <a:endParaRPr lang="ar-IQ" sz="3200" dirty="0">
                  <a:cs typeface="+mj-cs"/>
                </a:endParaRPr>
              </a:p>
              <a:p>
                <a:r>
                  <a:rPr lang="ar-IQ" sz="3200" dirty="0" smtClean="0">
                    <a:cs typeface="+mj-cs"/>
                  </a:rPr>
                  <a:t>   لتكن </a:t>
                </a:r>
                <a:r>
                  <a:rPr lang="en-US" sz="3200" dirty="0" smtClean="0">
                    <a:cs typeface="+mj-cs"/>
                  </a:rPr>
                  <a:t>f</a:t>
                </a:r>
                <a:r>
                  <a:rPr lang="ar-IQ" sz="3200" dirty="0" smtClean="0">
                    <a:cs typeface="+mj-cs"/>
                  </a:rPr>
                  <a:t>دالة معقدة معرفة عند كل نقطة عند جوار النقطة    باستثناء النقطة   فان غاية الدالة </a:t>
                </a:r>
                <a:r>
                  <a:rPr lang="en-US" sz="3200" dirty="0" smtClean="0">
                    <a:cs typeface="+mj-cs"/>
                  </a:rPr>
                  <a:t>f</a:t>
                </a:r>
                <a:r>
                  <a:rPr lang="ar-IQ" sz="3200" dirty="0" smtClean="0">
                    <a:cs typeface="+mj-cs"/>
                  </a:rPr>
                  <a:t>عند   تكون موجودة اي ان (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200" i="1" smtClean="0">
                            <a:latin typeface="Cambria Math"/>
                            <a:cs typeface="+mj-cs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3200" i="1" smtClean="0">
                                <a:latin typeface="Cambria Math"/>
                                <a:cs typeface="+mj-cs"/>
                              </a:rPr>
                            </m:ctrlPr>
                          </m:limLowPr>
                          <m:e>
                            <m:r>
                              <a:rPr lang="en-US" sz="3200" b="0" i="0" smtClean="0">
                                <a:latin typeface="Cambria Math"/>
                                <a:cs typeface="+mj-cs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lang="en-US" sz="3200" i="0" smtClean="0">
                                <a:latin typeface="Cambria Math"/>
                                <a:cs typeface="+mj-cs"/>
                              </a:rPr>
                              <m:t>lim</m:t>
                            </m:r>
                          </m:e>
                          <m:lim>
                            <m:r>
                              <a:rPr lang="en-US" sz="3200" b="0" i="1" smtClean="0">
                                <a:latin typeface="Cambria Math"/>
                                <a:cs typeface="+mj-cs"/>
                              </a:rPr>
                              <m:t>𝑧</m:t>
                            </m:r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  <a:cs typeface="+mj-cs"/>
                              </a:rPr>
                              <m:t>→</m:t>
                            </m:r>
                            <m:sSub>
                              <m:sSubPr>
                                <m:ctrlPr>
                                  <a:rPr lang="en-US" sz="3200" b="0" i="1" smtClean="0">
                                    <a:latin typeface="Cambria Math"/>
                                    <a:ea typeface="Cambria Math"/>
                                    <a:cs typeface="+mj-cs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/>
                                    <a:ea typeface="Cambria Math"/>
                                    <a:cs typeface="+mj-cs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/>
                                    <a:ea typeface="Cambria Math"/>
                                    <a:cs typeface="+mj-cs"/>
                                  </a:rPr>
                                  <m:t>0</m:t>
                                </m:r>
                              </m:sub>
                            </m:sSub>
                          </m:lim>
                        </m:limLow>
                      </m:fName>
                      <m:e>
                        <m:r>
                          <a:rPr lang="en-US" sz="3200" b="0" i="1" smtClean="0">
                            <a:latin typeface="Cambria Math"/>
                            <a:cs typeface="+mj-cs"/>
                          </a:rPr>
                          <m:t>𝑓</m:t>
                        </m:r>
                        <m:d>
                          <m:dPr>
                            <m:ctrlPr>
                              <a:rPr lang="en-US" sz="3200" b="0" i="1" smtClean="0">
                                <a:latin typeface="Cambria Math"/>
                                <a:cs typeface="+mj-cs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/>
                                <a:cs typeface="+mj-cs"/>
                              </a:rPr>
                              <m:t>𝑧</m:t>
                            </m:r>
                          </m:e>
                        </m:d>
                        <m:r>
                          <a:rPr lang="en-US" sz="3200" b="0" i="1" smtClean="0">
                            <a:latin typeface="Cambria Math"/>
                            <a:cs typeface="+mj-cs"/>
                          </a:rPr>
                          <m:t>=</m:t>
                        </m:r>
                        <m:r>
                          <a:rPr lang="en-US" sz="3200" b="0" i="1" smtClean="0">
                            <a:latin typeface="Cambria Math"/>
                            <a:cs typeface="+mj-cs"/>
                          </a:rPr>
                          <m:t>𝑤</m:t>
                        </m:r>
                      </m:e>
                    </m:func>
                  </m:oMath>
                </a14:m>
                <a:r>
                  <a:rPr lang="ar-IQ" sz="3200" dirty="0" smtClean="0">
                    <a:cs typeface="+mj-cs"/>
                  </a:rPr>
                  <a:t>اذاكان لكل </a:t>
                </a:r>
                <a14:m>
                  <m:oMath xmlns:m="http://schemas.openxmlformats.org/officeDocument/2006/math">
                    <m:r>
                      <a:rPr lang="ar-IQ" sz="3200" i="1" smtClean="0">
                        <a:latin typeface="Cambria Math"/>
                        <a:ea typeface="Cambria Math"/>
                        <a:cs typeface="+mj-cs"/>
                      </a:rPr>
                      <m:t>𝜖</m:t>
                    </m:r>
                    <m:r>
                      <a:rPr lang="ar-IQ" sz="3200" i="1" smtClean="0">
                        <a:latin typeface="Cambria Math"/>
                        <a:ea typeface="Cambria Math"/>
                        <a:cs typeface="+mj-cs"/>
                      </a:rPr>
                      <m:t>&gt;</m:t>
                    </m:r>
                    <m:r>
                      <a:rPr lang="ar-IQ" sz="3200" b="0" i="1" smtClean="0">
                        <a:latin typeface="Cambria Math"/>
                        <a:ea typeface="Cambria Math"/>
                        <a:cs typeface="+mj-cs"/>
                      </a:rPr>
                      <m:t>0</m:t>
                    </m:r>
                  </m:oMath>
                </a14:m>
                <a:r>
                  <a:rPr lang="ar-IQ" sz="3200" dirty="0" smtClean="0">
                    <a:cs typeface="+mj-cs"/>
                  </a:rPr>
                  <a:t>يوجد عدد</a:t>
                </a:r>
                <a14:m>
                  <m:oMath xmlns:m="http://schemas.openxmlformats.org/officeDocument/2006/math">
                    <m:r>
                      <a:rPr lang="ar-IQ" sz="3200" i="1" dirty="0" smtClean="0">
                        <a:latin typeface="Cambria Math"/>
                        <a:ea typeface="Cambria Math"/>
                        <a:cs typeface="+mj-cs"/>
                      </a:rPr>
                      <m:t>𝛿</m:t>
                    </m:r>
                    <m:r>
                      <a:rPr lang="ar-IQ" sz="3200" i="1" dirty="0" smtClean="0">
                        <a:latin typeface="Cambria Math"/>
                        <a:ea typeface="Cambria Math"/>
                        <a:cs typeface="+mj-cs"/>
                      </a:rPr>
                      <m:t>&gt;</m:t>
                    </m:r>
                    <m:r>
                      <a:rPr lang="ar-IQ" sz="3200" b="0" i="1" dirty="0" smtClean="0">
                        <a:latin typeface="Cambria Math"/>
                        <a:ea typeface="Cambria Math"/>
                        <a:cs typeface="+mj-cs"/>
                      </a:rPr>
                      <m:t>0</m:t>
                    </m:r>
                  </m:oMath>
                </a14:m>
                <a:r>
                  <a:rPr lang="ar-IQ" sz="3200" dirty="0" smtClean="0">
                    <a:cs typeface="+mj-cs"/>
                  </a:rPr>
                  <a:t> بحيث ان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ar-IQ" sz="3200" i="1" smtClean="0">
                            <a:latin typeface="Cambria Math"/>
                            <a:cs typeface="+mj-cs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/>
                            <a:cs typeface="+mj-cs"/>
                          </a:rPr>
                          <m:t>𝑓</m:t>
                        </m:r>
                        <m:d>
                          <m:dPr>
                            <m:ctrlPr>
                              <a:rPr lang="en-US" sz="3200" b="0" i="1" smtClean="0">
                                <a:latin typeface="Cambria Math"/>
                                <a:cs typeface="+mj-cs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/>
                                <a:cs typeface="+mj-cs"/>
                              </a:rPr>
                              <m:t>𝑧</m:t>
                            </m:r>
                          </m:e>
                        </m:d>
                        <m:r>
                          <a:rPr lang="ar-IQ" sz="3200" b="0" i="1" smtClean="0">
                            <a:latin typeface="Cambria Math"/>
                            <a:cs typeface="+mj-cs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/>
                            <a:cs typeface="+mj-cs"/>
                          </a:rPr>
                          <m:t>𝑤</m:t>
                        </m:r>
                      </m:e>
                    </m:d>
                    <m:r>
                      <a:rPr lang="ar-IQ" sz="3200" i="1" smtClean="0">
                        <a:latin typeface="Cambria Math"/>
                        <a:ea typeface="Cambria Math"/>
                        <a:cs typeface="+mj-cs"/>
                      </a:rPr>
                      <m:t>&lt;</m:t>
                    </m:r>
                    <m:r>
                      <a:rPr lang="ar-IQ" sz="3200" i="1" smtClean="0">
                        <a:latin typeface="Cambria Math"/>
                        <a:ea typeface="Cambria Math"/>
                        <a:cs typeface="+mj-cs"/>
                      </a:rPr>
                      <m:t>𝜖</m:t>
                    </m:r>
                  </m:oMath>
                </a14:m>
                <a:r>
                  <a:rPr lang="ar-IQ" sz="3200" dirty="0" smtClean="0">
                    <a:cs typeface="+mj-cs"/>
                  </a:rPr>
                  <a:t>عدما تكون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ar-IQ" sz="3200" i="1" smtClean="0">
                            <a:latin typeface="Cambria Math"/>
                            <a:cs typeface="+mj-cs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/>
                            <a:cs typeface="+mj-cs"/>
                          </a:rPr>
                          <m:t>𝑧</m:t>
                        </m:r>
                        <m:r>
                          <a:rPr lang="en-US" sz="3200" b="0" i="1" smtClean="0">
                            <a:latin typeface="Cambria Math"/>
                            <a:cs typeface="+mj-cs"/>
                          </a:rPr>
                          <m:t>−</m:t>
                        </m:r>
                        <m:sSub>
                          <m:sSubPr>
                            <m:ctrlPr>
                              <a:rPr lang="en-US" sz="3200" b="0" i="1" smtClean="0">
                                <a:latin typeface="Cambria Math"/>
                                <a:cs typeface="+mj-cs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/>
                                <a:cs typeface="+mj-cs"/>
                              </a:rPr>
                              <m:t>𝑧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  <a:cs typeface="+mj-cs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ar-IQ" sz="3200" i="1" smtClean="0">
                        <a:latin typeface="Cambria Math"/>
                        <a:ea typeface="Cambria Math"/>
                        <a:cs typeface="+mj-cs"/>
                      </a:rPr>
                      <m:t>&lt;</m:t>
                    </m:r>
                    <m:r>
                      <a:rPr lang="ar-IQ" sz="3200" i="1" smtClean="0">
                        <a:latin typeface="Cambria Math"/>
                        <a:ea typeface="Cambria Math"/>
                        <a:cs typeface="+mj-cs"/>
                      </a:rPr>
                      <m:t>𝛿</m:t>
                    </m:r>
                  </m:oMath>
                </a14:m>
                <a:endParaRPr lang="ar-IQ" sz="3200" dirty="0">
                  <a:cs typeface="+mj-cs"/>
                </a:endParaRPr>
              </a:p>
              <a:p>
                <a:endParaRPr lang="ar-IQ" sz="3200" dirty="0" smtClean="0">
                  <a:cs typeface="+mj-cs"/>
                </a:endParaRPr>
              </a:p>
              <a:p>
                <a:endParaRPr lang="ar-IQ" sz="3200" dirty="0">
                  <a:cs typeface="+mj-cs"/>
                </a:endParaRPr>
              </a:p>
              <a:p>
                <a:r>
                  <a:rPr lang="ar-IQ" dirty="0" smtClean="0"/>
                  <a:t>ةىةى</a:t>
                </a:r>
                <a:endParaRPr lang="ar-IQ" dirty="0"/>
              </a:p>
            </p:txBody>
          </p:sp>
        </mc:Choice>
        <mc:Fallback>
          <p:sp>
            <p:nvSpPr>
              <p:cNvPr id="2" name="مستطيل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45663"/>
                <a:ext cx="8406680" cy="7467109"/>
              </a:xfrm>
              <a:prstGeom prst="rect">
                <a:avLst/>
              </a:prstGeom>
              <a:blipFill rotWithShape="1">
                <a:blip r:embed="rId2"/>
                <a:stretch>
                  <a:fillRect t="-1143" r="-1958" b="-408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4825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مستطيل 1"/>
              <p:cNvSpPr/>
              <p:nvPr/>
            </p:nvSpPr>
            <p:spPr>
              <a:xfrm>
                <a:off x="429366" y="287240"/>
                <a:ext cx="8352928" cy="61477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ar-IQ" sz="3200" dirty="0" smtClean="0">
                    <a:solidFill>
                      <a:prstClr val="black"/>
                    </a:solidFill>
                    <a:cs typeface="Times New Roman"/>
                  </a:rPr>
                  <a:t>مثال/ اثبت ان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320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3200" i="0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  <m:t>lim</m:t>
                            </m:r>
                          </m:e>
                          <m:lim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  <m:t>𝑧</m:t>
                            </m:r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  <m:t>→</m:t>
                            </m:r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  <m:t>1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320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</m:ctrlPr>
                          </m:fPr>
                          <m:num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  <m:t>𝑖𝑧</m:t>
                            </m:r>
                          </m:num>
                          <m:den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  <m:t>2</m:t>
                            </m:r>
                          </m:den>
                        </m:f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=</m:t>
                        </m:r>
                        <m:f>
                          <m:fPr>
                            <m:ctrlP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</m:ctrlPr>
                          </m:fPr>
                          <m:num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  <m:t>𝑖</m:t>
                            </m:r>
                          </m:num>
                          <m:den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  <m:t>2</m:t>
                            </m:r>
                          </m:den>
                        </m:f>
                      </m:e>
                    </m:func>
                  </m:oMath>
                </a14:m>
                <a:r>
                  <a:rPr lang="ar-IQ" sz="3200" dirty="0" smtClean="0">
                    <a:solidFill>
                      <a:prstClr val="black"/>
                    </a:solidFill>
                    <a:cs typeface="Times New Roman"/>
                  </a:rPr>
                  <a:t> حسب التعريف حيث </a:t>
                </a:r>
                <a:r>
                  <a:rPr lang="en-US" sz="3200" dirty="0" smtClean="0">
                    <a:solidFill>
                      <a:prstClr val="black"/>
                    </a:solidFill>
                    <a:cs typeface="Times New Roman"/>
                  </a:rPr>
                  <a:t>f</a:t>
                </a:r>
                <a:r>
                  <a:rPr lang="ar-IQ" sz="3200" dirty="0" smtClean="0">
                    <a:solidFill>
                      <a:prstClr val="black"/>
                    </a:solidFill>
                    <a:cs typeface="Times New Roman"/>
                  </a:rPr>
                  <a:t>معرفة على المنطقة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ar-IQ" sz="320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𝑧</m:t>
                        </m:r>
                      </m:e>
                    </m:d>
                    <m:r>
                      <a:rPr lang="ar-IQ" sz="32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&lt;</m:t>
                    </m:r>
                    <m:r>
                      <a:rPr lang="ar-IQ" sz="32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1</m:t>
                    </m:r>
                  </m:oMath>
                </a14:m>
                <a:r>
                  <a:rPr lang="ar-IQ" sz="3200" dirty="0" smtClean="0">
                    <a:solidFill>
                      <a:prstClr val="black"/>
                    </a:solidFill>
                    <a:cs typeface="Times New Roman"/>
                  </a:rPr>
                  <a:t>.</a:t>
                </a:r>
                <a:endParaRPr lang="ar-IQ" sz="3200" dirty="0">
                  <a:solidFill>
                    <a:prstClr val="black"/>
                  </a:solidFill>
                  <a:cs typeface="Times New Roman"/>
                </a:endParaRPr>
              </a:p>
              <a:p>
                <a:r>
                  <a:rPr lang="ar-IQ" sz="3200" dirty="0" smtClean="0">
                    <a:solidFill>
                      <a:prstClr val="black"/>
                    </a:solidFill>
                    <a:cs typeface="Times New Roman"/>
                  </a:rPr>
                  <a:t>الحل / لكل عدد </a:t>
                </a:r>
                <a14:m>
                  <m:oMath xmlns:m="http://schemas.openxmlformats.org/officeDocument/2006/math">
                    <m:r>
                      <a:rPr lang="ar-IQ" sz="32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𝜖</m:t>
                    </m:r>
                    <m:r>
                      <a:rPr lang="ar-IQ" sz="32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&gt;</m:t>
                    </m:r>
                    <m:r>
                      <a:rPr lang="ar-IQ" sz="32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0</m:t>
                    </m:r>
                  </m:oMath>
                </a14:m>
                <a:r>
                  <a:rPr lang="ar-IQ" sz="3200" dirty="0" smtClean="0">
                    <a:solidFill>
                      <a:prstClr val="black"/>
                    </a:solidFill>
                    <a:cs typeface="Times New Roman"/>
                  </a:rPr>
                  <a:t>يوجد </a:t>
                </a:r>
                <a14:m>
                  <m:oMath xmlns:m="http://schemas.openxmlformats.org/officeDocument/2006/math">
                    <m:r>
                      <a:rPr lang="ar-IQ" sz="3200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𝛿</m:t>
                    </m:r>
                    <m:r>
                      <a:rPr lang="ar-IQ" sz="3200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&gt;</m:t>
                    </m:r>
                    <m:r>
                      <a:rPr lang="ar-IQ" sz="3200" b="0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0</m:t>
                    </m:r>
                  </m:oMath>
                </a14:m>
                <a:r>
                  <a:rPr lang="ar-IQ" sz="3200" dirty="0" smtClean="0">
                    <a:solidFill>
                      <a:prstClr val="black"/>
                    </a:solidFill>
                    <a:cs typeface="Times New Roman"/>
                  </a:rPr>
                  <a:t> بحيث ان </a:t>
                </a:r>
                <a:br>
                  <a:rPr lang="ar-IQ" sz="3200" dirty="0" smtClean="0">
                    <a:solidFill>
                      <a:prstClr val="black"/>
                    </a:solidFill>
                    <a:cs typeface="Times New Roman"/>
                  </a:rPr>
                </a:br>
                <a:endParaRPr lang="ar-IQ" sz="3200" dirty="0" smtClean="0">
                  <a:solidFill>
                    <a:prstClr val="black"/>
                  </a:solidFill>
                  <a:cs typeface="Times New Roman"/>
                </a:endParaRPr>
              </a:p>
              <a:p>
                <a:pPr algn="l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ar-IQ" sz="320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𝑓</m:t>
                        </m:r>
                        <m:d>
                          <m:dPr>
                            <m:ctrlP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  <m:t>𝑧</m:t>
                            </m:r>
                          </m:e>
                        </m:d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−</m:t>
                        </m:r>
                        <m:sSub>
                          <m:sSubPr>
                            <m:ctrlP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  <m:t>𝑤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ar-IQ" sz="32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&lt;</m:t>
                    </m:r>
                    <m:r>
                      <a:rPr lang="ar-IQ" sz="32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𝜖</m:t>
                    </m:r>
                  </m:oMath>
                </a14:m>
                <a:r>
                  <a:rPr lang="ar-IQ" sz="3200" dirty="0" smtClean="0">
                    <a:solidFill>
                      <a:prstClr val="black"/>
                    </a:solidFill>
                    <a:cs typeface="Times New Roman"/>
                  </a:rPr>
                  <a:t>عنما تكون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ar-IQ" sz="320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𝑧</m:t>
                        </m:r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−</m:t>
                        </m:r>
                        <m:sSub>
                          <m:sSubPr>
                            <m:ctrlP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  <m:t>𝑧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ar-IQ" sz="32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&lt;</m:t>
                    </m:r>
                    <m:r>
                      <a:rPr lang="ar-IQ" sz="32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𝛿</m:t>
                    </m:r>
                  </m:oMath>
                </a14:m>
                <a:endParaRPr lang="ar-IQ" sz="3200" dirty="0" smtClean="0">
                  <a:solidFill>
                    <a:prstClr val="black"/>
                  </a:solidFill>
                  <a:cs typeface="Times New Roman"/>
                </a:endParaRPr>
              </a:p>
              <a:p>
                <a:pPr algn="ctr"/>
                <a:endParaRPr lang="ar-IQ" sz="3200" i="1" dirty="0" smtClean="0">
                  <a:solidFill>
                    <a:prstClr val="black"/>
                  </a:solidFill>
                  <a:latin typeface="Cambria Math"/>
                  <a:ea typeface="Cambria Math"/>
                  <a:cs typeface="Times New Roman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ar-IQ" sz="32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∴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fPr>
                          <m:num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  <m:t>𝑖𝑧</m:t>
                            </m:r>
                          </m:num>
                          <m:den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  <m:t>2</m:t>
                            </m:r>
                          </m:den>
                        </m:f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−</m:t>
                        </m:r>
                        <m:f>
                          <m:fPr>
                            <m:ctrlP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fPr>
                          <m:num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  <m:t>𝑖</m:t>
                            </m:r>
                          </m:num>
                          <m:den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fPr>
                          <m:num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  <m:t>𝑖</m:t>
                            </m:r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  <m:t>(</m:t>
                            </m:r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  <m:t>𝑧</m:t>
                            </m:r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  <m:t>−</m:t>
                            </m:r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  <m:t>1</m:t>
                            </m:r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  <m:t>)</m:t>
                            </m:r>
                          </m:num>
                          <m:den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  <m:t>𝑧</m:t>
                            </m:r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  <m:t>−</m:t>
                            </m:r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  <m:t>1</m:t>
                            </m:r>
                          </m:e>
                        </m:d>
                        <m:d>
                          <m:dPr>
                            <m:begChr m:val="|"/>
                            <m:endChr m:val="|"/>
                            <m:ctrlP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  <m:t>𝑖</m:t>
                            </m:r>
                          </m:e>
                        </m:d>
                      </m:num>
                      <m:den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2</m:t>
                        </m:r>
                      </m:den>
                    </m:f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;    </m:t>
                    </m:r>
                    <m:d>
                      <m:dPr>
                        <m:begChr m:val="|"/>
                        <m:endChr m:val="|"/>
                        <m:ctrlP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𝑖</m:t>
                        </m:r>
                      </m:e>
                    </m:d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=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1</m:t>
                    </m:r>
                  </m:oMath>
                </a14:m>
                <a:r>
                  <a:rPr lang="en-US" sz="3200" dirty="0" smtClean="0">
                    <a:solidFill>
                      <a:prstClr val="black"/>
                    </a:solidFill>
                    <a:cs typeface="Times New Roman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3200" b="0" i="0" dirty="0" smtClean="0">
                        <a:solidFill>
                          <a:prstClr val="black"/>
                        </a:solidFill>
                        <a:latin typeface="Cambria Math"/>
                        <a:cs typeface="Times New Roman"/>
                      </a:rPr>
                      <m:t>                        </m:t>
                    </m:r>
                  </m:oMath>
                </a14:m>
                <a:endParaRPr lang="en-US" sz="3200" b="0" i="0" dirty="0" smtClean="0">
                  <a:solidFill>
                    <a:prstClr val="black"/>
                  </a:solidFill>
                  <a:latin typeface="Cambria Math"/>
                  <a:cs typeface="Times New Roman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0" dirty="0" smtClean="0">
                          <a:solidFill>
                            <a:prstClr val="black"/>
                          </a:solidFill>
                          <a:latin typeface="Cambria Math"/>
                          <a:cs typeface="Times New Roman"/>
                        </a:rPr>
                        <m:t>  </m:t>
                      </m:r>
                      <m:r>
                        <a:rPr lang="en-US" sz="3200" b="0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/>
                        </a:rPr>
                        <m:t>                      </m:t>
                      </m:r>
                      <m:r>
                        <a:rPr lang="en-US" sz="3200" i="1" dirty="0" smtClean="0">
                          <a:solidFill>
                            <a:prstClr val="black"/>
                          </a:solidFill>
                          <a:latin typeface="Cambria Math"/>
                          <a:cs typeface="Times New Roman"/>
                        </a:rPr>
                        <m:t>= </m:t>
                      </m:r>
                      <m:f>
                        <m:fPr>
                          <m:ctrlPr>
                            <a:rPr lang="en-US" sz="320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32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  <m:t>𝑧</m:t>
                              </m:r>
                              <m:r>
                                <a:rPr lang="en-US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  <m:t>−</m:t>
                              </m:r>
                              <m:r>
                                <a:rPr lang="en-US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  <m:t>1</m:t>
                              </m:r>
                            </m:e>
                          </m:d>
                        </m:num>
                        <m:den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  <m:t>2</m:t>
                          </m:r>
                        </m:den>
                      </m:f>
                      <m:r>
                        <a:rPr lang="en-US" sz="32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/>
                        </a:rPr>
                        <m:t>&lt;</m:t>
                      </m:r>
                      <m:f>
                        <m:fPr>
                          <m:ctrlPr>
                            <a:rPr lang="en-US" sz="32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en-US" sz="32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  <m:t>𝛿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  <m:t>2</m:t>
                          </m:r>
                        </m:den>
                      </m:f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/>
                        </a:rPr>
                        <m:t>          ;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/>
                        </a:rPr>
                        <m:t>𝛿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/>
                        </a:rPr>
                        <m:t>2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  <a:cs typeface="Times New Roman"/>
                        </a:rPr>
                        <m:t>𝜖</m:t>
                      </m:r>
                    </m:oMath>
                  </m:oMathPara>
                </a14:m>
                <a:endParaRPr lang="ar-IQ" sz="3200" dirty="0" smtClean="0">
                  <a:solidFill>
                    <a:prstClr val="black"/>
                  </a:solidFill>
                  <a:cs typeface="Times New Roman"/>
                </a:endParaRPr>
              </a:p>
              <a:p>
                <a:pPr algn="ctr"/>
                <a:r>
                  <a:rPr lang="en-US" sz="3200" dirty="0" smtClean="0">
                    <a:solidFill>
                      <a:prstClr val="black"/>
                    </a:solidFill>
                    <a:cs typeface="Times New Roman"/>
                  </a:rPr>
                  <a:t>=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𝜖</m:t>
                    </m:r>
                  </m:oMath>
                </a14:m>
                <a:r>
                  <a:rPr lang="ar-IQ" sz="3200" dirty="0" smtClean="0">
                    <a:solidFill>
                      <a:prstClr val="black"/>
                    </a:solidFill>
                    <a:cs typeface="Times New Roman"/>
                  </a:rPr>
                  <a:t> </a:t>
                </a:r>
                <a:r>
                  <a:rPr lang="en-US" sz="3200" dirty="0" smtClean="0">
                    <a:solidFill>
                      <a:prstClr val="black"/>
                    </a:solidFill>
                    <a:cs typeface="Times New Roman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2</m:t>
                        </m:r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𝜖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2</m:t>
                        </m:r>
                      </m:den>
                    </m:f>
                  </m:oMath>
                </a14:m>
                <a:r>
                  <a:rPr lang="ar-IQ" sz="3200" dirty="0" smtClean="0">
                    <a:solidFill>
                      <a:prstClr val="black"/>
                    </a:solidFill>
                    <a:cs typeface="Times New Roman"/>
                  </a:rPr>
                  <a:t>                                                                                   </a:t>
                </a:r>
                <a:endParaRPr lang="ar-IQ" dirty="0"/>
              </a:p>
            </p:txBody>
          </p:sp>
        </mc:Choice>
        <mc:Fallback>
          <p:sp>
            <p:nvSpPr>
              <p:cNvPr id="2" name="مستطيل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66" y="287240"/>
                <a:ext cx="8352928" cy="6147773"/>
              </a:xfrm>
              <a:prstGeom prst="rect">
                <a:avLst/>
              </a:prstGeom>
              <a:blipFill rotWithShape="1">
                <a:blip r:embed="rId2"/>
                <a:stretch>
                  <a:fillRect l="-60686" r="-1823" b="-694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4584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مستطيل 1"/>
              <p:cNvSpPr/>
              <p:nvPr/>
            </p:nvSpPr>
            <p:spPr>
              <a:xfrm>
                <a:off x="323528" y="260648"/>
                <a:ext cx="8537870" cy="73234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ar-IQ" sz="32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اشتقاق الدوال المركبة </a:t>
                </a:r>
              </a:p>
              <a:p>
                <a:r>
                  <a:rPr lang="ar-IQ" sz="3200" b="1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تعريف:- </a:t>
                </a:r>
                <a:r>
                  <a:rPr lang="ar-IQ" sz="32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لتكن </a:t>
                </a:r>
                <a:r>
                  <a:rPr lang="en-US" sz="32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f</a:t>
                </a:r>
                <a:r>
                  <a:rPr lang="ar-IQ" sz="32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دالة منطلق تعريفها يحوي جوار النقطة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IQ" sz="3200" i="1" smtClean="0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Times New Roman"/>
                          </a:rPr>
                          <m:t>𝑧</m:t>
                        </m:r>
                      </m:e>
                      <m:sub>
                        <m:r>
                          <a:rPr lang="ar-IQ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Times New Roman"/>
                          </a:rPr>
                          <m:t>0</m:t>
                        </m:r>
                      </m:sub>
                    </m:sSub>
                  </m:oMath>
                </a14:m>
                <a:r>
                  <a:rPr lang="ar-IQ" sz="32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,نعرف المشتقة للدالة </a:t>
                </a:r>
                <a:r>
                  <a:rPr lang="en-US" sz="32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f</a:t>
                </a:r>
                <a:r>
                  <a:rPr lang="ar-IQ" sz="32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عند النقطة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IQ" sz="3200" i="1" smtClean="0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Times New Roman"/>
                          </a:rPr>
                          <m:t>𝑧</m:t>
                        </m:r>
                      </m:e>
                      <m:sub>
                        <m:r>
                          <a:rPr lang="ar-IQ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+mj-ea"/>
                            <a:cs typeface="Times New Roman"/>
                          </a:rPr>
                          <m:t>0</m:t>
                        </m:r>
                      </m:sub>
                    </m:sSub>
                  </m:oMath>
                </a14:m>
                <a:r>
                  <a:rPr lang="ar-IQ" sz="32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 بالمعادلة التالية: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́"/>
                          <m:ctrlPr>
                            <a:rPr lang="ar-IQ" sz="32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+mj-ea"/>
                              <a:cs typeface="Times New Roman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+mj-ea"/>
                              <a:cs typeface="Times New Roman"/>
                            </a:rPr>
                            <m:t>𝑓</m:t>
                          </m:r>
                          <m:r>
                            <a:rPr lang="ar-IQ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+mj-ea"/>
                              <a:cs typeface="Times New Roman"/>
                            </a:rPr>
                            <m:t> </m:t>
                          </m:r>
                        </m:e>
                      </m:acc>
                      <m:sSub>
                        <m:sSubPr>
                          <m:ctrlPr>
                            <a:rPr lang="ar-IQ" sz="32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+mj-ea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+mj-ea"/>
                              <a:cs typeface="Times New Roman"/>
                            </a:rPr>
                            <m:t>(</m:t>
                          </m:r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+mj-ea"/>
                              <a:cs typeface="Times New Roman"/>
                            </a:rPr>
                            <m:t>𝑧</m:t>
                          </m:r>
                        </m:e>
                        <m:sub>
                          <m:r>
                            <a:rPr lang="ar-IQ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+mj-ea"/>
                              <a:cs typeface="Times New Roman"/>
                            </a:rPr>
                            <m:t>0</m:t>
                          </m:r>
                        </m:sub>
                      </m:sSub>
                      <m:r>
                        <a:rPr lang="ar-IQ" sz="3200" b="0" i="1" smtClean="0">
                          <a:solidFill>
                            <a:prstClr val="black"/>
                          </a:solidFill>
                          <a:latin typeface="Cambria Math"/>
                          <a:ea typeface="+mj-ea"/>
                          <a:cs typeface="Times New Roman"/>
                        </a:rPr>
                        <m:t>)=</m:t>
                      </m:r>
                      <m:func>
                        <m:funcPr>
                          <m:ctrlP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+mj-ea"/>
                              <a:cs typeface="Times New Roman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+mj-ea"/>
                                  <a:cs typeface="Times New Roman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+mj-ea"/>
                                  <a:cs typeface="Times New Roman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+mj-ea"/>
                                  <a:cs typeface="Times New Roman"/>
                                </a:rPr>
                                <m:t>𝑧</m:t>
                              </m:r>
                              <m:r>
                                <a:rPr lang="en-US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→</m:t>
                              </m:r>
                              <m:sSub>
                                <m:sSubPr>
                                  <m:ctrlPr>
                                    <a:rPr lang="en-US" sz="32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0</m:t>
                                  </m:r>
                                </m:sub>
                              </m:sSub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+mj-ea"/>
                                  <a:cs typeface="Times New Roman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+mj-ea"/>
                                  <a:cs typeface="Times New Roman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32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+mj-ea"/>
                                      <a:cs typeface="Times New Roman"/>
                                    </a:rPr>
                                  </m:ctrlPr>
                                </m:dPr>
                                <m:e>
                                  <m:r>
                                    <a:rPr lang="en-US" sz="32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+mj-ea"/>
                                      <a:cs typeface="Times New Roman"/>
                                    </a:rPr>
                                    <m:t>𝑧</m:t>
                                  </m:r>
                                </m:e>
                              </m:d>
                              <m:r>
                                <a:rPr lang="en-US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+mj-ea"/>
                                  <a:cs typeface="Times New Roman"/>
                                </a:rPr>
                                <m:t>−</m:t>
                              </m:r>
                              <m:r>
                                <a:rPr lang="en-US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+mj-ea"/>
                                  <a:cs typeface="Times New Roman"/>
                                </a:rPr>
                                <m:t>𝑓</m:t>
                              </m:r>
                              <m:r>
                                <a:rPr lang="en-US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+mj-ea"/>
                                  <a:cs typeface="Times New Roman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32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+mj-ea"/>
                                      <a:cs typeface="Times New Roman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+mj-ea"/>
                                      <a:cs typeface="Times New Roman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+mj-ea"/>
                                      <a:cs typeface="Times New Roman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+mj-ea"/>
                                  <a:cs typeface="Times New Roman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+mj-ea"/>
                                  <a:cs typeface="Times New Roman"/>
                                </a:rPr>
                                <m:t>𝑧</m:t>
                              </m:r>
                              <m:r>
                                <a:rPr lang="en-US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+mj-ea"/>
                                  <a:cs typeface="Times New Roman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32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+mj-ea"/>
                                      <a:cs typeface="Times New Roman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+mj-ea"/>
                                      <a:cs typeface="Times New Roman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32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+mj-ea"/>
                                      <a:cs typeface="Times New Roman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+mj-ea"/>
                              <a:cs typeface="Times New Roman"/>
                            </a:rPr>
                            <m:t>       …(</m:t>
                          </m:r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+mj-ea"/>
                              <a:cs typeface="Times New Roman"/>
                            </a:rPr>
                            <m:t>1</m:t>
                          </m:r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+mj-ea"/>
                              <a:cs typeface="Times New Roman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ar-IQ" sz="3200" dirty="0">
                  <a:solidFill>
                    <a:prstClr val="black"/>
                  </a:solidFill>
                  <a:ea typeface="+mj-ea"/>
                  <a:cs typeface="Times New Roman"/>
                </a:endParaRPr>
              </a:p>
              <a:p>
                <a:r>
                  <a:rPr lang="ar-IQ" sz="32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بشرط ان تكون هذه الغاية موجودة. </a:t>
                </a:r>
              </a:p>
              <a:p>
                <a:endParaRPr lang="ar-IQ" sz="3200" dirty="0" smtClean="0">
                  <a:solidFill>
                    <a:prstClr val="black"/>
                  </a:solidFill>
                  <a:ea typeface="+mj-ea"/>
                  <a:cs typeface="Times New Roman"/>
                </a:endParaRPr>
              </a:p>
              <a:p>
                <a:r>
                  <a:rPr lang="ar-IQ" sz="3200" b="1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تعريف:-</a:t>
                </a:r>
                <a:r>
                  <a:rPr lang="ar-IQ" sz="32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 يقال بأن الدالة </a:t>
                </a:r>
                <a:r>
                  <a:rPr lang="en-US" sz="32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f</a:t>
                </a:r>
                <a:r>
                  <a:rPr lang="ar-IQ" sz="32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قابلة للاشتقاق عند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IQ" sz="32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𝑧</m:t>
                        </m:r>
                      </m:e>
                      <m:sub>
                        <m:r>
                          <a:rPr lang="ar-IQ" sz="32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0</m:t>
                        </m:r>
                      </m:sub>
                    </m:sSub>
                  </m:oMath>
                </a14:m>
                <a:r>
                  <a:rPr lang="ar-IQ" sz="32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 عندما تكون المشتقة عند تلك النقطة موجودة. </a:t>
                </a:r>
              </a:p>
              <a:p>
                <a:r>
                  <a:rPr lang="ar-IQ" sz="3200" dirty="0">
                    <a:solidFill>
                      <a:prstClr val="black"/>
                    </a:solidFill>
                    <a:ea typeface="+mj-ea"/>
                    <a:cs typeface="Times New Roman"/>
                  </a:rPr>
                  <a:t> </a:t>
                </a:r>
                <a:r>
                  <a:rPr lang="ar-IQ" sz="32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ملاحظه: عندما تكون </a:t>
                </a:r>
                <a14:m>
                  <m:oMath xmlns:m="http://schemas.openxmlformats.org/officeDocument/2006/math">
                    <m:r>
                      <a:rPr lang="ar-IQ" sz="32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∆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𝑧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=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𝑧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−</m:t>
                    </m:r>
                    <m:sSub>
                      <m:sSubPr>
                        <m:ctrlP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𝑧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0</m:t>
                        </m:r>
                      </m:sub>
                    </m:sSub>
                  </m:oMath>
                </a14:m>
                <a:r>
                  <a:rPr lang="ar-IQ" sz="3200" dirty="0" smtClean="0">
                    <a:solidFill>
                      <a:prstClr val="black"/>
                    </a:solidFill>
                    <a:ea typeface="+mj-ea"/>
                    <a:cs typeface="Times New Roman"/>
                  </a:rPr>
                  <a:t> فان التعريف (1) يصبح </a:t>
                </a:r>
                <a:endParaRPr lang="ar-IQ" sz="3200" b="1" dirty="0" smtClean="0">
                  <a:solidFill>
                    <a:prstClr val="black"/>
                  </a:solidFill>
                  <a:ea typeface="+mj-ea"/>
                  <a:cs typeface="Times New Roman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́"/>
                          <m:ctrlPr>
                            <a:rPr lang="ar-IQ" sz="32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a:rPr lang="en-US" sz="32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  <m:t>𝑓</m:t>
                          </m:r>
                          <m:r>
                            <a:rPr lang="ar-IQ" sz="32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  <m:t> </m:t>
                          </m:r>
                        </m:e>
                      </m:acc>
                      <m:sSub>
                        <m:sSubPr>
                          <m:ctrlPr>
                            <a:rPr lang="ar-IQ" sz="32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  <m:t>(</m:t>
                          </m:r>
                          <m:r>
                            <a:rPr lang="en-US" sz="32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  <m:t>𝑧</m:t>
                          </m:r>
                        </m:e>
                        <m:sub>
                          <m:r>
                            <a:rPr lang="ar-IQ" sz="32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  <m:t>0</m:t>
                          </m:r>
                        </m:sub>
                      </m:sSub>
                      <m:r>
                        <a:rPr lang="ar-IQ" sz="3200" i="1">
                          <a:solidFill>
                            <a:prstClr val="black"/>
                          </a:solidFill>
                          <a:latin typeface="Cambria Math"/>
                          <a:cs typeface="Times New Roman"/>
                        </a:rPr>
                        <m:t>)=</m:t>
                      </m:r>
                      <m:func>
                        <m:funcPr>
                          <m:ctrlPr>
                            <a:rPr lang="en-US" sz="32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32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320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32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∆</m:t>
                              </m:r>
                              <m:r>
                                <a:rPr lang="en-US" sz="32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  <m:t>𝑧</m:t>
                              </m:r>
                              <m:r>
                                <a:rPr lang="en-US" sz="32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→</m:t>
                              </m:r>
                              <m:r>
                                <a:rPr lang="en-US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32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</m:ctrlPr>
                            </m:fPr>
                            <m:num>
                              <m:r>
                                <a:rPr lang="en-US" sz="32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32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</m:ctrlPr>
                                </m:dPr>
                                <m:e>
                                  <m:r>
                                    <a:rPr lang="en-US" sz="32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𝑧</m:t>
                                  </m:r>
                                  <m:r>
                                    <a:rPr lang="en-US" sz="32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+</m:t>
                                  </m:r>
                                  <m:r>
                                    <a:rPr lang="en-US" sz="32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∆</m:t>
                                  </m:r>
                                  <m:r>
                                    <a:rPr lang="en-US" sz="32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𝑧</m:t>
                                  </m:r>
                                </m:e>
                              </m:d>
                              <m:r>
                                <a:rPr lang="en-US" sz="32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  <m:t>−</m:t>
                              </m:r>
                              <m:r>
                                <a:rPr lang="en-US" sz="32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  <m:t>𝑓</m:t>
                              </m:r>
                              <m:r>
                                <a:rPr lang="en-US" sz="32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32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32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32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32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∆</m:t>
                              </m:r>
                              <m:r>
                                <a:rPr lang="en-US" sz="32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  <m:t>𝑧</m:t>
                              </m:r>
                            </m:den>
                          </m:f>
                          <m:r>
                            <a:rPr lang="en-US" sz="32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  <m:t>   </m:t>
                          </m:r>
                        </m:e>
                      </m:func>
                    </m:oMath>
                  </m:oMathPara>
                </a14:m>
                <a:endParaRPr lang="ar-IQ" sz="3200" dirty="0">
                  <a:solidFill>
                    <a:prstClr val="black"/>
                  </a:solidFill>
                  <a:ea typeface="+mj-ea"/>
                  <a:cs typeface="Times New Roman"/>
                </a:endParaRPr>
              </a:p>
              <a:p>
                <a:endParaRPr lang="ar-IQ" sz="3200" dirty="0" smtClean="0">
                  <a:solidFill>
                    <a:prstClr val="black"/>
                  </a:solidFill>
                  <a:ea typeface="+mj-ea"/>
                  <a:cs typeface="Times New Roman"/>
                </a:endParaRPr>
              </a:p>
              <a:p>
                <a:endParaRPr lang="ar-IQ" sz="3200" dirty="0">
                  <a:solidFill>
                    <a:prstClr val="black"/>
                  </a:solidFill>
                  <a:ea typeface="+mj-ea"/>
                  <a:cs typeface="Times New Roman"/>
                </a:endParaRPr>
              </a:p>
              <a:p>
                <a:endParaRPr lang="ar-IQ" dirty="0"/>
              </a:p>
            </p:txBody>
          </p:sp>
        </mc:Choice>
        <mc:Fallback xmlns="">
          <p:sp>
            <p:nvSpPr>
              <p:cNvPr id="2" name="مستطيل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60648"/>
                <a:ext cx="8537870" cy="7323415"/>
              </a:xfrm>
              <a:prstGeom prst="rect">
                <a:avLst/>
              </a:prstGeom>
              <a:blipFill rotWithShape="1">
                <a:blip r:embed="rId2"/>
                <a:stretch>
                  <a:fillRect l="-2213" t="-1166" r="-1784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3552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مستطيل 1"/>
              <p:cNvSpPr/>
              <p:nvPr/>
            </p:nvSpPr>
            <p:spPr>
              <a:xfrm>
                <a:off x="251520" y="476672"/>
                <a:ext cx="8712968" cy="61934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ar-IQ" sz="3200" dirty="0" smtClean="0"/>
                  <a:t>مثال/ أحسب المشتقة بأستخدام التعريف لدالة </a:t>
                </a:r>
                <a:r>
                  <a:rPr lang="en-US" sz="3200" dirty="0" smtClean="0"/>
                  <a:t>f(z)=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/>
                  <a:t>      </a:t>
                </a:r>
                <a:r>
                  <a:rPr lang="en-US" dirty="0" smtClean="0"/>
                  <a:t>       </a:t>
                </a:r>
              </a:p>
              <a:p>
                <a:r>
                  <a:rPr lang="ar-IQ" sz="3200" dirty="0" smtClean="0"/>
                  <a:t>الحل/</a:t>
                </a:r>
              </a:p>
              <a:p>
                <a:r>
                  <a:rPr lang="ar-IQ" sz="320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́"/>
                        <m:ctrlPr>
                          <a:rPr lang="ar-IQ" sz="32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accPr>
                      <m:e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𝑓</m:t>
                        </m:r>
                        <m:r>
                          <a:rPr lang="ar-IQ" sz="32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 </m:t>
                        </m:r>
                      </m:e>
                    </m:acc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cs typeface="Times New Roman"/>
                      </a:rPr>
                      <m:t>(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cs typeface="Times New Roman"/>
                      </a:rPr>
                      <m:t>𝑧</m:t>
                    </m:r>
                    <m:r>
                      <a:rPr lang="ar-IQ" sz="3200" i="1">
                        <a:solidFill>
                          <a:prstClr val="black"/>
                        </a:solidFill>
                        <a:latin typeface="Cambria Math"/>
                        <a:cs typeface="Times New Roman"/>
                      </a:rPr>
                      <m:t>)=</m:t>
                    </m:r>
                    <m:func>
                      <m:func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320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  <m:t>lim</m:t>
                            </m:r>
                          </m:e>
                          <m:lim>
                            <m:r>
                              <a:rPr lang="en-US" sz="320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  <m:t>∆</m:t>
                            </m:r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  <m:t>𝑧</m:t>
                            </m:r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  <m:t>→</m:t>
                            </m:r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  <m:t>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</m:ctrlPr>
                          </m:fPr>
                          <m:num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32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Times New Roman"/>
                                  </a:rPr>
                                </m:ctrlPr>
                              </m:dPr>
                              <m:e>
                                <m:r>
                                  <a:rPr lang="en-US" sz="32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Times New Roman"/>
                                  </a:rPr>
                                  <m:t>𝑧</m:t>
                                </m:r>
                                <m:r>
                                  <a:rPr lang="en-US" sz="3200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3200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∆</m:t>
                                </m:r>
                                <m:r>
                                  <a:rPr lang="en-US" sz="3200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𝑧</m:t>
                                </m:r>
                              </m:e>
                            </m:d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  <m:t>−</m:t>
                            </m:r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  <m:t>𝑓</m:t>
                            </m:r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  <m:t>(</m:t>
                            </m:r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  <m:t>𝑧</m:t>
                            </m:r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  <m:t>)</m:t>
                            </m:r>
                          </m:num>
                          <m:den>
                            <m:r>
                              <a:rPr lang="en-US" sz="3200" i="1" smtClean="0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  <m:t>∆</m:t>
                            </m:r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  <m:t>𝑧</m:t>
                            </m:r>
                          </m:den>
                        </m:f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                             </m:t>
                        </m:r>
                      </m:e>
                    </m:func>
                  </m:oMath>
                </a14:m>
                <a:r>
                  <a:rPr lang="ar-IQ" sz="3200" dirty="0" smtClean="0"/>
                  <a:t> </a:t>
                </a:r>
                <a:endParaRPr lang="en-US" sz="32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IQ" sz="3200" i="1">
                          <a:solidFill>
                            <a:prstClr val="black"/>
                          </a:solidFill>
                          <a:latin typeface="Cambria Math"/>
                          <a:cs typeface="Times New Roman"/>
                        </a:rPr>
                        <m:t>=</m:t>
                      </m:r>
                      <m:func>
                        <m:funcPr>
                          <m:ctrlPr>
                            <a:rPr lang="en-US" sz="32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32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320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32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∆</m:t>
                              </m:r>
                              <m:r>
                                <a:rPr lang="en-US" sz="32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  <m:t>𝑧</m:t>
                              </m:r>
                              <m:r>
                                <a:rPr lang="en-US" sz="32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→</m:t>
                              </m:r>
                              <m:r>
                                <a:rPr lang="en-US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32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320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(</m:t>
                                  </m:r>
                                  <m:r>
                                    <a:rPr lang="en-US" sz="32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𝑧</m:t>
                                  </m:r>
                                  <m:r>
                                    <a:rPr lang="en-US" sz="32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+</m:t>
                                  </m:r>
                                  <m:r>
                                    <a:rPr lang="en-US" sz="32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∆</m:t>
                                  </m:r>
                                  <m:r>
                                    <a:rPr lang="en-US" sz="32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𝑧</m:t>
                                  </m:r>
                                  <m:r>
                                    <a:rPr lang="en-US" sz="32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32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32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US" sz="32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32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∆</m:t>
                              </m:r>
                              <m:r>
                                <a:rPr lang="en-US" sz="32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  <m:t>𝑧</m:t>
                              </m:r>
                            </m:den>
                          </m:f>
                          <m:r>
                            <a:rPr lang="en-US" sz="32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  <m:t>       </m:t>
                          </m:r>
                        </m:e>
                      </m:func>
                    </m:oMath>
                  </m:oMathPara>
                </a14:m>
                <a:endParaRPr lang="en-US" sz="3200" dirty="0" smtClean="0">
                  <a:cs typeface="+mj-cs"/>
                </a:endParaRPr>
              </a:p>
              <a:p>
                <a:endParaRPr lang="en-US" dirty="0">
                  <a:cs typeface="+mj-cs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IQ" sz="3200" i="1">
                          <a:solidFill>
                            <a:prstClr val="black"/>
                          </a:solidFill>
                          <a:latin typeface="Cambria Math"/>
                          <a:cs typeface="Times New Roman"/>
                        </a:rPr>
                        <m:t>=</m:t>
                      </m:r>
                      <m:func>
                        <m:funcPr>
                          <m:ctrlPr>
                            <a:rPr lang="en-US" sz="32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32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320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32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∆</m:t>
                              </m:r>
                              <m:r>
                                <a:rPr lang="en-US" sz="32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  <m:t>𝑧</m:t>
                              </m:r>
                              <m:r>
                                <a:rPr lang="en-US" sz="32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→</m:t>
                              </m:r>
                              <m:r>
                                <a:rPr lang="en-US" sz="32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32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32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US" sz="32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  <m:t>+</m:t>
                              </m:r>
                              <m:r>
                                <a:rPr lang="en-US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  <m:t>2</m:t>
                              </m:r>
                              <m:r>
                                <a:rPr lang="en-US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  <m:t>𝑧</m:t>
                              </m:r>
                              <m:r>
                                <a:rPr lang="en-US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∆</m:t>
                              </m:r>
                              <m:r>
                                <a:rPr lang="en-US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𝑧</m:t>
                              </m:r>
                              <m:r>
                                <a:rPr lang="en-US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32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∆</m:t>
                                  </m:r>
                                  <m:r>
                                    <a:rPr lang="en-US" sz="32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US" sz="3200" b="0" i="1" smtClean="0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32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32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US" sz="32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cs typeface="Times New Roman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32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∆</m:t>
                              </m:r>
                              <m:r>
                                <a:rPr lang="en-US" sz="32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  <m:t>𝑧</m:t>
                              </m:r>
                            </m:den>
                          </m:f>
                          <m:r>
                            <a:rPr lang="en-US" sz="32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  <m:t>       </m:t>
                          </m:r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IQ" sz="3200" i="1">
                          <a:solidFill>
                            <a:prstClr val="black"/>
                          </a:solidFill>
                          <a:latin typeface="Cambria Math"/>
                          <a:cs typeface="Times New Roman"/>
                        </a:rPr>
                        <m:t>=</m:t>
                      </m:r>
                      <m:func>
                        <m:funcPr>
                          <m:ctrlPr>
                            <a:rPr lang="en-US" sz="32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32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320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32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∆</m:t>
                              </m:r>
                              <m:r>
                                <a:rPr lang="en-US" sz="32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  <m:t>𝑧</m:t>
                              </m:r>
                              <m:r>
                                <a:rPr lang="en-US" sz="32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→</m:t>
                              </m:r>
                              <m:r>
                                <a:rPr lang="en-US" sz="32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32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</m:ctrlPr>
                            </m:fPr>
                            <m:num>
                              <m:r>
                                <a:rPr lang="en-US" sz="320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∆</m:t>
                              </m:r>
                              <m:r>
                                <a:rPr lang="en-US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𝑧</m:t>
                              </m:r>
                              <m:r>
                                <a:rPr lang="en-US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(</m:t>
                              </m:r>
                              <m:r>
                                <a:rPr lang="en-US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2</m:t>
                              </m:r>
                              <m:r>
                                <a:rPr lang="en-US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𝑧</m:t>
                              </m:r>
                              <m:r>
                                <a:rPr lang="en-US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−∆</m:t>
                              </m:r>
                              <m:r>
                                <a:rPr lang="en-US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𝑧</m:t>
                              </m:r>
                              <m:r>
                                <a:rPr lang="en-US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32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∆</m:t>
                              </m:r>
                              <m:r>
                                <a:rPr lang="en-US" sz="32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  <m:t>𝑧</m:t>
                              </m:r>
                            </m:den>
                          </m:f>
                          <m:r>
                            <a:rPr lang="en-US" sz="32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  <m:t>       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  <a:p>
                <a:endParaRPr lang="en-US" dirty="0" smtClean="0"/>
              </a:p>
              <a:p>
                <a:endParaRPr lang="ar-IQ" dirty="0"/>
              </a:p>
            </p:txBody>
          </p:sp>
        </mc:Choice>
        <mc:Fallback xmlns="">
          <p:sp>
            <p:nvSpPr>
              <p:cNvPr id="2" name="مستطيل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76672"/>
                <a:ext cx="8712968" cy="6193490"/>
              </a:xfrm>
              <a:prstGeom prst="rect">
                <a:avLst/>
              </a:prstGeom>
              <a:blipFill rotWithShape="1">
                <a:blip r:embed="rId2"/>
                <a:stretch>
                  <a:fillRect t="-1476" r="-1748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9761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مستطيل 1"/>
              <p:cNvSpPr/>
              <p:nvPr/>
            </p:nvSpPr>
            <p:spPr>
              <a:xfrm>
                <a:off x="395536" y="764704"/>
                <a:ext cx="8424936" cy="49182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IQ" sz="3200" i="1" smtClean="0">
                          <a:solidFill>
                            <a:prstClr val="black"/>
                          </a:solidFill>
                          <a:latin typeface="Cambria Math"/>
                          <a:cs typeface="Times New Roman"/>
                        </a:rPr>
                        <m:t>=</m:t>
                      </m:r>
                      <m:func>
                        <m:funcPr>
                          <m:ctrlPr>
                            <a:rPr lang="en-US" sz="32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32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3200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32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∆</m:t>
                              </m:r>
                              <m:r>
                                <a:rPr lang="en-US" sz="3200" i="1">
                                  <a:solidFill>
                                    <a:prstClr val="black"/>
                                  </a:solidFill>
                                  <a:latin typeface="Cambria Math"/>
                                  <a:cs typeface="Times New Roman"/>
                                </a:rPr>
                                <m:t>𝑧</m:t>
                              </m:r>
                              <m:r>
                                <a:rPr lang="en-US" sz="32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→</m:t>
                              </m:r>
                              <m:r>
                                <a:rPr lang="en-US" sz="32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0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ctrlPr>
                                <a:rPr lang="en-US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2</m:t>
                              </m:r>
                              <m:r>
                                <a:rPr lang="en-US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𝑧</m:t>
                              </m:r>
                              <m:r>
                                <a:rPr lang="en-US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+∆</m:t>
                              </m:r>
                              <m:r>
                                <a:rPr lang="en-US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𝑧</m:t>
                              </m:r>
                            </m:e>
                          </m:d>
                          <m:r>
                            <a:rPr lang="en-US" sz="3200" i="1">
                              <a:solidFill>
                                <a:prstClr val="black"/>
                              </a:solidFill>
                              <a:latin typeface="Cambria Math"/>
                              <a:cs typeface="Times New Roman"/>
                            </a:rPr>
                            <m:t>      </m:t>
                          </m:r>
                        </m:e>
                      </m:func>
                    </m:oMath>
                  </m:oMathPara>
                </a14:m>
                <a:endParaRPr lang="en-US" sz="3200" dirty="0" smtClean="0">
                  <a:solidFill>
                    <a:prstClr val="black"/>
                  </a:solidFill>
                  <a:cs typeface="Times New Roman"/>
                </a:endParaRPr>
              </a:p>
              <a:p>
                <a:endParaRPr lang="en-US" dirty="0" smtClean="0"/>
              </a:p>
              <a:p>
                <a:pPr algn="ctr"/>
                <a:r>
                  <a:rPr lang="ar-IQ" sz="3200" dirty="0" smtClean="0">
                    <a:cs typeface="+mj-cs"/>
                  </a:rPr>
                  <a:t>                     </a:t>
                </a:r>
                <a:r>
                  <a:rPr lang="en-US" sz="3200" dirty="0" smtClean="0">
                    <a:cs typeface="+mj-cs"/>
                  </a:rPr>
                  <a:t>=</a:t>
                </a:r>
                <a:r>
                  <a:rPr lang="en-US" sz="3200" dirty="0">
                    <a:cs typeface="+mj-cs"/>
                  </a:rPr>
                  <a:t>2z+0  </a:t>
                </a:r>
              </a:p>
              <a:p>
                <a:pPr algn="ctr"/>
                <a:r>
                  <a:rPr lang="ar-IQ" sz="3200" dirty="0" smtClean="0">
                    <a:cs typeface="+mj-cs"/>
                  </a:rPr>
                  <a:t>                         </a:t>
                </a:r>
                <a:r>
                  <a:rPr lang="en-US" sz="3200" dirty="0" smtClean="0">
                    <a:cs typeface="+mj-cs"/>
                  </a:rPr>
                  <a:t>    </a:t>
                </a:r>
                <a:r>
                  <a:rPr lang="en-US" sz="3200" dirty="0">
                    <a:cs typeface="+mj-cs"/>
                  </a:rPr>
                  <a:t>= 2z  </a:t>
                </a:r>
                <a:r>
                  <a:rPr lang="en-US" dirty="0">
                    <a:cs typeface="+mj-cs"/>
                  </a:rPr>
                  <a:t>    </a:t>
                </a:r>
              </a:p>
              <a:p>
                <a:pPr algn="ctr"/>
                <a:endParaRPr lang="en-US" dirty="0" smtClean="0"/>
              </a:p>
              <a:p>
                <a:pPr algn="l"/>
                <a:r>
                  <a:rPr lang="ar-IQ" sz="3200" dirty="0" smtClean="0">
                    <a:cs typeface="+mj-cs"/>
                  </a:rPr>
                  <a:t>احسب المشتقة بأستخدام التعريف                        </a:t>
                </a:r>
                <a:r>
                  <a:rPr lang="en-US" sz="3200" dirty="0" smtClean="0">
                    <a:cs typeface="+mj-cs"/>
                  </a:rPr>
                  <a:t>Ex:</a:t>
                </a:r>
                <a:r>
                  <a:rPr lang="ar-IQ" sz="3200" dirty="0" smtClean="0">
                    <a:cs typeface="+mj-cs"/>
                  </a:rPr>
                  <a:t> </a:t>
                </a:r>
                <a:endParaRPr lang="en-US" sz="3200" dirty="0">
                  <a:cs typeface="+mj-cs"/>
                </a:endParaRPr>
              </a:p>
              <a:p>
                <a:pPr algn="l"/>
                <a:r>
                  <a:rPr lang="en-US" sz="3200" dirty="0" smtClean="0">
                    <a:cs typeface="+mj-cs"/>
                  </a:rPr>
                  <a:t>1) f(z)=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200" i="1" smtClean="0">
                            <a:latin typeface="Cambria Math"/>
                            <a:cs typeface="+mj-cs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/>
                            <a:cs typeface="+mj-cs"/>
                          </a:rPr>
                          <m:t>𝑧</m:t>
                        </m:r>
                      </m:e>
                    </m:d>
                  </m:oMath>
                </a14:m>
                <a:endParaRPr lang="en-US" sz="3200" dirty="0" smtClean="0">
                  <a:cs typeface="+mj-cs"/>
                </a:endParaRPr>
              </a:p>
              <a:p>
                <a:pPr algn="l"/>
                <a:r>
                  <a:rPr lang="en-US" sz="3200" dirty="0" smtClean="0">
                    <a:cs typeface="+mj-cs"/>
                  </a:rPr>
                  <a:t>2) f(z)=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i="1" smtClean="0">
                            <a:latin typeface="Cambria Math"/>
                            <a:cs typeface="+mj-cs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/>
                            <a:cs typeface="+mj-cs"/>
                          </a:rPr>
                          <m:t>𝑧</m:t>
                        </m:r>
                      </m:e>
                    </m:acc>
                  </m:oMath>
                </a14:m>
                <a:endParaRPr lang="en-US" sz="3200" dirty="0">
                  <a:cs typeface="+mj-cs"/>
                </a:endParaRPr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ar-IQ" dirty="0"/>
              </a:p>
            </p:txBody>
          </p:sp>
        </mc:Choice>
        <mc:Fallback>
          <p:sp>
            <p:nvSpPr>
              <p:cNvPr id="2" name="مستطيل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764704"/>
                <a:ext cx="8424936" cy="4918206"/>
              </a:xfrm>
              <a:prstGeom prst="rect">
                <a:avLst/>
              </a:prstGeom>
              <a:blipFill rotWithShape="1">
                <a:blip r:embed="rId2"/>
                <a:stretch>
                  <a:fillRect l="-3039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861358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497</Words>
  <Application>Microsoft Office PowerPoint</Application>
  <PresentationFormat>عرض على الشاشة (3:4)‏</PresentationFormat>
  <Paragraphs>48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نسق Office</vt:lpstr>
      <vt:lpstr>التحليل العقدي  المحاضرة التاسعة اشتقاق الدوال المركبة   لطلبة كلية التربية الاساسية/قسم الرياضيات / المرحلة الرابعة أعداد م.م. أنفال حسن ذياب   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المستقبل للحاسبات - سنجار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التحليل العقدي  المحاضرة التاسعة اشتقاق الدوال المركبة   لطلبة كلية التربية الاساسية/قسم الرياضيات / المرحلة الرابعة أعداد م.م. أنفال حسن ذياب    </dc:title>
  <dc:creator>Hanoo</dc:creator>
  <cp:lastModifiedBy>Hanoo</cp:lastModifiedBy>
  <cp:revision>18</cp:revision>
  <dcterms:created xsi:type="dcterms:W3CDTF">2020-01-06T09:20:39Z</dcterms:created>
  <dcterms:modified xsi:type="dcterms:W3CDTF">2020-01-06T16:39:25Z</dcterms:modified>
</cp:coreProperties>
</file>