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1E4FF5-6014-43E3-BFA5-6DD09F8A61BB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D05E0C-9B84-45DC-9356-5894CFAAF6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387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7B76D-C788-4888-B3D1-4BA676CDB0FD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7B76D-C788-4888-B3D1-4BA676CDB0FD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FB4AD-6630-4825-8D3A-2FE906A80911}" type="datetimeFigureOut">
              <a:rPr lang="ar-IQ" smtClean="0"/>
              <a:t>07/05/1441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9C52B1-82DA-4608-981A-87183B0BC475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59926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Basic Sentence Patterns </a:t>
            </a:r>
            <a:br>
              <a:rPr lang="en-US" sz="4000" dirty="0" smtClean="0"/>
            </a:br>
            <a:r>
              <a:rPr lang="en-US" sz="4000" dirty="0" smtClean="0"/>
              <a:t>in English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Patterns with verb </a:t>
            </a:r>
            <a:r>
              <a:rPr lang="en-US" sz="3600" dirty="0" smtClean="0">
                <a:solidFill>
                  <a:schemeClr val="tx1"/>
                </a:solidFill>
              </a:rPr>
              <a:t>Linking verbs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Based on </a:t>
            </a:r>
            <a:br>
              <a:rPr lang="en-US" sz="3100" dirty="0" smtClean="0"/>
            </a:br>
            <a:r>
              <a:rPr lang="en-US" sz="3100" dirty="0" smtClean="0"/>
              <a:t>Introductory English Grammar</a:t>
            </a:r>
            <a:br>
              <a:rPr lang="en-US" sz="3100" dirty="0" smtClean="0"/>
            </a:br>
            <a:r>
              <a:rPr lang="en-US" sz="3100" dirty="0" smtClean="0"/>
              <a:t>By</a:t>
            </a:r>
            <a:br>
              <a:rPr lang="en-US" sz="3100" dirty="0" smtClean="0"/>
            </a:br>
            <a:r>
              <a:rPr lang="en-US" sz="3100" dirty="0" smtClean="0"/>
              <a:t>Norman C. </a:t>
            </a:r>
            <a:r>
              <a:rPr lang="en-US" sz="3100" dirty="0" err="1" smtClean="0"/>
              <a:t>Stageberg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</a:t>
            </a:r>
            <a:br>
              <a:rPr lang="en-US" sz="3600" dirty="0" smtClean="0"/>
            </a:b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8072495" cy="2571769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University of </a:t>
            </a:r>
            <a:r>
              <a:rPr lang="en-US" sz="2400" dirty="0" err="1" smtClean="0"/>
              <a:t>Diyala</a:t>
            </a:r>
            <a:endParaRPr lang="en-US" sz="2400" dirty="0" smtClean="0"/>
          </a:p>
          <a:p>
            <a:pPr algn="ctr"/>
            <a:r>
              <a:rPr lang="en-US" sz="2400" dirty="0" smtClean="0"/>
              <a:t>College of Basic Education</a:t>
            </a:r>
          </a:p>
          <a:p>
            <a:pPr algn="ctr"/>
            <a:r>
              <a:rPr lang="en-US" sz="2400" dirty="0" smtClean="0"/>
              <a:t>Dep. of English </a:t>
            </a:r>
          </a:p>
        </p:txBody>
      </p:sp>
    </p:spTree>
    <p:extLst>
      <p:ext uri="{BB962C8B-B14F-4D97-AF65-F5344CB8AC3E}">
        <p14:creationId xmlns:p14="http://schemas.microsoft.com/office/powerpoint/2010/main" val="275598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4876" y="221455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928670"/>
            <a:ext cx="7890100" cy="698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Patterns with linking verbs</a:t>
            </a:r>
          </a:p>
          <a:p>
            <a:pPr algn="l"/>
            <a:r>
              <a:rPr lang="en-US" sz="2800" dirty="0" smtClean="0"/>
              <a:t>A linking verb is the verb that links the subject with the predicate .  Some of the common linking verbs are</a:t>
            </a:r>
            <a:r>
              <a:rPr lang="en-US" sz="2800" dirty="0" smtClean="0">
                <a:solidFill>
                  <a:srgbClr val="00B0F0"/>
                </a:solidFill>
              </a:rPr>
              <a:t>:  seem, appear, become, grow, remain, look, sound, get, continue, remain, go, and  prove.</a:t>
            </a:r>
          </a:p>
          <a:p>
            <a:pPr algn="l"/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r>
              <a:rPr lang="en-US" sz="2800" dirty="0" smtClean="0"/>
              <a:t>There are two patterns related 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linking verbs</a:t>
            </a:r>
            <a:r>
              <a:rPr lang="en-US" sz="2800" dirty="0" smtClean="0">
                <a:solidFill>
                  <a:srgbClr val="00B050"/>
                </a:solidFill>
              </a:rPr>
              <a:t>:</a:t>
            </a:r>
          </a:p>
          <a:p>
            <a:pPr algn="l"/>
            <a:r>
              <a:rPr lang="en-US" sz="2800" dirty="0" smtClean="0"/>
              <a:t>1. 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smtClean="0"/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2800" dirty="0" smtClean="0">
                <a:solidFill>
                  <a:srgbClr val="00B050"/>
                </a:solidFill>
              </a:rPr>
              <a:t>LV</a:t>
            </a:r>
            <a:r>
              <a:rPr lang="en-US" sz="2800" dirty="0" smtClean="0">
                <a:solidFill>
                  <a:srgbClr val="FF0000"/>
                </a:solidFill>
              </a:rPr>
              <a:t>              </a:t>
            </a:r>
            <a:r>
              <a:rPr lang="en-US" sz="2800" dirty="0" err="1" smtClean="0">
                <a:solidFill>
                  <a:srgbClr val="FF0000"/>
                </a:solidFill>
              </a:rPr>
              <a:t>Adj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/>
              <a:t>The student           </a:t>
            </a:r>
            <a:r>
              <a:rPr lang="en-US" sz="2800" dirty="0" smtClean="0">
                <a:solidFill>
                  <a:srgbClr val="00B050"/>
                </a:solidFill>
              </a:rPr>
              <a:t>seems</a:t>
            </a:r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>
                <a:solidFill>
                  <a:srgbClr val="FF0000"/>
                </a:solidFill>
              </a:rPr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tired. 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smtClean="0"/>
              <a:t>The child</a:t>
            </a:r>
            <a:r>
              <a:rPr lang="en-US" sz="2800" dirty="0" smtClean="0">
                <a:solidFill>
                  <a:srgbClr val="FF0000"/>
                </a:solidFill>
              </a:rPr>
              <a:t>                 </a:t>
            </a:r>
            <a:r>
              <a:rPr lang="en-US" sz="2800" dirty="0" smtClean="0">
                <a:solidFill>
                  <a:srgbClr val="00B050"/>
                </a:solidFill>
              </a:rPr>
              <a:t>grew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sleepy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      </a:t>
            </a:r>
            <a:r>
              <a:rPr lang="en-US" sz="2800" dirty="0" smtClean="0"/>
              <a:t>You</a:t>
            </a:r>
            <a:r>
              <a:rPr lang="en-US" sz="2800" dirty="0" smtClean="0">
                <a:solidFill>
                  <a:srgbClr val="FF0000"/>
                </a:solidFill>
              </a:rPr>
              <a:t>                           </a:t>
            </a:r>
            <a:r>
              <a:rPr lang="en-US" sz="2800" dirty="0" smtClean="0">
                <a:solidFill>
                  <a:srgbClr val="00B050"/>
                </a:solidFill>
              </a:rPr>
              <a:t>look  </a:t>
            </a:r>
            <a:r>
              <a:rPr lang="en-US" sz="2800" dirty="0" smtClean="0">
                <a:solidFill>
                  <a:srgbClr val="FF0000"/>
                </a:solidFill>
              </a:rPr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sharp    </a:t>
            </a:r>
            <a:r>
              <a:rPr lang="en-US" sz="2800" dirty="0" smtClean="0"/>
              <a:t>today.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      </a:t>
            </a:r>
            <a:r>
              <a:rPr lang="en-US" sz="2800" dirty="0" smtClean="0"/>
              <a:t>The party       </a:t>
            </a:r>
            <a:r>
              <a:rPr lang="en-US" sz="2800" dirty="0" smtClean="0">
                <a:solidFill>
                  <a:srgbClr val="00B050"/>
                </a:solidFill>
              </a:rPr>
              <a:t>may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become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lively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  </a:t>
            </a:r>
          </a:p>
          <a:p>
            <a:pPr algn="l"/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93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2891" y="2285992"/>
            <a:ext cx="5309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      </a:t>
            </a: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1714488"/>
            <a:ext cx="58579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0034" y="928670"/>
            <a:ext cx="864396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verbs can be used as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linking verbs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ordinary verbs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transitive or intransitive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get, grow, go, remain, work, stand, run, prove, appear , taste, smell , and look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(among others).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These verbs are considered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linking verbs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1.when they can be substituted by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be, become, or remain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 no substantial change of meaning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when they are followed by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adjective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man </a:t>
            </a:r>
            <a:r>
              <a:rPr lang="en-US" sz="2800" u="sng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looked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sleepy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(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linking verb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man </a:t>
            </a:r>
            <a:r>
              <a:rPr lang="en-US" sz="2800" u="sng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looked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outside. (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intransitive verb / ordinary verb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8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214422"/>
            <a:ext cx="8358246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2.  N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                         </a:t>
            </a:r>
            <a:r>
              <a:rPr lang="en-US" sz="2800" dirty="0" smtClean="0">
                <a:solidFill>
                  <a:srgbClr val="00B050"/>
                </a:solidFill>
              </a:rPr>
              <a:t>LV</a:t>
            </a:r>
            <a:r>
              <a:rPr lang="en-US" sz="2800" dirty="0" smtClean="0"/>
              <a:t>                  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1</a:t>
            </a:r>
          </a:p>
          <a:p>
            <a:pPr algn="l"/>
            <a:endParaRPr lang="en-US" sz="2800" baseline="30000" dirty="0" smtClean="0"/>
          </a:p>
          <a:p>
            <a:pPr algn="l"/>
            <a:r>
              <a:rPr lang="en-US" sz="2800" dirty="0" smtClean="0"/>
              <a:t>My friend               </a:t>
            </a:r>
            <a:r>
              <a:rPr lang="en-US" sz="2800" dirty="0" smtClean="0">
                <a:solidFill>
                  <a:srgbClr val="00B050"/>
                </a:solidFill>
              </a:rPr>
              <a:t>became</a:t>
            </a:r>
            <a:r>
              <a:rPr lang="en-US" sz="2800" dirty="0" smtClean="0"/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a doctor</a:t>
            </a:r>
            <a:r>
              <a:rPr lang="en-US" sz="2800" dirty="0" smtClean="0"/>
              <a:t>.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Ahmed                  </a:t>
            </a:r>
            <a:r>
              <a:rPr lang="en-US" sz="2800" dirty="0" smtClean="0">
                <a:solidFill>
                  <a:srgbClr val="00B050"/>
                </a:solidFill>
              </a:rPr>
              <a:t>remained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an outstanding student.</a:t>
            </a:r>
          </a:p>
          <a:p>
            <a:pPr algn="l"/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r>
              <a:rPr lang="en-US" sz="2800" dirty="0" smtClean="0"/>
              <a:t>The chief               </a:t>
            </a:r>
            <a:r>
              <a:rPr lang="en-US" sz="2800" dirty="0" smtClean="0">
                <a:solidFill>
                  <a:srgbClr val="00B050"/>
                </a:solidFill>
              </a:rPr>
              <a:t>seemed</a:t>
            </a:r>
            <a:r>
              <a:rPr lang="en-US" sz="2800" dirty="0" smtClean="0"/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a good fellow.</a:t>
            </a:r>
          </a:p>
          <a:p>
            <a:pPr algn="l"/>
            <a:r>
              <a:rPr lang="en-US" sz="2800" dirty="0" smtClean="0"/>
              <a:t>           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l"/>
            <a:r>
              <a:rPr lang="en-US" sz="2800" dirty="0" smtClean="0"/>
              <a:t>The first and second nouns have the </a:t>
            </a:r>
            <a:r>
              <a:rPr lang="en-US" sz="2800" dirty="0" smtClean="0">
                <a:solidFill>
                  <a:srgbClr val="FF0000"/>
                </a:solidFill>
              </a:rPr>
              <a:t>same referent</a:t>
            </a:r>
            <a:r>
              <a:rPr lang="en-US" sz="2800" dirty="0" smtClean="0"/>
              <a:t>.</a:t>
            </a:r>
          </a:p>
          <a:p>
            <a:pPr algn="l"/>
            <a:r>
              <a:rPr lang="en-US" sz="2800" dirty="0" smtClean="0"/>
              <a:t>The second noun identifies the subject , so it is called </a:t>
            </a:r>
            <a:r>
              <a:rPr lang="en-US" sz="2800" dirty="0" smtClean="0">
                <a:solidFill>
                  <a:srgbClr val="FF0000"/>
                </a:solidFill>
              </a:rPr>
              <a:t>subject complement.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baseline="30000" dirty="0" smtClean="0"/>
          </a:p>
          <a:p>
            <a:pPr algn="l"/>
            <a:endParaRPr lang="en-US" sz="2800" dirty="0" smtClean="0"/>
          </a:p>
          <a:p>
            <a:pPr algn="l"/>
            <a:endParaRPr lang="en-US" sz="2800" baseline="30000" dirty="0" smtClean="0"/>
          </a:p>
          <a:p>
            <a:pPr algn="l"/>
            <a:endParaRPr lang="en-US" sz="2800" baseline="30000" dirty="0" smtClean="0"/>
          </a:p>
          <a:p>
            <a:pPr algn="l"/>
            <a:r>
              <a:rPr lang="en-US" sz="2800" dirty="0" smtClean="0"/>
              <a:t>     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50165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120417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The differences between the verb (Be) and </a:t>
            </a:r>
            <a:br>
              <a:rPr lang="en-US" sz="2800" dirty="0" smtClean="0"/>
            </a:br>
            <a:r>
              <a:rPr lang="en-US" sz="2800" dirty="0" smtClean="0"/>
              <a:t>the linking verb </a:t>
            </a: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 </a:t>
            </a:r>
            <a:endParaRPr lang="ar-IQ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Linking verb 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Affirmative statement : Jane </a:t>
            </a:r>
            <a:endParaRPr lang="ar-IQ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happy.</a:t>
            </a:r>
          </a:p>
          <a:p>
            <a:pPr marL="0" indent="0" algn="l">
              <a:buNone/>
            </a:pPr>
            <a:r>
              <a:rPr lang="en-US" dirty="0" smtClean="0"/>
              <a:t>Yes-no question: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Jane happy?</a:t>
            </a:r>
          </a:p>
          <a:p>
            <a:pPr marL="0" indent="0" algn="l">
              <a:buNone/>
            </a:pPr>
            <a:r>
              <a:rPr lang="en-US" dirty="0" smtClean="0"/>
              <a:t>Tag question: Jane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happy, </a:t>
            </a:r>
            <a:r>
              <a:rPr lang="en-US" dirty="0" smtClean="0">
                <a:solidFill>
                  <a:srgbClr val="FF0000"/>
                </a:solidFill>
              </a:rPr>
              <a:t>isn't</a:t>
            </a:r>
            <a:r>
              <a:rPr lang="en-US" dirty="0" smtClean="0"/>
              <a:t> she?</a:t>
            </a:r>
          </a:p>
          <a:p>
            <a:pPr marL="0" indent="0" algn="l">
              <a:buNone/>
            </a:pPr>
            <a:r>
              <a:rPr lang="en-US" dirty="0" smtClean="0"/>
              <a:t>Negative statement: Jane </a:t>
            </a:r>
            <a:r>
              <a:rPr lang="en-US" dirty="0" smtClean="0">
                <a:solidFill>
                  <a:srgbClr val="FF0000"/>
                </a:solidFill>
              </a:rPr>
              <a:t>is not</a:t>
            </a:r>
            <a:r>
              <a:rPr lang="en-US" dirty="0" smtClean="0"/>
              <a:t> happy.   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Affirmative statement : Jane </a:t>
            </a:r>
            <a:r>
              <a:rPr lang="en-US" dirty="0" smtClean="0">
                <a:solidFill>
                  <a:srgbClr val="00B050"/>
                </a:solidFill>
              </a:rPr>
              <a:t>appears</a:t>
            </a:r>
            <a:r>
              <a:rPr lang="en-US" dirty="0" smtClean="0"/>
              <a:t> happy.</a:t>
            </a:r>
          </a:p>
          <a:p>
            <a:pPr marL="0" indent="0" algn="l">
              <a:buNone/>
            </a:pPr>
            <a:r>
              <a:rPr lang="en-US" dirty="0" smtClean="0"/>
              <a:t>Yea-no question: </a:t>
            </a:r>
            <a:r>
              <a:rPr lang="en-US" dirty="0" smtClean="0">
                <a:solidFill>
                  <a:srgbClr val="7030A0"/>
                </a:solidFill>
              </a:rPr>
              <a:t>Does</a:t>
            </a:r>
            <a:r>
              <a:rPr lang="en-US" dirty="0" smtClean="0"/>
              <a:t> Jane </a:t>
            </a:r>
            <a:endParaRPr lang="ar-IQ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appear </a:t>
            </a:r>
            <a:r>
              <a:rPr lang="en-US" dirty="0" smtClean="0"/>
              <a:t>happy?</a:t>
            </a:r>
          </a:p>
          <a:p>
            <a:pPr marL="0" indent="0" algn="l">
              <a:buNone/>
            </a:pPr>
            <a:r>
              <a:rPr lang="en-US" dirty="0" smtClean="0"/>
              <a:t>  Tag question: Jane </a:t>
            </a:r>
            <a:r>
              <a:rPr lang="en-US" dirty="0" smtClean="0">
                <a:solidFill>
                  <a:srgbClr val="00B050"/>
                </a:solidFill>
              </a:rPr>
              <a:t>appears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happy, </a:t>
            </a:r>
            <a:r>
              <a:rPr lang="en-US" dirty="0" smtClean="0">
                <a:solidFill>
                  <a:srgbClr val="7030A0"/>
                </a:solidFill>
              </a:rPr>
              <a:t>doesn’t</a:t>
            </a:r>
            <a:r>
              <a:rPr lang="en-US" dirty="0" smtClean="0"/>
              <a:t> she?</a:t>
            </a:r>
          </a:p>
          <a:p>
            <a:pPr marL="0" indent="0" algn="l">
              <a:buNone/>
            </a:pPr>
            <a:r>
              <a:rPr lang="en-US" dirty="0" smtClean="0"/>
              <a:t>Negative statement: Jane </a:t>
            </a:r>
            <a:r>
              <a:rPr lang="en-US" dirty="0" smtClean="0">
                <a:solidFill>
                  <a:srgbClr val="7030A0"/>
                </a:solidFill>
              </a:rPr>
              <a:t>doesn't </a:t>
            </a:r>
            <a:r>
              <a:rPr lang="en-US" dirty="0" smtClean="0">
                <a:solidFill>
                  <a:srgbClr val="00B050"/>
                </a:solidFill>
              </a:rPr>
              <a:t>appear</a:t>
            </a:r>
            <a:r>
              <a:rPr lang="en-US" dirty="0" smtClean="0"/>
              <a:t> happy.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991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1472" y="-16247"/>
            <a:ext cx="8249000" cy="665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Consider the difference in the following sentences: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 friend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seems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 good doctor 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My friend  and a good doctor have the same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referent. Both are N1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  friend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needs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good doctor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My friend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good doctor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have different referents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 friend is N1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good doctor is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9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704088"/>
            <a:ext cx="7704856" cy="1788808"/>
          </a:xfrm>
        </p:spPr>
        <p:txBody>
          <a:bodyPr/>
          <a:lstStyle/>
          <a:p>
            <a:pPr algn="ctr"/>
            <a:r>
              <a:rPr lang="en-US" dirty="0" smtClean="0"/>
              <a:t>Thank you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8060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399</Words>
  <Application>Microsoft Office PowerPoint</Application>
  <PresentationFormat>عرض على الشاشة (3:4)‏</PresentationFormat>
  <Paragraphs>61</Paragraphs>
  <Slides>7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Basic Sentence Patterns  in English Patterns with verb Linking verbs Based on  Introductory English Grammar By Norman C. Stageberg    </vt:lpstr>
      <vt:lpstr>عرض تقديمي في PowerPoint</vt:lpstr>
      <vt:lpstr>عرض تقديمي في PowerPoint</vt:lpstr>
      <vt:lpstr>عرض تقديمي في PowerPoint</vt:lpstr>
      <vt:lpstr>The differences between the verb (Be) and  the linking verb </vt:lpstr>
      <vt:lpstr>عرض تقديمي في PowerPoint</vt:lpstr>
      <vt:lpstr>Thank you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Sentence Patterns  in English Patterns with verb Linking verbs Based on  Introductory English Grammar By Norman C. Stageberg</dc:title>
  <dc:creator>Maher</dc:creator>
  <cp:lastModifiedBy>Maher</cp:lastModifiedBy>
  <cp:revision>2</cp:revision>
  <dcterms:created xsi:type="dcterms:W3CDTF">2020-01-02T10:41:49Z</dcterms:created>
  <dcterms:modified xsi:type="dcterms:W3CDTF">2020-01-02T11:00:42Z</dcterms:modified>
</cp:coreProperties>
</file>