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عنوان فرعي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وان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ar-SA" smtClean="0"/>
              <a:t>انقر لتحرير نمط العنوان الرئيسي</a:t>
            </a:r>
            <a:endParaRPr kumimoji="0" lang="en-US"/>
          </a:p>
        </p:txBody>
      </p:sp>
      <p:cxnSp>
        <p:nvCxnSpPr>
          <p:cNvPr id="8" name="رابط مستقيم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شكل بيضاوي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عنصر نائب للتاريخ 14"/>
          <p:cNvSpPr>
            <a:spLocks noGrp="1"/>
          </p:cNvSpPr>
          <p:nvPr>
            <p:ph type="dt" sz="half" idx="10"/>
          </p:nvPr>
        </p:nvSpPr>
        <p:spPr/>
        <p:txBody>
          <a:bodyPr/>
          <a:lstStyle/>
          <a:p>
            <a:fld id="{1B8ABB09-4A1D-463E-8065-109CC2B7EFAA}" type="datetimeFigureOut">
              <a:rPr lang="ar-SA" smtClean="0"/>
              <a:pPr/>
              <a:t>15/08/1439</a:t>
            </a:fld>
            <a:endParaRPr lang="ar-SA"/>
          </a:p>
        </p:txBody>
      </p:sp>
      <p:sp>
        <p:nvSpPr>
          <p:cNvPr id="16" name="عنصر نائب لرقم الشريحة 15"/>
          <p:cNvSpPr>
            <a:spLocks noGrp="1"/>
          </p:cNvSpPr>
          <p:nvPr>
            <p:ph type="sldNum" sz="quarter" idx="11"/>
          </p:nvPr>
        </p:nvSpPr>
        <p:spPr/>
        <p:txBody>
          <a:bodyPr/>
          <a:lstStyle/>
          <a:p>
            <a:fld id="{0B34F065-1154-456A-91E3-76DE8E75E17B}" type="slidenum">
              <a:rPr lang="ar-SA" smtClean="0"/>
              <a:pPr/>
              <a:t>‹#›</a:t>
            </a:fld>
            <a:endParaRPr lang="ar-SA"/>
          </a:p>
        </p:txBody>
      </p:sp>
      <p:sp>
        <p:nvSpPr>
          <p:cNvPr id="17" name="عنصر نائب للتذييل 16"/>
          <p:cNvSpPr>
            <a:spLocks noGrp="1"/>
          </p:cNvSpPr>
          <p:nvPr>
            <p:ph type="ftr" sz="quarter" idx="12"/>
          </p:nvPr>
        </p:nvSpPr>
        <p:spPr/>
        <p:txBody>
          <a:bodyPr/>
          <a:lstStyle/>
          <a:p>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15/08/1439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15/08/1439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457200" y="1524000"/>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4" name="عنصر نائب للتاريخ 13"/>
          <p:cNvSpPr>
            <a:spLocks noGrp="1"/>
          </p:cNvSpPr>
          <p:nvPr>
            <p:ph type="dt" sz="half" idx="14"/>
          </p:nvPr>
        </p:nvSpPr>
        <p:spPr/>
        <p:txBody>
          <a:bodyPr/>
          <a:lstStyle/>
          <a:p>
            <a:fld id="{1B8ABB09-4A1D-463E-8065-109CC2B7EFAA}" type="datetimeFigureOut">
              <a:rPr lang="ar-SA" smtClean="0"/>
              <a:pPr/>
              <a:t>15/08/1439</a:t>
            </a:fld>
            <a:endParaRPr lang="ar-SA"/>
          </a:p>
        </p:txBody>
      </p:sp>
      <p:sp>
        <p:nvSpPr>
          <p:cNvPr id="15" name="عنصر نائب لرقم الشريحة 14"/>
          <p:cNvSpPr>
            <a:spLocks noGrp="1"/>
          </p:cNvSpPr>
          <p:nvPr>
            <p:ph type="sldNum" sz="quarter" idx="15"/>
          </p:nvPr>
        </p:nvSpPr>
        <p:spPr/>
        <p:txBody>
          <a:bodyPr/>
          <a:lstStyle>
            <a:lvl1pPr algn="ctr">
              <a:defRPr/>
            </a:lvl1pPr>
          </a:lstStyle>
          <a:p>
            <a:fld id="{0B34F065-1154-456A-91E3-76DE8E75E17B}" type="slidenum">
              <a:rPr lang="ar-SA" smtClean="0"/>
              <a:pPr/>
              <a:t>‹#›</a:t>
            </a:fld>
            <a:endParaRPr lang="ar-SA"/>
          </a:p>
        </p:txBody>
      </p:sp>
      <p:sp>
        <p:nvSpPr>
          <p:cNvPr id="16" name="عنصر نائب للتذييل 15"/>
          <p:cNvSpPr>
            <a:spLocks noGrp="1"/>
          </p:cNvSpPr>
          <p:nvPr>
            <p:ph type="ftr" sz="quarter" idx="16"/>
          </p:nvPr>
        </p:nvSpPr>
        <p:spPr/>
        <p:txBody>
          <a:bodyPr/>
          <a:lstStyle/>
          <a:p>
            <a:endParaRPr lang="ar-SA"/>
          </a:p>
        </p:txBody>
      </p:sp>
      <p:sp>
        <p:nvSpPr>
          <p:cNvPr id="17" name="عنوان 16"/>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4" name="عنصر نائب للتاريخ 3"/>
          <p:cNvSpPr>
            <a:spLocks noGrp="1"/>
          </p:cNvSpPr>
          <p:nvPr>
            <p:ph type="dt" sz="half" idx="10"/>
          </p:nvPr>
        </p:nvSpPr>
        <p:spPr/>
        <p:txBody>
          <a:bodyPr/>
          <a:lstStyle/>
          <a:p>
            <a:fld id="{1B8ABB09-4A1D-463E-8065-109CC2B7EFAA}" type="datetimeFigureOut">
              <a:rPr lang="ar-SA" smtClean="0"/>
              <a:pPr/>
              <a:t>15/08/1439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
        <p:nvSpPr>
          <p:cNvPr id="2" name="عنوان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cxnSp>
        <p:nvCxnSpPr>
          <p:cNvPr id="7" name="رابط مستقيم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عنصر نائب للتاريخ 4"/>
          <p:cNvSpPr>
            <a:spLocks noGrp="1"/>
          </p:cNvSpPr>
          <p:nvPr>
            <p:ph type="dt" sz="half" idx="10"/>
          </p:nvPr>
        </p:nvSpPr>
        <p:spPr/>
        <p:txBody>
          <a:bodyPr/>
          <a:lstStyle/>
          <a:p>
            <a:fld id="{1B8ABB09-4A1D-463E-8065-109CC2B7EFAA}" type="datetimeFigureOut">
              <a:rPr lang="ar-SA" smtClean="0"/>
              <a:pPr/>
              <a:t>15/08/1439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11" name="عنصر نائب للمحتوى 10"/>
          <p:cNvSpPr>
            <a:spLocks noGrp="1"/>
          </p:cNvSpPr>
          <p:nvPr>
            <p:ph sz="half" idx="1"/>
          </p:nvPr>
        </p:nvSpPr>
        <p:spPr>
          <a:xfrm>
            <a:off x="457200" y="1524000"/>
            <a:ext cx="4059936"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524000"/>
            <a:ext cx="4059936"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15/08/1439</a:t>
            </a:fld>
            <a:endParaRPr lang="ar-SA"/>
          </a:p>
        </p:txBody>
      </p:sp>
      <p:sp>
        <p:nvSpPr>
          <p:cNvPr id="3" name="عنصر نائب للنص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32" name="عنصر نائب للمحتوى 31"/>
          <p:cNvSpPr>
            <a:spLocks noGrp="1"/>
          </p:cNvSpPr>
          <p:nvPr>
            <p:ph sz="half" idx="2"/>
          </p:nvPr>
        </p:nvSpPr>
        <p:spPr>
          <a:xfrm>
            <a:off x="457200" y="2201896"/>
            <a:ext cx="4038600" cy="391363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34" name="عنصر نائب للمحتوى 33"/>
          <p:cNvSpPr>
            <a:spLocks noGrp="1"/>
          </p:cNvSpPr>
          <p:nvPr>
            <p:ph sz="quarter" idx="4"/>
          </p:nvPr>
        </p:nvSpPr>
        <p:spPr>
          <a:xfrm>
            <a:off x="4649788" y="2201896"/>
            <a:ext cx="4038600" cy="391363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 name="عنوان 1"/>
          <p:cNvSpPr>
            <a:spLocks noGrp="1"/>
          </p:cNvSpPr>
          <p:nvPr>
            <p:ph type="title"/>
          </p:nvPr>
        </p:nvSpPr>
        <p:spPr>
          <a:xfrm>
            <a:off x="457200" y="155448"/>
            <a:ext cx="8229600" cy="1143000"/>
          </a:xfrm>
        </p:spPr>
        <p:txBody>
          <a:bodyPr anchor="b" anchorCtr="0"/>
          <a:lstStyle>
            <a:lvl1pPr>
              <a:defRPr/>
            </a:lvl1pPr>
          </a:lstStyle>
          <a:p>
            <a:r>
              <a:rPr kumimoji="0" lang="ar-SA" smtClean="0"/>
              <a:t>انقر لتحرير نمط العنوان الرئيسي</a:t>
            </a:r>
            <a:endParaRPr kumimoji="0" lang="en-US"/>
          </a:p>
        </p:txBody>
      </p:sp>
      <p:sp>
        <p:nvSpPr>
          <p:cNvPr id="12" name="عنصر نائب للنص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cxnSp>
        <p:nvCxnSpPr>
          <p:cNvPr id="10" name="رابط مستقيم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1B8ABB09-4A1D-463E-8065-109CC2B7EFAA}" type="datetimeFigureOut">
              <a:rPr lang="ar-SA" smtClean="0"/>
              <a:pPr/>
              <a:t>15/08/1439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15/08/1439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9" name="عنصر نائب للمحتوى 28"/>
          <p:cNvSpPr>
            <a:spLocks noGrp="1"/>
          </p:cNvSpPr>
          <p:nvPr>
            <p:ph sz="quarter" idx="1"/>
          </p:nvPr>
        </p:nvSpPr>
        <p:spPr>
          <a:xfrm>
            <a:off x="457200" y="457200"/>
            <a:ext cx="6248400" cy="5715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3" name="عنصر نائب للنص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31" name="عنوان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ar-SA" smtClean="0"/>
              <a:t>انقر لتحرير نمط العنوان الرئيسي</a:t>
            </a:r>
            <a:endParaRPr kumimoji="0" lang="en-US"/>
          </a:p>
        </p:txBody>
      </p:sp>
      <p:sp>
        <p:nvSpPr>
          <p:cNvPr id="8" name="عنصر نائب للتاريخ 7"/>
          <p:cNvSpPr>
            <a:spLocks noGrp="1"/>
          </p:cNvSpPr>
          <p:nvPr>
            <p:ph type="dt" sz="half" idx="14"/>
          </p:nvPr>
        </p:nvSpPr>
        <p:spPr/>
        <p:txBody>
          <a:bodyPr/>
          <a:lstStyle/>
          <a:p>
            <a:fld id="{1B8ABB09-4A1D-463E-8065-109CC2B7EFAA}" type="datetimeFigureOut">
              <a:rPr lang="ar-SA" smtClean="0"/>
              <a:pPr/>
              <a:t>15/08/1439</a:t>
            </a:fld>
            <a:endParaRPr lang="ar-SA"/>
          </a:p>
        </p:txBody>
      </p:sp>
      <p:sp>
        <p:nvSpPr>
          <p:cNvPr id="9" name="عنصر نائب لرقم الشريحة 8"/>
          <p:cNvSpPr>
            <a:spLocks noGrp="1"/>
          </p:cNvSpPr>
          <p:nvPr>
            <p:ph type="sldNum" sz="quarter" idx="15"/>
          </p:nvPr>
        </p:nvSpPr>
        <p:spPr/>
        <p:txBody>
          <a:bodyPr/>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a:lstStyle/>
          <a:p>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ar-SA" smtClean="0"/>
              <a:t>انقر فوق الرمز لإضافة صورة</a:t>
            </a:r>
            <a:endParaRPr kumimoji="0" lang="en-US"/>
          </a:p>
        </p:txBody>
      </p:sp>
      <p:sp>
        <p:nvSpPr>
          <p:cNvPr id="4" name="عنصر نائب للنص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8" name="عنصر نائب للتاريخ 7"/>
          <p:cNvSpPr>
            <a:spLocks noGrp="1"/>
          </p:cNvSpPr>
          <p:nvPr>
            <p:ph type="dt" sz="half" idx="10"/>
          </p:nvPr>
        </p:nvSpPr>
        <p:spPr/>
        <p:txBody>
          <a:bodyPr/>
          <a:lstStyle/>
          <a:p>
            <a:fld id="{1B8ABB09-4A1D-463E-8065-109CC2B7EFAA}" type="datetimeFigureOut">
              <a:rPr lang="ar-SA" smtClean="0"/>
              <a:pPr/>
              <a:t>15/08/1439</a:t>
            </a:fld>
            <a:endParaRPr lang="ar-SA"/>
          </a:p>
        </p:txBody>
      </p:sp>
      <p:sp>
        <p:nvSpPr>
          <p:cNvPr id="9" name="عنصر نائب لرقم الشريحة 8"/>
          <p:cNvSpPr>
            <a:spLocks noGrp="1"/>
          </p:cNvSpPr>
          <p:nvPr>
            <p:ph type="sldNum" sz="quarter" idx="11"/>
          </p:nvPr>
        </p:nvSpPr>
        <p:spPr/>
        <p:txBody>
          <a:bodyPr/>
          <a:lstStyle/>
          <a:p>
            <a:fld id="{0B34F065-1154-456A-91E3-76DE8E75E17B}" type="slidenum">
              <a:rPr lang="ar-SA" smtClean="0"/>
              <a:pPr/>
              <a:t>‹#›</a:t>
            </a:fld>
            <a:endParaRPr lang="ar-SA"/>
          </a:p>
        </p:txBody>
      </p:sp>
      <p:sp>
        <p:nvSpPr>
          <p:cNvPr id="10" name="عنصر نائب للتذييل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عنصر نائب للنص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B8ABB09-4A1D-463E-8065-109CC2B7EFAA}" type="datetimeFigureOut">
              <a:rPr lang="ar-SA" smtClean="0"/>
              <a:pPr/>
              <a:t>15/08/1439</a:t>
            </a:fld>
            <a:endParaRPr lang="ar-SA"/>
          </a:p>
        </p:txBody>
      </p:sp>
      <p:sp>
        <p:nvSpPr>
          <p:cNvPr id="10" name="عنصر نائب للتذييل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ar-SA"/>
          </a:p>
        </p:txBody>
      </p:sp>
      <p:sp>
        <p:nvSpPr>
          <p:cNvPr id="22" name="عنصر نائب لرقم الشريحة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B34F065-1154-456A-91E3-76DE8E75E17B}" type="slidenum">
              <a:rPr lang="ar-SA" smtClean="0"/>
              <a:pPr/>
              <a:t>‹#›</a:t>
            </a:fld>
            <a:endParaRPr lang="ar-SA"/>
          </a:p>
        </p:txBody>
      </p:sp>
      <p:sp>
        <p:nvSpPr>
          <p:cNvPr id="5" name="عنصر نائب للعنوان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ar-SA" smtClean="0"/>
              <a:t>انقر لتحرير نمط العنوان الرئيسي</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8" Type="http://schemas.openxmlformats.org/officeDocument/2006/relationships/hyperlink" Target="http://www.cs.ubc.ca/spider/poole/ci.html" TargetMode="External"/><Relationship Id="rId3" Type="http://schemas.openxmlformats.org/officeDocument/2006/relationships/hyperlink" Target="https://ar.wikipedia.org/wiki/%D8%B1%D9%82%D9%85_%D8%AF%D9%88%D9%84%D9%8A_%D9%85%D8%B9%D9%8A%D8%A7%D8%B1%D9%8A_%D9%84%D9%84%D9%83%D8%AA%D8%A7%D8%A8" TargetMode="External"/><Relationship Id="rId7" Type="http://schemas.openxmlformats.org/officeDocument/2006/relationships/hyperlink" Target="https://ar.wikipedia.org/w/index.php?title=Randy_Goebel&amp;action=edit&amp;redlink=1" TargetMode="External"/><Relationship Id="rId2" Type="http://schemas.openxmlformats.org/officeDocument/2006/relationships/hyperlink" Target="https://ar.wikipedia.org/w/index.php?title=Nils_Nilsson&amp;action=edit&amp;redlink=1" TargetMode="External"/><Relationship Id="rId1" Type="http://schemas.openxmlformats.org/officeDocument/2006/relationships/slideLayout" Target="../slideLayouts/slideLayout6.xml"/><Relationship Id="rId6" Type="http://schemas.openxmlformats.org/officeDocument/2006/relationships/hyperlink" Target="https://ar.wikipedia.org/w/index.php?title=Alan_Mackworth&amp;action=edit&amp;redlink=1" TargetMode="External"/><Relationship Id="rId5" Type="http://schemas.openxmlformats.org/officeDocument/2006/relationships/hyperlink" Target="https://ar.wikipedia.org/w/index.php?title=David_Poole&amp;action=edit&amp;redlink=1" TargetMode="External"/><Relationship Id="rId10" Type="http://schemas.openxmlformats.org/officeDocument/2006/relationships/hyperlink" Target="https://informatic-ar.com/string_matching" TargetMode="External"/><Relationship Id="rId4" Type="http://schemas.openxmlformats.org/officeDocument/2006/relationships/hyperlink" Target="https://ar.wikipedia.org/wiki/%D8%AE%D8%A7%D8%B5:%D9%85%D8%B5%D8%A7%D8%AF%D8%B1_%D9%83%D8%AA%D8%A7%D8%A8/978-1-55860-467-4" TargetMode="External"/><Relationship Id="rId9" Type="http://schemas.openxmlformats.org/officeDocument/2006/relationships/hyperlink" Target="http://knol.google.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normAutofit fontScale="70000" lnSpcReduction="20000"/>
          </a:bodyPr>
          <a:lstStyle/>
          <a:p>
            <a:r>
              <a:rPr lang="ar-IQ" dirty="0" smtClean="0">
                <a:solidFill>
                  <a:srgbClr val="FF0000"/>
                </a:solidFill>
              </a:rPr>
              <a:t>الطالبتان </a:t>
            </a:r>
            <a:endParaRPr lang="en-US" dirty="0" smtClean="0">
              <a:solidFill>
                <a:srgbClr val="FF0000"/>
              </a:solidFill>
            </a:endParaRPr>
          </a:p>
          <a:p>
            <a:r>
              <a:rPr lang="ar-IQ" dirty="0" smtClean="0">
                <a:solidFill>
                  <a:srgbClr val="FF0000"/>
                </a:solidFill>
              </a:rPr>
              <a:t>شيلان </a:t>
            </a:r>
            <a:r>
              <a:rPr lang="ar-IQ" dirty="0" smtClean="0">
                <a:solidFill>
                  <a:srgbClr val="FF0000"/>
                </a:solidFill>
              </a:rPr>
              <a:t>إبراهيم </a:t>
            </a:r>
            <a:r>
              <a:rPr lang="ar-IQ" dirty="0" smtClean="0">
                <a:solidFill>
                  <a:srgbClr val="FF0000"/>
                </a:solidFill>
              </a:rPr>
              <a:t>خليل     هدى عامر طارق  </a:t>
            </a:r>
            <a:endParaRPr lang="en-US" dirty="0" smtClean="0">
              <a:solidFill>
                <a:srgbClr val="FF0000"/>
              </a:solidFill>
            </a:endParaRPr>
          </a:p>
          <a:p>
            <a:r>
              <a:rPr lang="ar-IQ" dirty="0" smtClean="0">
                <a:solidFill>
                  <a:srgbClr val="FF0000"/>
                </a:solidFill>
              </a:rPr>
              <a:t> </a:t>
            </a:r>
            <a:endParaRPr lang="en-US" dirty="0" smtClean="0">
              <a:solidFill>
                <a:srgbClr val="FF0000"/>
              </a:solidFill>
            </a:endParaRPr>
          </a:p>
          <a:p>
            <a:r>
              <a:rPr lang="ar-IQ" dirty="0" smtClean="0">
                <a:solidFill>
                  <a:srgbClr val="FF0000"/>
                </a:solidFill>
              </a:rPr>
              <a:t>بأشراف  :  </a:t>
            </a:r>
            <a:r>
              <a:rPr lang="ar-IQ" dirty="0" err="1" smtClean="0">
                <a:solidFill>
                  <a:srgbClr val="FF0000"/>
                </a:solidFill>
              </a:rPr>
              <a:t>م</a:t>
            </a:r>
            <a:r>
              <a:rPr lang="ar-IQ" dirty="0" smtClean="0">
                <a:solidFill>
                  <a:srgbClr val="FF0000"/>
                </a:solidFill>
              </a:rPr>
              <a:t> . م  ياسر علي </a:t>
            </a:r>
            <a:endParaRPr lang="en-US" dirty="0">
              <a:solidFill>
                <a:srgbClr val="FF0000"/>
              </a:solidFill>
            </a:endParaRPr>
          </a:p>
        </p:txBody>
      </p:sp>
      <p:sp>
        <p:nvSpPr>
          <p:cNvPr id="2" name="عنوان 1"/>
          <p:cNvSpPr>
            <a:spLocks noGrp="1"/>
          </p:cNvSpPr>
          <p:nvPr>
            <p:ph type="ctrTitle"/>
          </p:nvPr>
        </p:nvSpPr>
        <p:spPr/>
        <p:txBody>
          <a:bodyPr/>
          <a:lstStyle/>
          <a:p>
            <a:r>
              <a:rPr lang="ar-IQ" cap="all" dirty="0" smtClean="0">
                <a:solidFill>
                  <a:schemeClr val="tx2">
                    <a:lumMod val="60000"/>
                    <a:lumOff val="40000"/>
                  </a:schemeClr>
                </a:solidFill>
              </a:rPr>
              <a:t>استخدام الخوارزميات الجينية في ذكاء اصطناعي وتطبيقاتها </a:t>
            </a:r>
            <a:endParaRPr lang="en-US" dirty="0">
              <a:solidFill>
                <a:schemeClr val="tx2">
                  <a:lumMod val="60000"/>
                  <a:lumOff val="4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5301208"/>
            <a:ext cx="8229600" cy="1143000"/>
          </a:xfrm>
        </p:spPr>
        <p:txBody>
          <a:bodyPr>
            <a:noAutofit/>
          </a:bodyPr>
          <a:lstStyle/>
          <a:p>
            <a:r>
              <a:rPr lang="ar-IQ" sz="2800" b="1" dirty="0" smtClean="0"/>
              <a:t>تاريخ الخوارزميات الوراثية</a:t>
            </a:r>
            <a:r>
              <a:rPr lang="en-US" sz="2800" dirty="0" smtClean="0"/>
              <a:t/>
            </a:r>
            <a:br>
              <a:rPr lang="en-US" sz="2800" dirty="0" smtClean="0"/>
            </a:br>
            <a:r>
              <a:rPr lang="ar-IQ" sz="2800" dirty="0" smtClean="0"/>
              <a:t> </a:t>
            </a:r>
            <a:r>
              <a:rPr lang="en-US" sz="2800" dirty="0" smtClean="0"/>
              <a:t/>
            </a:r>
            <a:br>
              <a:rPr lang="en-US" sz="2800" dirty="0" smtClean="0"/>
            </a:br>
            <a:r>
              <a:rPr lang="ar-IQ" sz="2800" dirty="0" smtClean="0"/>
              <a:t>بدأ العمل على ما يسمى هذه الأيام بالخوارزميات التطورية </a:t>
            </a:r>
            <a:r>
              <a:rPr lang="en-US" sz="2800" dirty="0" smtClean="0"/>
              <a:t/>
            </a:r>
            <a:br>
              <a:rPr lang="en-US" sz="2800" dirty="0" smtClean="0"/>
            </a:br>
            <a:r>
              <a:rPr lang="ar-IQ" sz="2800" dirty="0" smtClean="0"/>
              <a:t> (</a:t>
            </a:r>
            <a:r>
              <a:rPr lang="en-US" sz="2800" dirty="0" smtClean="0"/>
              <a:t>Evolutionary Algorithms</a:t>
            </a:r>
            <a:r>
              <a:rPr lang="ar-IQ" sz="2800" dirty="0" smtClean="0"/>
              <a:t>) في ستينيات القرن الماضي، وتحديدًا في الولايات المتحدة وأوربا. كان جون </a:t>
            </a:r>
            <a:r>
              <a:rPr lang="ar-IQ" sz="2800" dirty="0" err="1" smtClean="0"/>
              <a:t>هولاند</a:t>
            </a:r>
            <a:r>
              <a:rPr lang="ar-IQ" sz="2800" dirty="0" smtClean="0"/>
              <a:t> (</a:t>
            </a:r>
            <a:r>
              <a:rPr lang="en-US" sz="2800" dirty="0" smtClean="0"/>
              <a:t>John Holland</a:t>
            </a:r>
            <a:r>
              <a:rPr lang="ar-IQ" sz="2800" dirty="0" smtClean="0"/>
              <a:t>) وزملائه في جامعة </a:t>
            </a:r>
            <a:r>
              <a:rPr lang="ar-IQ" sz="2800" dirty="0" err="1" smtClean="0"/>
              <a:t>ميتشيجان</a:t>
            </a:r>
            <a:r>
              <a:rPr lang="ar-IQ" sz="2800" dirty="0" smtClean="0"/>
              <a:t> (</a:t>
            </a:r>
            <a:r>
              <a:rPr lang="en-US" sz="2800" dirty="0" smtClean="0"/>
              <a:t>Michigan</a:t>
            </a:r>
            <a:r>
              <a:rPr lang="ar-IQ" sz="2800" dirty="0" smtClean="0"/>
              <a:t>) مهتمين بأنظمة الذكاء الاصطناعي القادرة على التأقلم تحت الظروف البيئية المتغيرة. وكانت هذه هي الفكرة، أنه لكي تتمكن مجموعة من الأفراد من التأقلم في بيئة معينة، فإنها يجب أن تَعمل كما يعمل النظام الطبيعي، حيث يتم حذف الحلول عديمي الفائدة ومكافئة الحلول ذات الفائدة. وكانت رؤية جون </a:t>
            </a:r>
            <a:r>
              <a:rPr lang="ar-IQ" sz="2800" dirty="0" err="1" smtClean="0"/>
              <a:t>هولاند</a:t>
            </a:r>
            <a:r>
              <a:rPr lang="ar-IQ" sz="2800" dirty="0" smtClean="0"/>
              <a:t> هي بناء خوارزميات وراثية تمتلك خصائص التطور الطبيعي، وتحويل هذه الخصائص إلى شكل يمكن معالجته رياضيًا، ثم استخدام تلك الخوارزميات وتطبيقها في حل الكثير من المشكلات الموجودة في الواقع.(3)</a:t>
            </a:r>
            <a:r>
              <a:rPr lang="en-US" sz="2800" dirty="0" smtClean="0"/>
              <a:t/>
            </a:r>
            <a:br>
              <a:rPr lang="en-US" sz="2800" dirty="0" smtClean="0"/>
            </a:b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5301208"/>
            <a:ext cx="8229600" cy="1143000"/>
          </a:xfrm>
        </p:spPr>
        <p:txBody>
          <a:bodyPr>
            <a:noAutofit/>
          </a:bodyPr>
          <a:lstStyle/>
          <a:p>
            <a:r>
              <a:rPr lang="ar-IQ" sz="2800" b="1" dirty="0" smtClean="0"/>
              <a:t>خوارزميات مطابقة النصوص </a:t>
            </a:r>
            <a:r>
              <a:rPr lang="en-US" sz="2800" b="1" dirty="0" smtClean="0"/>
              <a:t>Pattern Matching Algorithm</a:t>
            </a:r>
            <a:r>
              <a:rPr lang="en-US" sz="2800" dirty="0" smtClean="0"/>
              <a:t/>
            </a:r>
            <a:br>
              <a:rPr lang="en-US" sz="2800" dirty="0" smtClean="0"/>
            </a:br>
            <a:r>
              <a:rPr lang="ar-IQ" sz="2800" dirty="0" smtClean="0"/>
              <a:t> </a:t>
            </a:r>
            <a:r>
              <a:rPr lang="en-US" sz="2800" dirty="0" smtClean="0"/>
              <a:t/>
            </a:r>
            <a:br>
              <a:rPr lang="en-US" sz="2800" dirty="0" smtClean="0"/>
            </a:br>
            <a:r>
              <a:rPr lang="ar-IQ" sz="2800" dirty="0" smtClean="0"/>
              <a:t>موضوع مطابقة النصوص أو البحث في النصوص من المواضيع </a:t>
            </a:r>
            <a:r>
              <a:rPr lang="ar-IQ" sz="2800" dirty="0" err="1" smtClean="0"/>
              <a:t>المهمه</a:t>
            </a:r>
            <a:r>
              <a:rPr lang="ar-IQ" sz="2800" dirty="0" smtClean="0"/>
              <a:t> في مجال الخوارزميات ، حيث الهدف هو البحث عن نص ما سوف نطلق عليه </a:t>
            </a:r>
            <a:r>
              <a:rPr lang="en-US" sz="2800" dirty="0" smtClean="0"/>
              <a:t>Pattern</a:t>
            </a:r>
            <a:r>
              <a:rPr lang="ar-IQ" sz="2800" dirty="0" smtClean="0"/>
              <a:t> داخل مجموعه كبيره من النصوص </a:t>
            </a:r>
            <a:r>
              <a:rPr lang="en-US" sz="2800" dirty="0" smtClean="0"/>
              <a:t>Text</a:t>
            </a:r>
            <a:r>
              <a:rPr lang="ar-IQ" sz="2800" dirty="0" smtClean="0"/>
              <a:t> ـ ويمكن أن يكون البحث عن النمط بالضبط </a:t>
            </a:r>
            <a:r>
              <a:rPr lang="en-US" sz="2800" dirty="0" smtClean="0"/>
              <a:t>exact</a:t>
            </a:r>
            <a:r>
              <a:rPr lang="ar-IQ" sz="2800" dirty="0" smtClean="0"/>
              <a:t> </a:t>
            </a:r>
            <a:r>
              <a:rPr lang="ar-IQ" sz="2800" dirty="0" err="1" smtClean="0"/>
              <a:t>او</a:t>
            </a:r>
            <a:r>
              <a:rPr lang="ar-IQ" sz="2800" dirty="0" smtClean="0"/>
              <a:t> عن أي نمط قريب للنمط المراد البحث عنه ، وبما أن خوارزميات البحث المتسلسل </a:t>
            </a:r>
            <a:r>
              <a:rPr lang="en-US" sz="2800" dirty="0" smtClean="0"/>
              <a:t>Linear Search</a:t>
            </a:r>
            <a:r>
              <a:rPr lang="ar-IQ" sz="2800" dirty="0" smtClean="0"/>
              <a:t> والبحث الثنائي </a:t>
            </a:r>
            <a:r>
              <a:rPr lang="en-US" sz="2800" dirty="0" smtClean="0"/>
              <a:t>Binary Search</a:t>
            </a:r>
            <a:r>
              <a:rPr lang="ar-IQ" sz="2800" dirty="0" smtClean="0"/>
              <a:t> تستخدم في البحث عن “مفتاح واحد” داخل مجموعه كبيره من النصوص(أو الأرقام)  فإنها لا تصلح استخدامها في حالتنا هذه ، فنحن نريد البحث عن نمط معين (مجموعه من المفاتيح أو الحروف ) داخل النص الكبير وليس مفتاح واحد فقط وأحيانا نريد البحث عن أي نمط أخر مشابه.</a:t>
            </a:r>
            <a:r>
              <a:rPr lang="en-US" sz="2800" dirty="0" smtClean="0"/>
              <a:t/>
            </a:r>
            <a:br>
              <a:rPr lang="en-US" sz="2800" dirty="0" smtClean="0"/>
            </a:b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5301208"/>
            <a:ext cx="8229600" cy="1143000"/>
          </a:xfrm>
        </p:spPr>
        <p:txBody>
          <a:bodyPr>
            <a:noAutofit/>
          </a:bodyPr>
          <a:lstStyle/>
          <a:p>
            <a:r>
              <a:rPr lang="ar-IQ" sz="3200" b="1" dirty="0" smtClean="0"/>
              <a:t>خوارزميات المطابقة </a:t>
            </a:r>
            <a:r>
              <a:rPr lang="ar-IQ" sz="3200" b="1" dirty="0" err="1" smtClean="0"/>
              <a:t>مهمه</a:t>
            </a:r>
            <a:r>
              <a:rPr lang="ar-IQ" sz="3200" b="1" dirty="0" smtClean="0"/>
              <a:t> للغاية لأي مبرمج </a:t>
            </a:r>
            <a:r>
              <a:rPr lang="en-US" sz="3200" dirty="0" smtClean="0"/>
              <a:t/>
            </a:r>
            <a:br>
              <a:rPr lang="en-US" sz="3200" dirty="0" smtClean="0"/>
            </a:br>
            <a:r>
              <a:rPr lang="ar-IQ" sz="3200" dirty="0" smtClean="0"/>
              <a:t> </a:t>
            </a:r>
            <a:r>
              <a:rPr lang="en-US" sz="3200" dirty="0" smtClean="0"/>
              <a:t/>
            </a:r>
            <a:br>
              <a:rPr lang="en-US" sz="3200" dirty="0" smtClean="0"/>
            </a:br>
            <a:r>
              <a:rPr lang="ar-IQ" sz="3200" dirty="0" smtClean="0"/>
              <a:t> حيث أن تطبيقات موضوع بحث النصوص كبيره </a:t>
            </a:r>
            <a:r>
              <a:rPr lang="ar-IQ" sz="3200" dirty="0" err="1" smtClean="0"/>
              <a:t>ومتنوعه</a:t>
            </a:r>
            <a:r>
              <a:rPr lang="ar-IQ" sz="3200" dirty="0" smtClean="0"/>
              <a:t>، مثلا أغلب برامج محررات النصوص توجد فيها </a:t>
            </a:r>
            <a:r>
              <a:rPr lang="ar-IQ" sz="3200" dirty="0" err="1" smtClean="0"/>
              <a:t>خاصيه</a:t>
            </a:r>
            <a:r>
              <a:rPr lang="ar-IQ" sz="3200" dirty="0" smtClean="0"/>
              <a:t> بحث </a:t>
            </a:r>
            <a:r>
              <a:rPr lang="ar-IQ" sz="3200" dirty="0" err="1" smtClean="0"/>
              <a:t>وأستبدال</a:t>
            </a:r>
            <a:r>
              <a:rPr lang="ar-IQ" sz="3200" dirty="0" smtClean="0"/>
              <a:t> </a:t>
            </a:r>
            <a:r>
              <a:rPr lang="en-US" sz="3200" dirty="0" smtClean="0"/>
              <a:t>Find and Replace</a:t>
            </a:r>
            <a:r>
              <a:rPr lang="ar-IQ" sz="3200" dirty="0" smtClean="0"/>
              <a:t> هل </a:t>
            </a:r>
            <a:r>
              <a:rPr lang="ar-IQ" sz="3200" dirty="0" err="1" smtClean="0"/>
              <a:t>تسأئلت</a:t>
            </a:r>
            <a:r>
              <a:rPr lang="ar-IQ" sz="3200" dirty="0" smtClean="0"/>
              <a:t> يوما كيف تجري هذه </a:t>
            </a:r>
            <a:r>
              <a:rPr lang="ar-IQ" sz="3200" dirty="0" err="1" smtClean="0"/>
              <a:t>العمليه</a:t>
            </a:r>
            <a:r>
              <a:rPr lang="ar-IQ" sz="3200" dirty="0" smtClean="0"/>
              <a:t> وما هي </a:t>
            </a:r>
            <a:r>
              <a:rPr lang="ar-IQ" sz="3200" dirty="0" err="1" smtClean="0"/>
              <a:t>الخوارزميه</a:t>
            </a:r>
            <a:r>
              <a:rPr lang="ar-IQ" sz="3200" dirty="0" smtClean="0"/>
              <a:t> </a:t>
            </a:r>
            <a:r>
              <a:rPr lang="ar-IQ" sz="3200" dirty="0" err="1" smtClean="0"/>
              <a:t>المستخدمه</a:t>
            </a:r>
            <a:r>
              <a:rPr lang="ar-IQ" sz="3200" dirty="0" smtClean="0"/>
              <a:t> ؟ -أغلب البرامج تستخدم خوارزميه </a:t>
            </a:r>
            <a:r>
              <a:rPr lang="en-US" sz="3200" dirty="0" smtClean="0"/>
              <a:t>Boyer-Moore algorithm</a:t>
            </a:r>
            <a:r>
              <a:rPr lang="ar-IQ" sz="3200" dirty="0" smtClean="0"/>
              <a:t>  – حيث تقوم هذه الخوارزمية بالبحث عن جميع الكلمات في الملف لكي تستبدل النص الجديد بجميع النصوص المشابه للنمط المراد البحث عنه.  هذه الخوارزمية </a:t>
            </a:r>
            <a:r>
              <a:rPr lang="en-US" sz="3200" dirty="0" smtClean="0"/>
              <a:t>Boyer-Moore</a:t>
            </a:r>
            <a:r>
              <a:rPr lang="ar-IQ" sz="3200" dirty="0" smtClean="0"/>
              <a:t> وغيرها من الخوارزميات التي تبحث عن النص المشابه تسمى </a:t>
            </a:r>
            <a:r>
              <a:rPr lang="en-US" sz="3200" dirty="0" smtClean="0"/>
              <a:t>Exact String Searching</a:t>
            </a:r>
            <a:r>
              <a:rPr lang="ar-IQ" sz="3200" dirty="0" smtClean="0"/>
              <a:t> وهناك </a:t>
            </a:r>
            <a:r>
              <a:rPr lang="ar-IQ" sz="3200" dirty="0" err="1" smtClean="0"/>
              <a:t>حوالى</a:t>
            </a:r>
            <a:r>
              <a:rPr lang="ar-IQ" sz="3200" dirty="0" smtClean="0"/>
              <a:t> 20 خوارزميه أو أكثر.</a:t>
            </a:r>
            <a:r>
              <a:rPr lang="en-US" sz="3200" dirty="0" smtClean="0"/>
              <a:t/>
            </a:r>
            <a:br>
              <a:rPr lang="en-US" sz="3200" dirty="0" smtClean="0"/>
            </a:br>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5301208"/>
            <a:ext cx="8229600" cy="1143000"/>
          </a:xfrm>
        </p:spPr>
        <p:txBody>
          <a:bodyPr>
            <a:noAutofit/>
          </a:bodyPr>
          <a:lstStyle/>
          <a:p>
            <a:r>
              <a:rPr lang="ar-IQ" sz="2000" b="1" dirty="0" smtClean="0"/>
              <a:t>نوع أخر من الخوارزميات تستخدمه برامج </a:t>
            </a:r>
            <a:r>
              <a:rPr lang="ar-IQ" sz="2000" b="1" dirty="0" err="1" smtClean="0"/>
              <a:t>الأنتي</a:t>
            </a:r>
            <a:r>
              <a:rPr lang="ar-IQ" sz="2000" b="1" dirty="0" smtClean="0"/>
              <a:t> </a:t>
            </a:r>
            <a:r>
              <a:rPr lang="ar-IQ" sz="2000" b="1" dirty="0" err="1" smtClean="0"/>
              <a:t>فايروس</a:t>
            </a:r>
            <a:r>
              <a:rPr lang="ar-IQ" sz="2000" b="1" dirty="0" smtClean="0"/>
              <a:t> </a:t>
            </a:r>
            <a:r>
              <a:rPr lang="en-US" sz="2000" dirty="0" smtClean="0"/>
              <a:t/>
            </a:r>
            <a:br>
              <a:rPr lang="en-US" sz="2000" dirty="0" smtClean="0"/>
            </a:br>
            <a:r>
              <a:rPr lang="ar-IQ" sz="2000" b="1" dirty="0" smtClean="0"/>
              <a:t> </a:t>
            </a:r>
            <a:r>
              <a:rPr lang="en-US" sz="2000" dirty="0" smtClean="0"/>
              <a:t/>
            </a:r>
            <a:br>
              <a:rPr lang="en-US" sz="2000" dirty="0" smtClean="0"/>
            </a:br>
            <a:r>
              <a:rPr lang="ar-IQ" sz="2000" dirty="0" smtClean="0"/>
              <a:t> حيث تقوم بالبحث عن التوقيع في </a:t>
            </a:r>
            <a:r>
              <a:rPr lang="ar-IQ" sz="2000" dirty="0" err="1" smtClean="0"/>
              <a:t>قاعده</a:t>
            </a:r>
            <a:r>
              <a:rPr lang="ar-IQ" sz="2000" dirty="0" smtClean="0"/>
              <a:t> بيانات تحتوي على </a:t>
            </a:r>
            <a:r>
              <a:rPr lang="ar-IQ" sz="2000" dirty="0" err="1" smtClean="0"/>
              <a:t>الألاف</a:t>
            </a:r>
            <a:r>
              <a:rPr lang="ar-IQ" sz="2000" dirty="0" smtClean="0"/>
              <a:t> التواقيع في مده صغيره جدا قد لا تتجاوز ثانيه واحده وتحتاج </a:t>
            </a:r>
            <a:r>
              <a:rPr lang="ar-IQ" sz="2000" dirty="0" err="1" smtClean="0"/>
              <a:t>الى</a:t>
            </a:r>
            <a:r>
              <a:rPr lang="ar-IQ" sz="2000" dirty="0" smtClean="0"/>
              <a:t> خوارزميات للبحث عن أكثر من نمط في </a:t>
            </a:r>
            <a:r>
              <a:rPr lang="ar-IQ" sz="2000" dirty="0" err="1" smtClean="0"/>
              <a:t>المره</a:t>
            </a:r>
            <a:r>
              <a:rPr lang="ar-IQ" sz="2000" dirty="0" smtClean="0"/>
              <a:t> </a:t>
            </a:r>
            <a:r>
              <a:rPr lang="ar-IQ" sz="2000" dirty="0" err="1" smtClean="0"/>
              <a:t>الواحده</a:t>
            </a:r>
            <a:r>
              <a:rPr lang="ar-IQ" sz="2000" dirty="0" smtClean="0"/>
              <a:t> </a:t>
            </a:r>
            <a:r>
              <a:rPr lang="en-US" sz="2000" dirty="0" smtClean="0"/>
              <a:t>Multiple pattern searching</a:t>
            </a:r>
            <a:r>
              <a:rPr lang="ar-IQ" sz="2000" dirty="0" smtClean="0"/>
              <a:t> مثل خوارزمية </a:t>
            </a:r>
            <a:r>
              <a:rPr lang="en-US" sz="2000" dirty="0" err="1" smtClean="0"/>
              <a:t>Aho-Corasick</a:t>
            </a:r>
            <a:r>
              <a:rPr lang="ar-IQ" sz="2000" dirty="0" smtClean="0"/>
              <a:t> حيث في هذا النوع سوف تستخدم الأشجار </a:t>
            </a:r>
            <a:r>
              <a:rPr lang="en-US" sz="2000" dirty="0" smtClean="0"/>
              <a:t>Tree</a:t>
            </a:r>
            <a:r>
              <a:rPr lang="ar-IQ" sz="2000" dirty="0" smtClean="0"/>
              <a:t> كهيكل للبيانات أو الأصح شجرة </a:t>
            </a:r>
            <a:r>
              <a:rPr lang="ar-IQ" sz="2000" dirty="0" err="1" smtClean="0"/>
              <a:t>ال</a:t>
            </a:r>
            <a:r>
              <a:rPr lang="ar-IQ" sz="2000" dirty="0" smtClean="0"/>
              <a:t> </a:t>
            </a:r>
            <a:r>
              <a:rPr lang="en-US" sz="2000" dirty="0" smtClean="0"/>
              <a:t>ternary Search Tree</a:t>
            </a:r>
            <a:r>
              <a:rPr lang="ar-IQ" sz="2000" dirty="0" smtClean="0"/>
              <a:t> والتي تم الحديث عنها هنا، حيث البحث في الأشجار سريع جدا مقارنه مع غيره،  </a:t>
            </a:r>
            <a:r>
              <a:rPr lang="ar-IQ" sz="2000" dirty="0" err="1" smtClean="0"/>
              <a:t>او</a:t>
            </a:r>
            <a:r>
              <a:rPr lang="ar-IQ" sz="2000" dirty="0" smtClean="0"/>
              <a:t> حتى تستخدم بنيه </a:t>
            </a:r>
            <a:r>
              <a:rPr lang="en-US" sz="2000" dirty="0" smtClean="0"/>
              <a:t>Hash Table</a:t>
            </a:r>
            <a:r>
              <a:rPr lang="ar-IQ" sz="2000" dirty="0" smtClean="0"/>
              <a:t> (سبق الحديث عنها هنا) مثل طريقة </a:t>
            </a:r>
            <a:r>
              <a:rPr lang="en-US" sz="2000" dirty="0" err="1" smtClean="0"/>
              <a:t>Veld</a:t>
            </a:r>
            <a:r>
              <a:rPr lang="en-US" sz="2000" dirty="0" smtClean="0"/>
              <a:t> man</a:t>
            </a:r>
            <a:r>
              <a:rPr lang="ar-IQ" sz="2000" dirty="0" smtClean="0"/>
              <a:t>.</a:t>
            </a:r>
            <a:r>
              <a:rPr lang="en-US" sz="2000" dirty="0" smtClean="0"/>
              <a:t/>
            </a:r>
            <a:br>
              <a:rPr lang="en-US" sz="2000" dirty="0" smtClean="0"/>
            </a:br>
            <a:r>
              <a:rPr lang="ar-IQ" sz="2000" dirty="0" smtClean="0"/>
              <a:t> </a:t>
            </a:r>
            <a:r>
              <a:rPr lang="en-US" sz="2000" dirty="0" smtClean="0"/>
              <a:t/>
            </a:r>
            <a:br>
              <a:rPr lang="en-US" sz="2000" dirty="0" smtClean="0"/>
            </a:br>
            <a:r>
              <a:rPr lang="ar-IQ" sz="2000" dirty="0" err="1" smtClean="0"/>
              <a:t>الأمثله</a:t>
            </a:r>
            <a:r>
              <a:rPr lang="ar-IQ" sz="2000" dirty="0" smtClean="0"/>
              <a:t> على التطبيقات في </a:t>
            </a:r>
            <a:r>
              <a:rPr lang="ar-IQ" sz="2000" dirty="0" err="1" smtClean="0"/>
              <a:t>مطابقه</a:t>
            </a:r>
            <a:r>
              <a:rPr lang="ar-IQ" sz="2000" dirty="0" smtClean="0"/>
              <a:t> النصوص لا تنتهي ويمكن أن تدمج هذه الخوارزميات وخوارزميات أخرى لتكون لدينا مشاريع </a:t>
            </a:r>
            <a:r>
              <a:rPr lang="ar-IQ" sz="2000" dirty="0" err="1" smtClean="0"/>
              <a:t>رائعه</a:t>
            </a:r>
            <a:r>
              <a:rPr lang="ar-IQ" sz="2000" dirty="0" smtClean="0"/>
              <a:t> </a:t>
            </a:r>
            <a:r>
              <a:rPr lang="ar-IQ" sz="2000" dirty="0" err="1" smtClean="0"/>
              <a:t>للغايه</a:t>
            </a:r>
            <a:r>
              <a:rPr lang="ar-IQ" sz="2000" dirty="0" smtClean="0"/>
              <a:t> وعمليه أيضا ، فمثلا يمكن عمل برنامج لكشف الغش في </a:t>
            </a:r>
            <a:r>
              <a:rPr lang="ar-IQ" sz="2000" dirty="0" err="1" smtClean="0"/>
              <a:t>الأختبارات</a:t>
            </a:r>
            <a:r>
              <a:rPr lang="ar-IQ" sz="2000" dirty="0" smtClean="0"/>
              <a:t>، حيث يقوم البرنامج باستقبال </a:t>
            </a:r>
            <a:r>
              <a:rPr lang="ar-IQ" sz="2000" dirty="0" err="1" smtClean="0"/>
              <a:t>اجابات</a:t>
            </a:r>
            <a:r>
              <a:rPr lang="ar-IQ" sz="2000" dirty="0" smtClean="0"/>
              <a:t> طالبين ومن ثم يقوم بتظليل جميع الكلمات </a:t>
            </a:r>
            <a:r>
              <a:rPr lang="ar-IQ" sz="2000" dirty="0" err="1" smtClean="0"/>
              <a:t>المتطابقه</a:t>
            </a:r>
            <a:r>
              <a:rPr lang="ar-IQ" sz="2000" dirty="0" smtClean="0"/>
              <a:t> وفي </a:t>
            </a:r>
            <a:r>
              <a:rPr lang="ar-IQ" sz="2000" dirty="0" err="1" smtClean="0"/>
              <a:t>النهايه</a:t>
            </a:r>
            <a:r>
              <a:rPr lang="ar-IQ" sz="2000" dirty="0" smtClean="0"/>
              <a:t> يعرض تقرير يوضح عدد الكلمات </a:t>
            </a:r>
            <a:r>
              <a:rPr lang="ar-IQ" sz="2000" dirty="0" err="1" smtClean="0"/>
              <a:t>المتطابقه</a:t>
            </a:r>
            <a:r>
              <a:rPr lang="ar-IQ" sz="2000" dirty="0" smtClean="0"/>
              <a:t> وفي حال زاد العدد عن عدد معين ، فنستنتج أن الطالبين غاشين . مثال أخر وهو المحرر </a:t>
            </a:r>
            <a:r>
              <a:rPr lang="ar-IQ" sz="2000" dirty="0" err="1" smtClean="0"/>
              <a:t>الأملائي</a:t>
            </a:r>
            <a:r>
              <a:rPr lang="ar-IQ" sz="2000" dirty="0" smtClean="0"/>
              <a:t> في برامج محررات النصوص ، حيث أنك بمجرد كتابه </a:t>
            </a:r>
            <a:r>
              <a:rPr lang="ar-IQ" sz="2000" dirty="0" err="1" smtClean="0"/>
              <a:t>الكلمه</a:t>
            </a:r>
            <a:r>
              <a:rPr lang="ar-IQ" sz="2000" dirty="0" smtClean="0"/>
              <a:t> فيقوم الجزء </a:t>
            </a:r>
            <a:r>
              <a:rPr lang="ar-IQ" sz="2000" dirty="0" err="1" smtClean="0"/>
              <a:t>المسؤول</a:t>
            </a:r>
            <a:r>
              <a:rPr lang="ar-IQ" sz="2000" dirty="0" smtClean="0"/>
              <a:t> عن التأكد من الأخطاء (عادة هو </a:t>
            </a:r>
            <a:r>
              <a:rPr lang="en-US" sz="2000" dirty="0" smtClean="0"/>
              <a:t>Thread</a:t>
            </a:r>
            <a:r>
              <a:rPr lang="ar-IQ" sz="2000" dirty="0" smtClean="0"/>
              <a:t> أخر يعمل بمجرد بدء البرنامج ) بالبحث في </a:t>
            </a:r>
            <a:r>
              <a:rPr lang="ar-IQ" sz="2000" dirty="0" err="1" smtClean="0"/>
              <a:t>القاعده</a:t>
            </a:r>
            <a:r>
              <a:rPr lang="ar-IQ" sz="2000" dirty="0" smtClean="0"/>
              <a:t> التي تحتوي على جميع الكلمات في </a:t>
            </a:r>
            <a:r>
              <a:rPr lang="ar-IQ" sz="2000" dirty="0" err="1" smtClean="0"/>
              <a:t>اللغه</a:t>
            </a:r>
            <a:r>
              <a:rPr lang="ar-IQ" sz="2000" dirty="0" smtClean="0"/>
              <a:t> </a:t>
            </a:r>
            <a:r>
              <a:rPr lang="ar-IQ" sz="2000" dirty="0" err="1" smtClean="0"/>
              <a:t>العربيه</a:t>
            </a:r>
            <a:r>
              <a:rPr lang="ar-IQ" sz="2000" dirty="0" smtClean="0"/>
              <a:t> </a:t>
            </a:r>
            <a:r>
              <a:rPr lang="ar-IQ" sz="2000" dirty="0" err="1" smtClean="0"/>
              <a:t>فاذا</a:t>
            </a:r>
            <a:r>
              <a:rPr lang="ar-IQ" sz="2000" dirty="0" smtClean="0"/>
              <a:t> وجد أنها </a:t>
            </a:r>
            <a:r>
              <a:rPr lang="ar-IQ" sz="2000" dirty="0" err="1" smtClean="0"/>
              <a:t>موجوده</a:t>
            </a:r>
            <a:r>
              <a:rPr lang="ar-IQ" sz="2000" dirty="0" smtClean="0"/>
              <a:t> فهذا يعني أن </a:t>
            </a:r>
            <a:r>
              <a:rPr lang="ar-IQ" sz="2000" dirty="0" err="1" smtClean="0"/>
              <a:t>الكلمه</a:t>
            </a:r>
            <a:r>
              <a:rPr lang="ar-IQ" sz="2000" dirty="0" smtClean="0"/>
              <a:t> </a:t>
            </a:r>
            <a:r>
              <a:rPr lang="ar-IQ" sz="2000" dirty="0" err="1" smtClean="0"/>
              <a:t>صحيحه</a:t>
            </a:r>
            <a:r>
              <a:rPr lang="ar-IQ" sz="2000" dirty="0" smtClean="0"/>
              <a:t> ، </a:t>
            </a:r>
            <a:r>
              <a:rPr lang="ar-IQ" sz="2000" dirty="0" err="1" smtClean="0"/>
              <a:t>والا</a:t>
            </a:r>
            <a:r>
              <a:rPr lang="ar-IQ" sz="2000" dirty="0" smtClean="0"/>
              <a:t> فيقوم بعرض جميع الكلمات </a:t>
            </a:r>
            <a:r>
              <a:rPr lang="ar-IQ" sz="2000" dirty="0" err="1" smtClean="0"/>
              <a:t>القريبه</a:t>
            </a:r>
            <a:r>
              <a:rPr lang="ar-IQ" sz="2000" dirty="0" smtClean="0"/>
              <a:t> ويكون هذا باستخدام خوارزميات </a:t>
            </a:r>
            <a:r>
              <a:rPr lang="ar-IQ" sz="2000" dirty="0" err="1" smtClean="0"/>
              <a:t>لايجاد</a:t>
            </a:r>
            <a:r>
              <a:rPr lang="ar-IQ" sz="2000" dirty="0" smtClean="0"/>
              <a:t> النصوص الأقرب للنمط وذلك </a:t>
            </a:r>
            <a:r>
              <a:rPr lang="ar-IQ" sz="2000" dirty="0" err="1" smtClean="0"/>
              <a:t>بالأعتماد</a:t>
            </a:r>
            <a:r>
              <a:rPr lang="ar-IQ" sz="2000" dirty="0" smtClean="0"/>
              <a:t> على طريقه نطقها </a:t>
            </a:r>
            <a:r>
              <a:rPr lang="en-US" sz="2000" dirty="0" smtClean="0"/>
              <a:t>Sound</a:t>
            </a:r>
            <a:r>
              <a:rPr lang="ar-IQ" sz="2000" dirty="0" smtClean="0"/>
              <a:t> وأشهر خوارزميات هذا النوع هو </a:t>
            </a:r>
            <a:r>
              <a:rPr lang="en-US" sz="2000" dirty="0" err="1" smtClean="0"/>
              <a:t>Soundix</a:t>
            </a:r>
            <a:r>
              <a:rPr lang="en-US" sz="2000" dirty="0" smtClean="0"/>
              <a:t> Searching</a:t>
            </a:r>
            <a:r>
              <a:rPr lang="ar-IQ" sz="2000" dirty="0" smtClean="0"/>
              <a:t>.</a:t>
            </a: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5229200"/>
            <a:ext cx="8229600" cy="1143000"/>
          </a:xfrm>
        </p:spPr>
        <p:txBody>
          <a:bodyPr>
            <a:noAutofit/>
          </a:bodyPr>
          <a:lstStyle/>
          <a:p>
            <a:pPr lvl="1" rtl="1"/>
            <a:r>
              <a:rPr lang="ar-IQ" sz="2000" b="1" dirty="0"/>
              <a:t>الخوارزمية </a:t>
            </a:r>
            <a:r>
              <a:rPr lang="en-US" sz="2000" b="1" dirty="0"/>
              <a:t>Naive Searching Algorithm</a:t>
            </a:r>
            <a:r>
              <a:rPr lang="en-US" dirty="0"/>
              <a:t/>
            </a:r>
            <a:br>
              <a:rPr lang="en-US" dirty="0"/>
            </a:br>
            <a:r>
              <a:rPr lang="ar-IQ" sz="2000" dirty="0"/>
              <a:t> </a:t>
            </a:r>
            <a:r>
              <a:rPr lang="en-US" dirty="0"/>
              <a:t/>
            </a:r>
            <a:br>
              <a:rPr lang="en-US" dirty="0"/>
            </a:br>
            <a:r>
              <a:rPr lang="ar-IQ" sz="2000" b="1" dirty="0"/>
              <a:t>تعريفات</a:t>
            </a:r>
            <a:r>
              <a:rPr lang="ar-IQ" sz="2000" dirty="0"/>
              <a:t>: عندما يتم ذكر مصطلح النمط أو </a:t>
            </a:r>
            <a:r>
              <a:rPr lang="en-US" sz="2000" dirty="0"/>
              <a:t>Pattern</a:t>
            </a:r>
            <a:r>
              <a:rPr lang="ar-IQ" sz="2000" dirty="0"/>
              <a:t> فهذا يعني النص الذي نريد البحث عنه، وعندما يتم ذكر النص الكبير أو </a:t>
            </a:r>
            <a:r>
              <a:rPr lang="en-US" sz="2000" dirty="0"/>
              <a:t>Text</a:t>
            </a:r>
            <a:r>
              <a:rPr lang="ar-IQ" sz="2000" dirty="0"/>
              <a:t> فنحن نقصد النص الذي يحتوي على جميع الحروف .</a:t>
            </a:r>
            <a:r>
              <a:rPr lang="en-US" dirty="0"/>
              <a:t/>
            </a:r>
            <a:br>
              <a:rPr lang="en-US" dirty="0"/>
            </a:br>
            <a:r>
              <a:rPr lang="ar-IQ" sz="2000" dirty="0"/>
              <a:t> </a:t>
            </a:r>
            <a:r>
              <a:rPr lang="en-US" dirty="0"/>
              <a:t/>
            </a:r>
            <a:br>
              <a:rPr lang="en-US" dirty="0"/>
            </a:br>
            <a:r>
              <a:rPr lang="ar-IQ" sz="2000" dirty="0"/>
              <a:t>نبدأ </a:t>
            </a:r>
            <a:r>
              <a:rPr lang="ar-IQ" sz="2000" dirty="0" err="1"/>
              <a:t>الأن</a:t>
            </a:r>
            <a:r>
              <a:rPr lang="ar-IQ" sz="2000" dirty="0"/>
              <a:t> في أحد أقدم وأبسط الخوارزميات وفكرتها تكون عن طريق مقارنه حرف من </a:t>
            </a:r>
            <a:r>
              <a:rPr lang="ar-IQ" sz="2000" dirty="0" err="1"/>
              <a:t>ال</a:t>
            </a:r>
            <a:r>
              <a:rPr lang="ar-IQ" sz="2000" dirty="0"/>
              <a:t> </a:t>
            </a:r>
            <a:r>
              <a:rPr lang="en-US" sz="2000" dirty="0"/>
              <a:t>pattern</a:t>
            </a:r>
            <a:r>
              <a:rPr lang="ar-IQ" sz="2000" dirty="0"/>
              <a:t> مع حرف مع </a:t>
            </a:r>
            <a:r>
              <a:rPr lang="ar-IQ" sz="2000" dirty="0" err="1"/>
              <a:t>ال</a:t>
            </a:r>
            <a:r>
              <a:rPr lang="ar-IQ" sz="2000" dirty="0"/>
              <a:t> </a:t>
            </a:r>
            <a:r>
              <a:rPr lang="en-US" sz="2000" dirty="0"/>
              <a:t>Text</a:t>
            </a:r>
            <a:r>
              <a:rPr lang="ar-IQ" sz="2000" dirty="0"/>
              <a:t>، </a:t>
            </a:r>
            <a:r>
              <a:rPr lang="ar-IQ" sz="2000" dirty="0" err="1"/>
              <a:t>فاذا</a:t>
            </a:r>
            <a:r>
              <a:rPr lang="ar-IQ" sz="2000" dirty="0"/>
              <a:t> تطابق الحرفين ، فنقوم بالذهاب </a:t>
            </a:r>
            <a:r>
              <a:rPr lang="ar-IQ" sz="2000" dirty="0" err="1"/>
              <a:t>الى</a:t>
            </a:r>
            <a:r>
              <a:rPr lang="ar-IQ" sz="2000" dirty="0"/>
              <a:t> الحرف </a:t>
            </a:r>
            <a:r>
              <a:rPr lang="ar-IQ" sz="2000" dirty="0" err="1"/>
              <a:t>التالى</a:t>
            </a:r>
            <a:r>
              <a:rPr lang="ar-IQ" sz="2000" dirty="0"/>
              <a:t> في كل من النمط </a:t>
            </a:r>
            <a:r>
              <a:rPr lang="en-US" sz="2000" dirty="0"/>
              <a:t>pattern</a:t>
            </a:r>
            <a:r>
              <a:rPr lang="ar-IQ" sz="2000" dirty="0"/>
              <a:t> وال </a:t>
            </a:r>
            <a:r>
              <a:rPr lang="en-US" sz="2000" dirty="0"/>
              <a:t>text</a:t>
            </a:r>
            <a:r>
              <a:rPr lang="ar-IQ" sz="2000" dirty="0"/>
              <a:t>. </a:t>
            </a:r>
            <a:r>
              <a:rPr lang="ar-IQ" sz="2000" dirty="0" err="1"/>
              <a:t>اما</a:t>
            </a:r>
            <a:r>
              <a:rPr lang="ar-IQ" sz="2000" dirty="0"/>
              <a:t> في حال لم يتطابقا فنقوم بتحريك مؤشر الحرف في </a:t>
            </a:r>
            <a:r>
              <a:rPr lang="ar-IQ" sz="2000" dirty="0" err="1"/>
              <a:t>ال</a:t>
            </a:r>
            <a:r>
              <a:rPr lang="ar-IQ" sz="2000" dirty="0"/>
              <a:t> </a:t>
            </a:r>
            <a:r>
              <a:rPr lang="en-US" sz="2000" dirty="0"/>
              <a:t>text</a:t>
            </a:r>
            <a:r>
              <a:rPr lang="ar-IQ" sz="2000" dirty="0"/>
              <a:t> </a:t>
            </a:r>
            <a:r>
              <a:rPr lang="ar-IQ" sz="2000" dirty="0" err="1"/>
              <a:t>الى</a:t>
            </a:r>
            <a:r>
              <a:rPr lang="ar-IQ" sz="2000" dirty="0"/>
              <a:t> الحرف التالي ونقوم </a:t>
            </a:r>
            <a:r>
              <a:rPr lang="ar-IQ" sz="2000" dirty="0" err="1"/>
              <a:t>بارجاع</a:t>
            </a:r>
            <a:r>
              <a:rPr lang="ar-IQ" sz="2000" dirty="0"/>
              <a:t> مؤشر الحرف في </a:t>
            </a:r>
            <a:r>
              <a:rPr lang="en-US" sz="2000" dirty="0"/>
              <a:t>pattern</a:t>
            </a:r>
            <a:r>
              <a:rPr lang="ar-IQ" sz="2000" dirty="0"/>
              <a:t> </a:t>
            </a:r>
            <a:r>
              <a:rPr lang="ar-IQ" sz="2000" dirty="0" err="1"/>
              <a:t>الى</a:t>
            </a:r>
            <a:r>
              <a:rPr lang="ar-IQ" sz="2000" dirty="0"/>
              <a:t> </a:t>
            </a:r>
            <a:r>
              <a:rPr lang="ar-IQ" sz="2000" dirty="0" err="1"/>
              <a:t>البدايه</a:t>
            </a:r>
            <a:r>
              <a:rPr lang="ar-IQ" sz="2000" dirty="0"/>
              <a:t> ، وسوف نبدأ عمليه </a:t>
            </a:r>
            <a:r>
              <a:rPr lang="ar-IQ" sz="2000" dirty="0" err="1"/>
              <a:t>المقارنه</a:t>
            </a:r>
            <a:r>
              <a:rPr lang="ar-IQ" sz="2000" dirty="0"/>
              <a:t> مره أخرى . وسوف نستمر هكذا </a:t>
            </a:r>
            <a:r>
              <a:rPr lang="ar-IQ" sz="2000" dirty="0" err="1"/>
              <a:t>الى</a:t>
            </a:r>
            <a:r>
              <a:rPr lang="ar-IQ" sz="2000" dirty="0"/>
              <a:t> أن نجد التطابق في كل حروف </a:t>
            </a:r>
            <a:r>
              <a:rPr lang="ar-IQ" sz="2000" dirty="0" err="1"/>
              <a:t>ال</a:t>
            </a:r>
            <a:r>
              <a:rPr lang="ar-IQ" sz="2000" dirty="0"/>
              <a:t> </a:t>
            </a:r>
            <a:r>
              <a:rPr lang="en-US" sz="2000" dirty="0"/>
              <a:t>pattern</a:t>
            </a:r>
            <a:r>
              <a:rPr lang="ar-IQ" sz="2000" dirty="0"/>
              <a:t>، أو أن نصل </a:t>
            </a:r>
            <a:r>
              <a:rPr lang="ar-IQ" sz="2000" dirty="0" err="1"/>
              <a:t>لنهايه</a:t>
            </a:r>
            <a:r>
              <a:rPr lang="ar-IQ" sz="2000" dirty="0"/>
              <a:t> </a:t>
            </a:r>
            <a:r>
              <a:rPr lang="ar-IQ" sz="2000" dirty="0" err="1"/>
              <a:t>ال</a:t>
            </a:r>
            <a:r>
              <a:rPr lang="ar-IQ" sz="2000" dirty="0"/>
              <a:t> </a:t>
            </a:r>
            <a:r>
              <a:rPr lang="en-US" sz="2000" dirty="0"/>
              <a:t>text</a:t>
            </a:r>
            <a:r>
              <a:rPr lang="ar-IQ" sz="2000" dirty="0"/>
              <a:t>. وسوف نشير </a:t>
            </a:r>
            <a:r>
              <a:rPr lang="ar-IQ" sz="2000" dirty="0" err="1"/>
              <a:t>الى</a:t>
            </a:r>
            <a:r>
              <a:rPr lang="ar-IQ" sz="2000" dirty="0"/>
              <a:t> طول </a:t>
            </a:r>
            <a:r>
              <a:rPr lang="ar-IQ" sz="2000" dirty="0" err="1"/>
              <a:t>ال</a:t>
            </a:r>
            <a:r>
              <a:rPr lang="ar-IQ" sz="2000" dirty="0"/>
              <a:t> </a:t>
            </a:r>
            <a:r>
              <a:rPr lang="en-US" sz="2000" dirty="0"/>
              <a:t>pattern</a:t>
            </a:r>
            <a:r>
              <a:rPr lang="ar-IQ" sz="2000" dirty="0"/>
              <a:t> بالحرف </a:t>
            </a:r>
            <a:r>
              <a:rPr lang="en-US" sz="2000" dirty="0"/>
              <a:t>M</a:t>
            </a:r>
            <a:r>
              <a:rPr lang="ar-IQ" sz="2000" dirty="0"/>
              <a:t> أما طول </a:t>
            </a:r>
            <a:r>
              <a:rPr lang="ar-IQ" sz="2000" dirty="0" err="1"/>
              <a:t>ال</a:t>
            </a:r>
            <a:r>
              <a:rPr lang="ar-IQ" sz="2000" dirty="0"/>
              <a:t> </a:t>
            </a:r>
            <a:r>
              <a:rPr lang="en-US" sz="2000" dirty="0"/>
              <a:t>text</a:t>
            </a:r>
            <a:r>
              <a:rPr lang="ar-IQ" sz="2000" dirty="0"/>
              <a:t> سوف نشير له بالحرف </a:t>
            </a:r>
            <a:r>
              <a:rPr lang="en-US" sz="2000" dirty="0"/>
              <a:t>N</a:t>
            </a:r>
            <a:r>
              <a:rPr lang="ar-IQ" sz="2000" dirty="0"/>
              <a:t>. وسوف نتوقف في البحث عندما نصل </a:t>
            </a:r>
            <a:r>
              <a:rPr lang="ar-IQ" sz="2000" dirty="0" err="1"/>
              <a:t>ل</a:t>
            </a:r>
            <a:r>
              <a:rPr lang="ar-IQ" sz="2000" dirty="0"/>
              <a:t> </a:t>
            </a:r>
            <a:r>
              <a:rPr lang="en-US" sz="2000" dirty="0"/>
              <a:t>N-M</a:t>
            </a:r>
            <a:r>
              <a:rPr lang="ar-IQ" sz="2000" dirty="0"/>
              <a:t> لأننا عندما نصل لتلك </a:t>
            </a:r>
            <a:r>
              <a:rPr lang="ar-IQ" sz="2000" dirty="0" err="1"/>
              <a:t>الخانه</a:t>
            </a:r>
            <a:r>
              <a:rPr lang="ar-IQ" sz="2000" dirty="0"/>
              <a:t> وحتى </a:t>
            </a:r>
            <a:r>
              <a:rPr lang="ar-IQ" sz="2000" dirty="0" err="1"/>
              <a:t>اذا</a:t>
            </a:r>
            <a:r>
              <a:rPr lang="ar-IQ" sz="2000" dirty="0"/>
              <a:t> كان الحرف التالي متطابق فسوف نتوق </a:t>
            </a:r>
            <a:r>
              <a:rPr lang="ar-IQ" sz="2000" dirty="0" err="1"/>
              <a:t>ف</a:t>
            </a:r>
            <a:r>
              <a:rPr lang="ar-IQ" sz="2000" dirty="0"/>
              <a:t> لأن </a:t>
            </a:r>
            <a:r>
              <a:rPr lang="ar-IQ" sz="2000" dirty="0" err="1"/>
              <a:t>ال</a:t>
            </a:r>
            <a:r>
              <a:rPr lang="ar-IQ" sz="2000" dirty="0"/>
              <a:t> </a:t>
            </a:r>
            <a:r>
              <a:rPr lang="en-US" sz="2000" dirty="0"/>
              <a:t>Text</a:t>
            </a:r>
            <a:r>
              <a:rPr lang="ar-IQ" sz="2000" dirty="0"/>
              <a:t> سوف يكون أصغر من </a:t>
            </a:r>
            <a:r>
              <a:rPr lang="ar-IQ" sz="2000" dirty="0" err="1"/>
              <a:t>ال</a:t>
            </a:r>
            <a:r>
              <a:rPr lang="ar-IQ" sz="2000" dirty="0"/>
              <a:t> </a:t>
            </a:r>
            <a:r>
              <a:rPr lang="en-US" sz="2000" dirty="0"/>
              <a:t>pattern</a:t>
            </a:r>
            <a:r>
              <a:rPr lang="ar-IQ" sz="2000" dirty="0"/>
              <a:t>.</a:t>
            </a:r>
            <a:r>
              <a:rPr lang="en-US" dirty="0"/>
              <a:t/>
            </a:r>
            <a:br>
              <a:rPr lang="en-US" dirty="0"/>
            </a:br>
            <a:r>
              <a:rPr lang="ar-IQ" sz="2000" dirty="0"/>
              <a:t> </a:t>
            </a:r>
            <a:r>
              <a:rPr lang="en-US" dirty="0"/>
              <a:t/>
            </a:r>
            <a:br>
              <a:rPr lang="en-US" dirty="0"/>
            </a:br>
            <a:r>
              <a:rPr lang="ar-IQ" sz="2000" dirty="0"/>
              <a:t>هناك من طبق </a:t>
            </a:r>
            <a:r>
              <a:rPr lang="ar-IQ" sz="2000" dirty="0" err="1"/>
              <a:t>الخوارزميه</a:t>
            </a:r>
            <a:r>
              <a:rPr lang="ar-IQ" sz="2000" dirty="0"/>
              <a:t> بأكثر من وجه ولكنها في </a:t>
            </a:r>
            <a:r>
              <a:rPr lang="ar-IQ" sz="2000" dirty="0" err="1"/>
              <a:t>النهايه</a:t>
            </a:r>
            <a:r>
              <a:rPr lang="ar-IQ" sz="2000" dirty="0"/>
              <a:t> هي نفس </a:t>
            </a:r>
            <a:r>
              <a:rPr lang="ar-IQ" sz="2000" dirty="0" err="1"/>
              <a:t>النتيجه</a:t>
            </a:r>
            <a:r>
              <a:rPr lang="ar-IQ" sz="2000" dirty="0"/>
              <a:t>  </a:t>
            </a:r>
            <a:r>
              <a:rPr lang="en-US" dirty="0"/>
              <a:t/>
            </a:r>
            <a:br>
              <a:rPr lang="en-US" dirty="0"/>
            </a:br>
            <a:r>
              <a:rPr lang="ar-IQ" sz="2000" dirty="0"/>
              <a:t> الكود </a:t>
            </a:r>
            <a:r>
              <a:rPr lang="ar-IQ" sz="2000" dirty="0" err="1"/>
              <a:t>التالى</a:t>
            </a:r>
            <a:r>
              <a:rPr lang="ar-IQ" sz="2000" dirty="0"/>
              <a:t> يوضح لنا تطبيق </a:t>
            </a:r>
            <a:r>
              <a:rPr lang="ar-IQ" sz="2000" dirty="0" err="1"/>
              <a:t>الخوارزميه</a:t>
            </a:r>
            <a:r>
              <a:rPr lang="ar-IQ" sz="2000" dirty="0"/>
              <a:t> بعده طرق ممكنه (قد يصعب تتبع مثل هذه الحلقات لذلك لا أفضل من </a:t>
            </a:r>
            <a:r>
              <a:rPr lang="ar-IQ" sz="2000" dirty="0" err="1"/>
              <a:t>الورقه</a:t>
            </a:r>
            <a:r>
              <a:rPr lang="ar-IQ" sz="2000" dirty="0"/>
              <a:t> والقلم في حال لم تستطيع فهم </a:t>
            </a:r>
            <a:r>
              <a:rPr lang="ar-IQ" sz="2000" dirty="0" err="1"/>
              <a:t>الحلقه</a:t>
            </a:r>
            <a:r>
              <a:rPr lang="ar-IQ" sz="2000" dirty="0"/>
              <a:t> بشكل جيد).</a:t>
            </a:r>
            <a:r>
              <a:rPr lang="en-US" dirty="0"/>
              <a:t/>
            </a:r>
            <a:br>
              <a:rPr lang="en-US" dirty="0"/>
            </a:b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5157192"/>
            <a:ext cx="8229600" cy="1143000"/>
          </a:xfrm>
        </p:spPr>
        <p:txBody>
          <a:bodyPr>
            <a:noAutofit/>
          </a:bodyPr>
          <a:lstStyle/>
          <a:p>
            <a:r>
              <a:rPr lang="ar-IQ" sz="2000" b="1" dirty="0" smtClean="0">
                <a:solidFill>
                  <a:schemeClr val="bg1"/>
                </a:solidFill>
              </a:rPr>
              <a:t>التوصيات :-  </a:t>
            </a:r>
            <a:r>
              <a:rPr lang="en-US" sz="2000" dirty="0" smtClean="0">
                <a:solidFill>
                  <a:schemeClr val="bg1"/>
                </a:solidFill>
              </a:rPr>
              <a:t/>
            </a:r>
            <a:br>
              <a:rPr lang="en-US" sz="2000" dirty="0" smtClean="0">
                <a:solidFill>
                  <a:schemeClr val="bg1"/>
                </a:solidFill>
              </a:rPr>
            </a:br>
            <a:r>
              <a:rPr lang="ar-IQ" sz="2000" dirty="0" smtClean="0">
                <a:solidFill>
                  <a:schemeClr val="bg1"/>
                </a:solidFill>
              </a:rPr>
              <a:t>تستخدم الخوارزميات في مجالات كثيرة وعديدة والتي لم نتمكن الشرح عنها في البحث بشكل مفصل يتم توصية </a:t>
            </a:r>
            <a:r>
              <a:rPr lang="ar-IQ" sz="2000" dirty="0" err="1" smtClean="0">
                <a:solidFill>
                  <a:schemeClr val="bg1"/>
                </a:solidFill>
              </a:rPr>
              <a:t>ان</a:t>
            </a:r>
            <a:r>
              <a:rPr lang="ar-IQ" sz="2000" dirty="0" smtClean="0">
                <a:solidFill>
                  <a:schemeClr val="bg1"/>
                </a:solidFill>
              </a:rPr>
              <a:t> يتم استخدامه والاستفادة منه ومعرفة </a:t>
            </a:r>
            <a:r>
              <a:rPr lang="ar-IQ" sz="2000" dirty="0" err="1" smtClean="0">
                <a:solidFill>
                  <a:schemeClr val="bg1"/>
                </a:solidFill>
              </a:rPr>
              <a:t>اكثر</a:t>
            </a:r>
            <a:r>
              <a:rPr lang="ar-IQ" sz="2000" dirty="0" smtClean="0">
                <a:solidFill>
                  <a:schemeClr val="bg1"/>
                </a:solidFill>
              </a:rPr>
              <a:t> من مجال مطابقة النصوص وبرامج </a:t>
            </a:r>
            <a:r>
              <a:rPr lang="ar-IQ" sz="2000" dirty="0" err="1" smtClean="0">
                <a:solidFill>
                  <a:schemeClr val="bg1"/>
                </a:solidFill>
              </a:rPr>
              <a:t>الأنتي</a:t>
            </a:r>
            <a:r>
              <a:rPr lang="ar-IQ" sz="2000" dirty="0" smtClean="0">
                <a:solidFill>
                  <a:schemeClr val="bg1"/>
                </a:solidFill>
              </a:rPr>
              <a:t> </a:t>
            </a:r>
            <a:r>
              <a:rPr lang="ar-IQ" sz="2000" dirty="0" err="1" smtClean="0">
                <a:solidFill>
                  <a:schemeClr val="bg1"/>
                </a:solidFill>
              </a:rPr>
              <a:t>فايروس</a:t>
            </a:r>
            <a:r>
              <a:rPr lang="ar-IQ" sz="2000" dirty="0" smtClean="0">
                <a:solidFill>
                  <a:schemeClr val="bg1"/>
                </a:solidFill>
              </a:rPr>
              <a:t> لحل مشاكل عده  </a:t>
            </a:r>
            <a:r>
              <a:rPr lang="en-US" sz="2000" dirty="0" smtClean="0">
                <a:solidFill>
                  <a:schemeClr val="bg1"/>
                </a:solidFill>
              </a:rPr>
              <a:t/>
            </a:r>
            <a:br>
              <a:rPr lang="en-US" sz="2000" dirty="0" smtClean="0">
                <a:solidFill>
                  <a:schemeClr val="bg1"/>
                </a:solidFill>
              </a:rPr>
            </a:br>
            <a:r>
              <a:rPr lang="ar-IQ" sz="2000" b="1" dirty="0" smtClean="0">
                <a:solidFill>
                  <a:schemeClr val="bg1"/>
                </a:solidFill>
              </a:rPr>
              <a:t> </a:t>
            </a:r>
            <a:r>
              <a:rPr lang="en-US" sz="2000" dirty="0" smtClean="0">
                <a:solidFill>
                  <a:schemeClr val="bg1"/>
                </a:solidFill>
              </a:rPr>
              <a:t/>
            </a:r>
            <a:br>
              <a:rPr lang="en-US" sz="2000" dirty="0" smtClean="0">
                <a:solidFill>
                  <a:schemeClr val="bg1"/>
                </a:solidFill>
              </a:rPr>
            </a:br>
            <a:r>
              <a:rPr lang="ar-IQ" sz="2000" b="1" dirty="0" smtClean="0">
                <a:solidFill>
                  <a:schemeClr val="bg1"/>
                </a:solidFill>
              </a:rPr>
              <a:t> </a:t>
            </a:r>
            <a:r>
              <a:rPr lang="ar-IQ" sz="2000" b="1" dirty="0" smtClean="0">
                <a:solidFill>
                  <a:schemeClr val="bg1"/>
                </a:solidFill>
              </a:rPr>
              <a:t>الاستنتاجات </a:t>
            </a:r>
            <a:r>
              <a:rPr lang="ar-IQ" sz="2000" b="1" dirty="0" smtClean="0">
                <a:solidFill>
                  <a:schemeClr val="bg1"/>
                </a:solidFill>
              </a:rPr>
              <a:t>:- </a:t>
            </a:r>
            <a:r>
              <a:rPr lang="en-US" sz="2000" dirty="0" smtClean="0">
                <a:solidFill>
                  <a:schemeClr val="bg1"/>
                </a:solidFill>
              </a:rPr>
              <a:t/>
            </a:r>
            <a:br>
              <a:rPr lang="en-US" sz="2000" dirty="0" smtClean="0">
                <a:solidFill>
                  <a:schemeClr val="bg1"/>
                </a:solidFill>
              </a:rPr>
            </a:br>
            <a:r>
              <a:rPr lang="ar-IQ" sz="2000" dirty="0" smtClean="0">
                <a:solidFill>
                  <a:schemeClr val="bg1"/>
                </a:solidFill>
              </a:rPr>
              <a:t>نستنتج في هذا البحث مشكلة مطابقة النصوص التي يقوم البحث عن نص ومطابقة وهذا يتم حله عن طريق الخوارزميات ونستنتج من هذا البحث حل عملية الغش بين الطلاب المدارس بواسطة عمل برنامج التي يعمل بواسطة الخوارزميات</a:t>
            </a:r>
            <a:r>
              <a:rPr lang="en-US" sz="2000" dirty="0" smtClean="0">
                <a:solidFill>
                  <a:schemeClr val="bg1"/>
                </a:solidFill>
              </a:rPr>
              <a:t/>
            </a:r>
            <a:br>
              <a:rPr lang="en-US" sz="2000" dirty="0" smtClean="0">
                <a:solidFill>
                  <a:schemeClr val="bg1"/>
                </a:solidFill>
              </a:rPr>
            </a:br>
            <a:r>
              <a:rPr lang="ar-IQ" sz="2000" dirty="0" smtClean="0">
                <a:solidFill>
                  <a:schemeClr val="bg1"/>
                </a:solidFill>
              </a:rPr>
              <a:t> </a:t>
            </a:r>
            <a:r>
              <a:rPr lang="en-US" sz="2000" dirty="0" smtClean="0">
                <a:solidFill>
                  <a:schemeClr val="bg1"/>
                </a:solidFill>
              </a:rPr>
              <a:t/>
            </a:r>
            <a:br>
              <a:rPr lang="en-US" sz="2000" dirty="0" smtClean="0">
                <a:solidFill>
                  <a:schemeClr val="bg1"/>
                </a:solidFill>
              </a:rPr>
            </a:br>
            <a:r>
              <a:rPr lang="ar-IQ" sz="2000" b="1" dirty="0" smtClean="0">
                <a:solidFill>
                  <a:schemeClr val="bg1"/>
                </a:solidFill>
              </a:rPr>
              <a:t> </a:t>
            </a:r>
            <a:r>
              <a:rPr lang="ar-IQ" sz="2000" b="1" dirty="0" smtClean="0">
                <a:solidFill>
                  <a:schemeClr val="bg1"/>
                </a:solidFill>
              </a:rPr>
              <a:t>الخاتمة </a:t>
            </a:r>
            <a:r>
              <a:rPr lang="ar-IQ" sz="2000" dirty="0" smtClean="0">
                <a:solidFill>
                  <a:schemeClr val="bg1"/>
                </a:solidFill>
              </a:rPr>
              <a:t>:-</a:t>
            </a:r>
            <a:r>
              <a:rPr lang="en-US" sz="2000" dirty="0" smtClean="0">
                <a:solidFill>
                  <a:schemeClr val="bg1"/>
                </a:solidFill>
              </a:rPr>
              <a:t/>
            </a:r>
            <a:br>
              <a:rPr lang="en-US" sz="2000" dirty="0" smtClean="0">
                <a:solidFill>
                  <a:schemeClr val="bg1"/>
                </a:solidFill>
              </a:rPr>
            </a:br>
            <a:r>
              <a:rPr lang="ar-IQ" sz="2000" dirty="0" smtClean="0">
                <a:solidFill>
                  <a:schemeClr val="bg1"/>
                </a:solidFill>
              </a:rPr>
              <a:t> </a:t>
            </a:r>
            <a:r>
              <a:rPr lang="en-US" sz="2000" dirty="0" smtClean="0">
                <a:solidFill>
                  <a:schemeClr val="bg1"/>
                </a:solidFill>
              </a:rPr>
              <a:t/>
            </a:r>
            <a:br>
              <a:rPr lang="en-US" sz="2000" dirty="0" smtClean="0">
                <a:solidFill>
                  <a:schemeClr val="bg1"/>
                </a:solidFill>
              </a:rPr>
            </a:br>
            <a:r>
              <a:rPr lang="ar-IQ" sz="2000" dirty="0" smtClean="0">
                <a:solidFill>
                  <a:schemeClr val="bg1"/>
                </a:solidFill>
              </a:rPr>
              <a:t>نصل لنهاية المقالة ، أرجوا أن تكون مفيدة للباحث في هذا المجال، ويمكن </a:t>
            </a:r>
            <a:r>
              <a:rPr lang="ar-IQ" sz="2000" dirty="0" err="1" smtClean="0">
                <a:solidFill>
                  <a:schemeClr val="bg1"/>
                </a:solidFill>
              </a:rPr>
              <a:t>ان</a:t>
            </a:r>
            <a:r>
              <a:rPr lang="ar-IQ" sz="2000" dirty="0" smtClean="0">
                <a:solidFill>
                  <a:schemeClr val="bg1"/>
                </a:solidFill>
              </a:rPr>
              <a:t> تحل التمرين التالي لتعزيز المفاهيم في هذا الموضوع. فكرته: نريد عمل تطبيق بسيط نستفيد منه من هذه الخوارزمية ، مثلا نقوم بعمل محرر نصوص صغير جدا ، يحتوي فقط على مربع نص </a:t>
            </a:r>
            <a:r>
              <a:rPr lang="en-US" sz="2000" dirty="0" smtClean="0">
                <a:solidFill>
                  <a:schemeClr val="bg1"/>
                </a:solidFill>
              </a:rPr>
              <a:t>text area</a:t>
            </a:r>
            <a:r>
              <a:rPr lang="ar-IQ" sz="2000" dirty="0" smtClean="0">
                <a:solidFill>
                  <a:schemeClr val="bg1"/>
                </a:solidFill>
              </a:rPr>
              <a:t> ويوجد زر اسمه </a:t>
            </a:r>
            <a:r>
              <a:rPr lang="en-US" sz="2000" dirty="0" smtClean="0">
                <a:solidFill>
                  <a:schemeClr val="bg1"/>
                </a:solidFill>
              </a:rPr>
              <a:t>find &amp; replace</a:t>
            </a:r>
            <a:r>
              <a:rPr lang="ar-IQ" sz="2000" dirty="0" smtClean="0">
                <a:solidFill>
                  <a:schemeClr val="bg1"/>
                </a:solidFill>
              </a:rPr>
              <a:t> نقوم فيه بكتابه الاسم المراد البحث عنه والكلمة المراد تغييرها ،، ومن ثم نضغط بدء العملية ،، أغلب محررات تستخدم </a:t>
            </a:r>
            <a:r>
              <a:rPr lang="en-US" sz="2000" dirty="0" smtClean="0">
                <a:solidFill>
                  <a:schemeClr val="bg1"/>
                </a:solidFill>
              </a:rPr>
              <a:t>BM</a:t>
            </a:r>
            <a:r>
              <a:rPr lang="ar-IQ" sz="2000" dirty="0" smtClean="0">
                <a:solidFill>
                  <a:schemeClr val="bg1"/>
                </a:solidFill>
              </a:rPr>
              <a:t> لأنها الأفضل وهو ما سنطبقه أيضا .. يمكن التطبيق بأي لغة برمجه ..</a:t>
            </a:r>
            <a:endParaRPr lang="en-US" sz="2000"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5157192"/>
            <a:ext cx="8229600" cy="1143000"/>
          </a:xfrm>
        </p:spPr>
        <p:txBody>
          <a:bodyPr>
            <a:noAutofit/>
          </a:bodyPr>
          <a:lstStyle/>
          <a:p>
            <a:r>
              <a:rPr lang="ar-IQ" sz="2400" b="1" dirty="0" smtClean="0">
                <a:solidFill>
                  <a:schemeClr val="bg1"/>
                </a:solidFill>
              </a:rPr>
              <a:t>المصادر</a:t>
            </a:r>
            <a:r>
              <a:rPr lang="ar-IQ" sz="2400" dirty="0" smtClean="0">
                <a:solidFill>
                  <a:schemeClr val="bg1"/>
                </a:solidFill>
              </a:rPr>
              <a:t> :-</a:t>
            </a:r>
            <a:r>
              <a:rPr lang="en-US" sz="2400" dirty="0" smtClean="0">
                <a:solidFill>
                  <a:schemeClr val="bg1"/>
                </a:solidFill>
              </a:rPr>
              <a:t/>
            </a:r>
            <a:br>
              <a:rPr lang="en-US" sz="2400" dirty="0" smtClean="0">
                <a:solidFill>
                  <a:schemeClr val="bg1"/>
                </a:solidFill>
              </a:rPr>
            </a:br>
            <a:r>
              <a:rPr lang="ar-IQ" sz="2400" dirty="0" smtClean="0">
                <a:solidFill>
                  <a:schemeClr val="bg1"/>
                </a:solidFill>
              </a:rPr>
              <a:t>* </a:t>
            </a:r>
            <a:r>
              <a:rPr lang="ar-SA" sz="2400" dirty="0" smtClean="0">
                <a:solidFill>
                  <a:schemeClr val="bg1"/>
                </a:solidFill>
              </a:rPr>
              <a:t>ر. سون </a:t>
            </a:r>
            <a:r>
              <a:rPr lang="en-US" sz="2400" dirty="0" smtClean="0">
                <a:solidFill>
                  <a:schemeClr val="bg1"/>
                </a:solidFill>
              </a:rPr>
              <a:t>&amp; </a:t>
            </a:r>
            <a:r>
              <a:rPr lang="ar-SA" sz="2400" dirty="0" smtClean="0">
                <a:solidFill>
                  <a:schemeClr val="bg1"/>
                </a:solidFill>
              </a:rPr>
              <a:t>ل. </a:t>
            </a:r>
            <a:r>
              <a:rPr lang="ar-SA" sz="2400" dirty="0" err="1" smtClean="0">
                <a:solidFill>
                  <a:schemeClr val="bg1"/>
                </a:solidFill>
              </a:rPr>
              <a:t>بوكمان</a:t>
            </a:r>
            <a:r>
              <a:rPr lang="ar-SA" sz="2400" dirty="0" smtClean="0">
                <a:solidFill>
                  <a:schemeClr val="bg1"/>
                </a:solidFill>
              </a:rPr>
              <a:t>، (محررون</a:t>
            </a:r>
            <a:r>
              <a:rPr lang="en-US" sz="2400" dirty="0" smtClean="0">
                <a:solidFill>
                  <a:schemeClr val="bg1"/>
                </a:solidFill>
              </a:rPr>
              <a:t>.)</a:t>
            </a:r>
            <a:r>
              <a:rPr lang="ar-SA" sz="2400" dirty="0" smtClean="0">
                <a:solidFill>
                  <a:schemeClr val="bg1"/>
                </a:solidFill>
              </a:rPr>
              <a:t>،</a:t>
            </a:r>
            <a:r>
              <a:rPr lang="en-US" sz="2400" dirty="0" smtClean="0">
                <a:solidFill>
                  <a:schemeClr val="bg1"/>
                </a:solidFill>
              </a:rPr>
              <a:t> </a:t>
            </a:r>
            <a:r>
              <a:rPr lang="ar-SA" sz="2400" i="1" dirty="0" smtClean="0">
                <a:solidFill>
                  <a:schemeClr val="bg1"/>
                </a:solidFill>
              </a:rPr>
              <a:t>البنايات </a:t>
            </a:r>
            <a:r>
              <a:rPr lang="ar-SA" sz="2400" i="1" dirty="0" err="1" smtClean="0">
                <a:solidFill>
                  <a:schemeClr val="bg1"/>
                </a:solidFill>
              </a:rPr>
              <a:t>الحوسبية</a:t>
            </a:r>
            <a:r>
              <a:rPr lang="ar-SA" sz="2400" i="1" dirty="0" smtClean="0">
                <a:solidFill>
                  <a:schemeClr val="bg1"/>
                </a:solidFill>
              </a:rPr>
              <a:t> : دمج العمليات العصبية والرمزية</a:t>
            </a:r>
            <a:r>
              <a:rPr lang="en-US" sz="2400" i="1" dirty="0" smtClean="0">
                <a:solidFill>
                  <a:schemeClr val="bg1"/>
                </a:solidFill>
              </a:rPr>
              <a:t>.</a:t>
            </a:r>
            <a:r>
              <a:rPr lang="en-US" sz="2400" dirty="0" smtClean="0">
                <a:solidFill>
                  <a:schemeClr val="bg1"/>
                </a:solidFill>
              </a:rPr>
              <a:t> </a:t>
            </a:r>
            <a:r>
              <a:rPr lang="ar-SA" sz="2400" dirty="0" smtClean="0">
                <a:solidFill>
                  <a:schemeClr val="bg1"/>
                </a:solidFill>
              </a:rPr>
              <a:t>دار نشر </a:t>
            </a:r>
            <a:r>
              <a:rPr lang="ar-SA" sz="2400" dirty="0" err="1" smtClean="0">
                <a:solidFill>
                  <a:schemeClr val="bg1"/>
                </a:solidFill>
              </a:rPr>
              <a:t>كلوفر</a:t>
            </a:r>
            <a:r>
              <a:rPr lang="ar-SA" sz="2400" dirty="0" smtClean="0">
                <a:solidFill>
                  <a:schemeClr val="bg1"/>
                </a:solidFill>
              </a:rPr>
              <a:t> الأكاديمية، </a:t>
            </a:r>
            <a:r>
              <a:rPr lang="ar-SA" sz="2400" dirty="0" err="1" smtClean="0">
                <a:solidFill>
                  <a:schemeClr val="bg1"/>
                </a:solidFill>
              </a:rPr>
              <a:t>نيدام</a:t>
            </a:r>
            <a:r>
              <a:rPr lang="ar-SA" sz="2400" dirty="0" smtClean="0">
                <a:solidFill>
                  <a:schemeClr val="bg1"/>
                </a:solidFill>
              </a:rPr>
              <a:t>، </a:t>
            </a:r>
            <a:r>
              <a:rPr lang="ar-SA" sz="2400" dirty="0" err="1" smtClean="0">
                <a:solidFill>
                  <a:schemeClr val="bg1"/>
                </a:solidFill>
              </a:rPr>
              <a:t>ماساتشوستس</a:t>
            </a:r>
            <a:r>
              <a:rPr lang="ar-SA" sz="2400" dirty="0" smtClean="0">
                <a:solidFill>
                  <a:schemeClr val="bg1"/>
                </a:solidFill>
              </a:rPr>
              <a:t>. 1994</a:t>
            </a:r>
            <a:r>
              <a:rPr lang="en-US" sz="2400" dirty="0" smtClean="0">
                <a:solidFill>
                  <a:schemeClr val="bg1"/>
                </a:solidFill>
              </a:rPr>
              <a:t/>
            </a:r>
            <a:br>
              <a:rPr lang="en-US" sz="2400" dirty="0" smtClean="0">
                <a:solidFill>
                  <a:schemeClr val="bg1"/>
                </a:solidFill>
              </a:rPr>
            </a:br>
            <a:r>
              <a:rPr lang="ar-SA" sz="2400" dirty="0" smtClean="0">
                <a:solidFill>
                  <a:schemeClr val="bg1"/>
                </a:solidFill>
              </a:rPr>
              <a:t>* مارغريت </a:t>
            </a:r>
            <a:r>
              <a:rPr lang="ar-SA" sz="2400" dirty="0" err="1" smtClean="0">
                <a:solidFill>
                  <a:schemeClr val="bg1"/>
                </a:solidFill>
              </a:rPr>
              <a:t>بودن</a:t>
            </a:r>
            <a:r>
              <a:rPr lang="ar-SA" sz="2400" dirty="0" smtClean="0">
                <a:solidFill>
                  <a:schemeClr val="bg1"/>
                </a:solidFill>
              </a:rPr>
              <a:t>، "العقل كآلة"، دار نشر جامعة أكسفورد، 2006.</a:t>
            </a:r>
            <a:r>
              <a:rPr lang="en-US" sz="2400" dirty="0" smtClean="0">
                <a:solidFill>
                  <a:schemeClr val="bg1"/>
                </a:solidFill>
              </a:rPr>
              <a:t/>
            </a:r>
            <a:br>
              <a:rPr lang="en-US" sz="2400" dirty="0" smtClean="0">
                <a:solidFill>
                  <a:schemeClr val="bg1"/>
                </a:solidFill>
              </a:rPr>
            </a:br>
            <a:r>
              <a:rPr lang="ar-IQ" sz="2400" dirty="0" smtClean="0">
                <a:solidFill>
                  <a:schemeClr val="bg1"/>
                </a:solidFill>
              </a:rPr>
              <a:t>*</a:t>
            </a:r>
            <a:r>
              <a:rPr lang="en-US" sz="2400" dirty="0" smtClean="0">
                <a:solidFill>
                  <a:schemeClr val="bg1"/>
                </a:solidFill>
                <a:hlinkClick r:id="rId2" tooltip="Nils Nilsson (الصفحة غير موجودة)"/>
              </a:rPr>
              <a:t>Nilsson</a:t>
            </a:r>
            <a:r>
              <a:rPr lang="ar-SA" sz="2400" dirty="0" smtClean="0">
                <a:solidFill>
                  <a:schemeClr val="bg1"/>
                </a:solidFill>
                <a:hlinkClick r:id="rId2" tooltip="Nils Nilsson (الصفحة غير موجودة)"/>
              </a:rPr>
              <a:t>، </a:t>
            </a:r>
            <a:r>
              <a:rPr lang="en-US" sz="2400" dirty="0" smtClean="0">
                <a:solidFill>
                  <a:schemeClr val="bg1"/>
                </a:solidFill>
                <a:hlinkClick r:id="rId2" tooltip="Nils Nilsson (الصفحة غير موجودة)"/>
              </a:rPr>
              <a:t>Nils</a:t>
            </a:r>
            <a:r>
              <a:rPr lang="en-US" sz="2400" dirty="0" smtClean="0">
                <a:solidFill>
                  <a:schemeClr val="bg1"/>
                </a:solidFill>
              </a:rPr>
              <a:t> (1998)</a:t>
            </a:r>
            <a:r>
              <a:rPr lang="ar-SA" sz="2400" dirty="0" smtClean="0">
                <a:solidFill>
                  <a:schemeClr val="bg1"/>
                </a:solidFill>
              </a:rPr>
              <a:t>،</a:t>
            </a:r>
            <a:r>
              <a:rPr lang="en-US" sz="2400" dirty="0" smtClean="0">
                <a:solidFill>
                  <a:schemeClr val="bg1"/>
                </a:solidFill>
              </a:rPr>
              <a:t> </a:t>
            </a:r>
            <a:r>
              <a:rPr lang="en-US" sz="2400" i="1" dirty="0" smtClean="0">
                <a:solidFill>
                  <a:schemeClr val="bg1"/>
                </a:solidFill>
              </a:rPr>
              <a:t>Artificial Intelligence: A New Synthesis</a:t>
            </a:r>
            <a:r>
              <a:rPr lang="ar-SA" sz="2400" dirty="0" smtClean="0">
                <a:solidFill>
                  <a:schemeClr val="bg1"/>
                </a:solidFill>
              </a:rPr>
              <a:t>، </a:t>
            </a:r>
            <a:r>
              <a:rPr lang="en-US" sz="2400" dirty="0" smtClean="0">
                <a:solidFill>
                  <a:schemeClr val="bg1"/>
                </a:solidFill>
              </a:rPr>
              <a:t>Morgan Kaufmann publishers </a:t>
            </a:r>
            <a:r>
              <a:rPr lang="ar-SA" sz="2400" dirty="0" smtClean="0">
                <a:solidFill>
                  <a:schemeClr val="bg1"/>
                </a:solidFill>
              </a:rPr>
              <a:t>،</a:t>
            </a:r>
            <a:r>
              <a:rPr lang="en-US" sz="2400" dirty="0" smtClean="0">
                <a:solidFill>
                  <a:schemeClr val="bg1"/>
                </a:solidFill>
              </a:rPr>
              <a:t> </a:t>
            </a:r>
            <a:r>
              <a:rPr lang="en-US" sz="2400" dirty="0" smtClean="0">
                <a:solidFill>
                  <a:schemeClr val="bg1"/>
                </a:solidFill>
                <a:hlinkClick r:id="rId3" tooltip="رقم دولي معياري للكتاب"/>
              </a:rPr>
              <a:t>ISBN</a:t>
            </a:r>
            <a:r>
              <a:rPr lang="en-US" sz="2400" dirty="0" smtClean="0">
                <a:solidFill>
                  <a:schemeClr val="bg1"/>
                </a:solidFill>
              </a:rPr>
              <a:t> </a:t>
            </a:r>
            <a:r>
              <a:rPr lang="en-US" sz="2400" dirty="0" smtClean="0">
                <a:solidFill>
                  <a:schemeClr val="bg1"/>
                </a:solidFill>
                <a:hlinkClick r:id="rId4" tooltip="خاص:مصادر كتاب/978-1-55860-467-4"/>
              </a:rPr>
              <a:t>978-1-55860-467-4</a:t>
            </a:r>
            <a:r>
              <a:rPr lang="en-US" sz="2400" dirty="0" smtClean="0">
                <a:solidFill>
                  <a:schemeClr val="bg1"/>
                </a:solidFill>
                <a:hlinkClick r:id="rId5" tooltip="David Poole (الصفحة غير موجودة)"/>
              </a:rPr>
              <a:t/>
            </a:r>
            <a:br>
              <a:rPr lang="en-US" sz="2400" dirty="0" smtClean="0">
                <a:solidFill>
                  <a:schemeClr val="bg1"/>
                </a:solidFill>
                <a:hlinkClick r:id="rId5" tooltip="David Poole (الصفحة غير موجودة)"/>
              </a:rPr>
            </a:br>
            <a:r>
              <a:rPr lang="ar-SA" sz="2400" dirty="0" smtClean="0">
                <a:solidFill>
                  <a:schemeClr val="bg1"/>
                </a:solidFill>
                <a:hlinkClick r:id="rId5" tooltip="David Poole (الصفحة غير موجودة)"/>
              </a:rPr>
              <a:t>*</a:t>
            </a:r>
            <a:r>
              <a:rPr lang="en-US" sz="2400" dirty="0" smtClean="0">
                <a:solidFill>
                  <a:schemeClr val="bg1"/>
                </a:solidFill>
                <a:hlinkClick r:id="rId5" tooltip="David Poole (الصفحة غير موجودة)"/>
              </a:rPr>
              <a:t>Poole</a:t>
            </a:r>
            <a:r>
              <a:rPr lang="ar-SA" sz="2400" dirty="0" smtClean="0">
                <a:solidFill>
                  <a:schemeClr val="bg1"/>
                </a:solidFill>
                <a:hlinkClick r:id="rId5" tooltip="David Poole (الصفحة غير موجودة)"/>
              </a:rPr>
              <a:t>، </a:t>
            </a:r>
            <a:r>
              <a:rPr lang="en-US" sz="2400" dirty="0" smtClean="0">
                <a:solidFill>
                  <a:schemeClr val="bg1"/>
                </a:solidFill>
                <a:hlinkClick r:id="rId5" tooltip="David Poole (الصفحة غير موجودة)"/>
              </a:rPr>
              <a:t>David</a:t>
            </a:r>
            <a:r>
              <a:rPr lang="ar-SA" sz="2400" dirty="0" smtClean="0">
                <a:solidFill>
                  <a:schemeClr val="bg1"/>
                </a:solidFill>
              </a:rPr>
              <a:t>؛</a:t>
            </a:r>
            <a:r>
              <a:rPr lang="en-US" sz="2400" dirty="0" smtClean="0">
                <a:solidFill>
                  <a:schemeClr val="bg1"/>
                </a:solidFill>
              </a:rPr>
              <a:t> </a:t>
            </a:r>
            <a:r>
              <a:rPr lang="en-US" sz="2400" dirty="0" smtClean="0">
                <a:solidFill>
                  <a:schemeClr val="bg1"/>
                </a:solidFill>
                <a:hlinkClick r:id="rId6" tooltip="Alan Mackworth (الصفحة غير موجودة)"/>
              </a:rPr>
              <a:t>Mack worth</a:t>
            </a:r>
            <a:r>
              <a:rPr lang="ar-SA" sz="2400" dirty="0" smtClean="0">
                <a:solidFill>
                  <a:schemeClr val="bg1"/>
                </a:solidFill>
                <a:hlinkClick r:id="rId6" tooltip="Alan Mackworth (الصفحة غير موجودة)"/>
              </a:rPr>
              <a:t>، </a:t>
            </a:r>
            <a:r>
              <a:rPr lang="en-US" sz="2400" dirty="0" smtClean="0">
                <a:solidFill>
                  <a:schemeClr val="bg1"/>
                </a:solidFill>
                <a:hlinkClick r:id="rId6" tooltip="Alan Mackworth (الصفحة غير موجودة)"/>
              </a:rPr>
              <a:t>Alan</a:t>
            </a:r>
            <a:r>
              <a:rPr lang="ar-SA" sz="2400" dirty="0" smtClean="0">
                <a:solidFill>
                  <a:schemeClr val="bg1"/>
                </a:solidFill>
              </a:rPr>
              <a:t>؛</a:t>
            </a:r>
            <a:r>
              <a:rPr lang="en-US" sz="2400" dirty="0" smtClean="0">
                <a:solidFill>
                  <a:schemeClr val="bg1"/>
                </a:solidFill>
              </a:rPr>
              <a:t> </a:t>
            </a:r>
            <a:r>
              <a:rPr lang="en-US" sz="2400" dirty="0" smtClean="0">
                <a:solidFill>
                  <a:schemeClr val="bg1"/>
                </a:solidFill>
                <a:hlinkClick r:id="rId7" tooltip="Randy Goebel (الصفحة غير موجودة)"/>
              </a:rPr>
              <a:t>Goebel</a:t>
            </a:r>
            <a:r>
              <a:rPr lang="ar-SA" sz="2400" dirty="0" smtClean="0">
                <a:solidFill>
                  <a:schemeClr val="bg1"/>
                </a:solidFill>
                <a:hlinkClick r:id="rId7" tooltip="Randy Goebel (الصفحة غير موجودة)"/>
              </a:rPr>
              <a:t>، </a:t>
            </a:r>
            <a:r>
              <a:rPr lang="en-US" sz="2400" dirty="0" smtClean="0">
                <a:solidFill>
                  <a:schemeClr val="bg1"/>
                </a:solidFill>
                <a:hlinkClick r:id="rId7" tooltip="Randy Goebel (الصفحة غير موجودة)"/>
              </a:rPr>
              <a:t>Randy</a:t>
            </a:r>
            <a:r>
              <a:rPr lang="en-US" sz="2400" dirty="0" smtClean="0">
                <a:solidFill>
                  <a:schemeClr val="bg1"/>
                </a:solidFill>
              </a:rPr>
              <a:t> (1998)</a:t>
            </a:r>
            <a:r>
              <a:rPr lang="ar-SA" sz="2400" dirty="0" smtClean="0">
                <a:solidFill>
                  <a:schemeClr val="bg1"/>
                </a:solidFill>
              </a:rPr>
              <a:t>،</a:t>
            </a:r>
            <a:r>
              <a:rPr lang="en-US" sz="2400" dirty="0" smtClean="0">
                <a:solidFill>
                  <a:schemeClr val="bg1"/>
                </a:solidFill>
              </a:rPr>
              <a:t> </a:t>
            </a:r>
            <a:r>
              <a:rPr lang="en-US" sz="2400" i="1" dirty="0" smtClean="0">
                <a:solidFill>
                  <a:schemeClr val="bg1"/>
                </a:solidFill>
                <a:hlinkClick r:id="rId8"/>
              </a:rPr>
              <a:t>Computational Intelligence: A Logical Approach</a:t>
            </a:r>
            <a:r>
              <a:rPr lang="ar-SA" sz="2400" dirty="0" smtClean="0">
                <a:solidFill>
                  <a:schemeClr val="bg1"/>
                </a:solidFill>
              </a:rPr>
              <a:t>، </a:t>
            </a:r>
            <a:r>
              <a:rPr lang="en-US" sz="2400" dirty="0" smtClean="0">
                <a:solidFill>
                  <a:schemeClr val="bg1"/>
                </a:solidFill>
              </a:rPr>
              <a:t>New York: Oxford University Press</a:t>
            </a:r>
            <a:br>
              <a:rPr lang="en-US" sz="2400" dirty="0" smtClean="0">
                <a:solidFill>
                  <a:schemeClr val="bg1"/>
                </a:solidFill>
              </a:rPr>
            </a:br>
            <a:r>
              <a:rPr lang="ar-IQ" sz="2400" dirty="0" smtClean="0">
                <a:solidFill>
                  <a:schemeClr val="bg1"/>
                </a:solidFill>
              </a:rPr>
              <a:t>*المصطلحات الأساسية في الخوارزمية الجينية من الموقع</a:t>
            </a:r>
            <a:r>
              <a:rPr lang="en-US" sz="2400" dirty="0" smtClean="0">
                <a:solidFill>
                  <a:schemeClr val="bg1"/>
                </a:solidFill>
              </a:rPr>
              <a:t>  </a:t>
            </a:r>
            <a:r>
              <a:rPr lang="ar-IQ" sz="2400" dirty="0" smtClean="0">
                <a:solidFill>
                  <a:schemeClr val="bg1"/>
                </a:solidFill>
              </a:rPr>
              <a:t>أدناه</a:t>
            </a:r>
            <a:r>
              <a:rPr lang="en-US" sz="2400" dirty="0" smtClean="0">
                <a:solidFill>
                  <a:schemeClr val="bg1"/>
                </a:solidFill>
              </a:rPr>
              <a:t/>
            </a:r>
            <a:br>
              <a:rPr lang="en-US" sz="2400" dirty="0" smtClean="0">
                <a:solidFill>
                  <a:schemeClr val="bg1"/>
                </a:solidFill>
              </a:rPr>
            </a:br>
            <a:r>
              <a:rPr lang="en-US" sz="2400" u="sng" dirty="0" smtClean="0">
                <a:solidFill>
                  <a:schemeClr val="bg1"/>
                </a:solidFill>
                <a:hlinkClick r:id="rId9"/>
              </a:rPr>
              <a:t>http://knol.google.com</a:t>
            </a:r>
            <a:r>
              <a:rPr lang="en-US" sz="2400" dirty="0" smtClean="0">
                <a:solidFill>
                  <a:schemeClr val="bg1"/>
                </a:solidFill>
              </a:rPr>
              <a:t>  </a:t>
            </a:r>
            <a:br>
              <a:rPr lang="en-US" sz="2400" dirty="0" smtClean="0">
                <a:solidFill>
                  <a:schemeClr val="bg1"/>
                </a:solidFill>
              </a:rPr>
            </a:br>
            <a:r>
              <a:rPr lang="ar-IQ" sz="2400" dirty="0" smtClean="0">
                <a:solidFill>
                  <a:schemeClr val="bg1"/>
                </a:solidFill>
              </a:rPr>
              <a:t>*الخوارزميات الجينية في مطابقة النصوص من الموقع أدناه</a:t>
            </a:r>
            <a:r>
              <a:rPr lang="en-US" sz="2400" dirty="0" smtClean="0">
                <a:solidFill>
                  <a:schemeClr val="bg1"/>
                </a:solidFill>
              </a:rPr>
              <a:t/>
            </a:r>
            <a:br>
              <a:rPr lang="en-US" sz="2400" dirty="0" smtClean="0">
                <a:solidFill>
                  <a:schemeClr val="bg1"/>
                </a:solidFill>
              </a:rPr>
            </a:br>
            <a:r>
              <a:rPr lang="en-US" sz="2400" u="sng" dirty="0" smtClean="0">
                <a:solidFill>
                  <a:schemeClr val="bg1"/>
                </a:solidFill>
                <a:hlinkClick r:id="rId10"/>
              </a:rPr>
              <a:t>https://informatic-ar.com/string_matching</a:t>
            </a:r>
            <a:r>
              <a:rPr lang="en-US" sz="2400" dirty="0" smtClean="0">
                <a:solidFill>
                  <a:schemeClr val="bg1"/>
                </a:solidFill>
              </a:rPr>
              <a:t/>
            </a:r>
            <a:br>
              <a:rPr lang="en-US" sz="2400" dirty="0" smtClean="0">
                <a:solidFill>
                  <a:schemeClr val="bg1"/>
                </a:solidFill>
              </a:rPr>
            </a:br>
            <a:endParaRPr lang="en-US" sz="24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4077072"/>
            <a:ext cx="8305800" cy="1981200"/>
          </a:xfrm>
        </p:spPr>
        <p:txBody>
          <a:bodyPr>
            <a:noAutofit/>
          </a:bodyPr>
          <a:lstStyle/>
          <a:p>
            <a:pPr algn="r"/>
            <a:r>
              <a:rPr lang="ar-SA" sz="2400" dirty="0" err="1" smtClean="0"/>
              <a:t>الخلا</a:t>
            </a:r>
            <a:r>
              <a:rPr lang="ar-IQ" sz="2400" dirty="0" err="1" smtClean="0"/>
              <a:t>صة</a:t>
            </a:r>
            <a:r>
              <a:rPr lang="en-US" sz="2400" dirty="0" smtClean="0"/>
              <a:t/>
            </a:r>
            <a:br>
              <a:rPr lang="en-US" sz="2400" dirty="0" smtClean="0"/>
            </a:br>
            <a:r>
              <a:rPr lang="ar-SA" sz="2400" dirty="0" smtClean="0"/>
              <a:t>خلاصة هذا البحث لمعرفة كيفية استخدام الخوارزميات الجينية في الذكاء الاصطناعي وتطبيقاته حيث ذكرنا تعريف الخوارزميات الجينية التي هي عبارة عن تقنية في مجال الذكاء الاصطناعي وحل المشاكل </a:t>
            </a:r>
            <a:r>
              <a:rPr lang="ar-SA" sz="2400" dirty="0" err="1" smtClean="0"/>
              <a:t>اذ</a:t>
            </a:r>
            <a:r>
              <a:rPr lang="ar-SA" sz="2400" dirty="0" smtClean="0"/>
              <a:t> يعتمد أيجاد </a:t>
            </a:r>
            <a:r>
              <a:rPr lang="ar-SA" sz="2400" dirty="0" err="1" smtClean="0"/>
              <a:t>افضل</a:t>
            </a:r>
            <a:r>
              <a:rPr lang="ar-SA" sz="2400" dirty="0" smtClean="0"/>
              <a:t> الحلول باعتماد على العشوائية في البحث تستخدم الخوارزميات الجينية في عدة تطبيقات وكذلك تم ذكر تاريخ الخوارزميات الجينية التي تسمى هذا </a:t>
            </a:r>
            <a:r>
              <a:rPr lang="ar-SA" sz="2400" dirty="0" err="1" smtClean="0"/>
              <a:t>الايام</a:t>
            </a:r>
            <a:r>
              <a:rPr lang="ar-SA" sz="2400" dirty="0" smtClean="0"/>
              <a:t> بالخوارزميات التطورية , وتم التطرق في </a:t>
            </a:r>
            <a:r>
              <a:rPr lang="ar-SA" sz="2400" dirty="0" err="1" smtClean="0"/>
              <a:t>الى</a:t>
            </a:r>
            <a:r>
              <a:rPr lang="ar-SA" sz="2400" dirty="0" smtClean="0"/>
              <a:t> استخدام الخوارزميات  الجينية في مطابقة النصوص وهي من المواضيع المهمة في مجال الخوارزميات حيث الهدف منه هو البحث عن النص داخل مجموعة كبيرة </a:t>
            </a:r>
            <a:r>
              <a:rPr lang="ar-SA" sz="2400" dirty="0" err="1" smtClean="0"/>
              <a:t>او</a:t>
            </a:r>
            <a:r>
              <a:rPr lang="ar-SA" sz="2400" dirty="0" smtClean="0"/>
              <a:t> يمكن البحث عن نمط قريب لنمط المراد البحث عنه </a:t>
            </a:r>
            <a:r>
              <a:rPr lang="ar-SA" sz="2400" dirty="0" err="1" smtClean="0"/>
              <a:t>او</a:t>
            </a:r>
            <a:r>
              <a:rPr lang="ar-SA" sz="2400" dirty="0" smtClean="0"/>
              <a:t> مشابه له حيث موضوع مطابقة النصوص لها خاصية البحث والاستبدال كذلك يستخدم الخوارزميات في برامج </a:t>
            </a:r>
            <a:r>
              <a:rPr lang="ar-SA" sz="2400" dirty="0" err="1" smtClean="0"/>
              <a:t>الأنتي</a:t>
            </a:r>
            <a:r>
              <a:rPr lang="ar-SA" sz="2400" dirty="0" smtClean="0"/>
              <a:t> </a:t>
            </a:r>
            <a:r>
              <a:rPr lang="ar-SA" sz="2400" dirty="0" err="1" smtClean="0"/>
              <a:t>فايروس</a:t>
            </a:r>
            <a:r>
              <a:rPr lang="ar-SA" sz="2400" dirty="0" smtClean="0"/>
              <a:t> . وفي مطابقة النصوص يمكن دمج هذه الخوارزميات مع خوارزميات </a:t>
            </a:r>
            <a:r>
              <a:rPr lang="ar-SA" sz="2400" dirty="0" err="1" smtClean="0"/>
              <a:t>اخرى</a:t>
            </a:r>
            <a:r>
              <a:rPr lang="ar-SA" sz="2400" dirty="0" smtClean="0"/>
              <a:t> لتكوين مشاريع رائعة .</a:t>
            </a:r>
            <a:r>
              <a:rPr lang="en-US" sz="2400" dirty="0" smtClean="0"/>
              <a:t/>
            </a:r>
            <a:br>
              <a:rPr lang="en-US" sz="2400" dirty="0" smtClean="0"/>
            </a:br>
            <a:r>
              <a:rPr lang="ar-SA" sz="2400" dirty="0" smtClean="0"/>
              <a:t>الكلمات </a:t>
            </a:r>
            <a:r>
              <a:rPr lang="ar-SA" sz="2400" dirty="0" err="1" smtClean="0"/>
              <a:t>المفتاحية</a:t>
            </a:r>
            <a:r>
              <a:rPr lang="en-US" sz="2400" dirty="0" smtClean="0"/>
              <a:t/>
            </a:r>
            <a:br>
              <a:rPr lang="en-US" sz="2400" dirty="0" smtClean="0"/>
            </a:br>
            <a:r>
              <a:rPr lang="ar-SA" sz="2400" dirty="0" smtClean="0"/>
              <a:t>الذكاء الاصطناعي, الخوارزميات الجينية. </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293096"/>
            <a:ext cx="8229600" cy="1143000"/>
          </a:xfrm>
        </p:spPr>
        <p:txBody>
          <a:bodyPr>
            <a:noAutofit/>
          </a:bodyPr>
          <a:lstStyle/>
          <a:p>
            <a:pPr lvl="0"/>
            <a:r>
              <a:rPr lang="ar-IQ" sz="1800" b="1" dirty="0" smtClean="0"/>
              <a:t>المقدمة  </a:t>
            </a:r>
            <a:r>
              <a:rPr lang="en-US" sz="1800" dirty="0" smtClean="0"/>
              <a:t/>
            </a:r>
            <a:br>
              <a:rPr lang="en-US" sz="1800" dirty="0" smtClean="0"/>
            </a:br>
            <a:r>
              <a:rPr lang="ar-IQ" sz="1800" b="1" dirty="0" smtClean="0"/>
              <a:t> </a:t>
            </a:r>
            <a:r>
              <a:rPr lang="en-US" sz="1800" dirty="0" smtClean="0"/>
              <a:t/>
            </a:r>
            <a:br>
              <a:rPr lang="en-US" sz="1800" dirty="0" smtClean="0"/>
            </a:br>
            <a:r>
              <a:rPr lang="ar-IQ" sz="1800" dirty="0" smtClean="0"/>
              <a:t>مع التقدم العلني الهائل والتسارع الذي تشهده </a:t>
            </a:r>
            <a:r>
              <a:rPr lang="ar-IQ" sz="1800" dirty="0" err="1" smtClean="0"/>
              <a:t>التكنلوجيا</a:t>
            </a:r>
            <a:r>
              <a:rPr lang="ar-IQ" sz="1800" dirty="0" smtClean="0"/>
              <a:t> في الوقت الراهن ظهر </a:t>
            </a:r>
            <a:r>
              <a:rPr lang="ar-IQ" sz="1800" dirty="0" err="1" smtClean="0"/>
              <a:t>انماط</a:t>
            </a:r>
            <a:r>
              <a:rPr lang="ar-IQ" sz="1800" dirty="0" smtClean="0"/>
              <a:t> </a:t>
            </a:r>
            <a:r>
              <a:rPr lang="ar-IQ" sz="1800" dirty="0" err="1" smtClean="0"/>
              <a:t>اخرى</a:t>
            </a:r>
            <a:r>
              <a:rPr lang="ar-IQ" sz="1800" dirty="0" smtClean="0"/>
              <a:t> </a:t>
            </a:r>
            <a:r>
              <a:rPr lang="ar-IQ" sz="1800" dirty="0" err="1" smtClean="0"/>
              <a:t>جديده</a:t>
            </a:r>
            <a:r>
              <a:rPr lang="ar-IQ" sz="1800" dirty="0" smtClean="0"/>
              <a:t> من </a:t>
            </a:r>
            <a:r>
              <a:rPr lang="ar-IQ" sz="1800" dirty="0" err="1" smtClean="0"/>
              <a:t>الانظمه</a:t>
            </a:r>
            <a:r>
              <a:rPr lang="ar-IQ" sz="1800" dirty="0" smtClean="0"/>
              <a:t> سميت </a:t>
            </a:r>
            <a:r>
              <a:rPr lang="ar-IQ" sz="1800" dirty="0" err="1" smtClean="0"/>
              <a:t>بالانظمه</a:t>
            </a:r>
            <a:r>
              <a:rPr lang="ar-IQ" sz="1800" dirty="0" smtClean="0"/>
              <a:t> الذكية وبالتالي فتح مجال </a:t>
            </a:r>
            <a:r>
              <a:rPr lang="ar-IQ" sz="1800" dirty="0" err="1" smtClean="0"/>
              <a:t>امام</a:t>
            </a:r>
            <a:r>
              <a:rPr lang="ar-IQ" sz="1800" dirty="0" smtClean="0"/>
              <a:t> العالم نحو نوع جديد من التكنولوجيا </a:t>
            </a:r>
            <a:r>
              <a:rPr lang="ar-IQ" sz="1800" dirty="0" err="1" smtClean="0"/>
              <a:t>اطلق</a:t>
            </a:r>
            <a:r>
              <a:rPr lang="ar-IQ" sz="1800" dirty="0" smtClean="0"/>
              <a:t> عليها اسم (تكنولوجيا الذكاء الاصطناعي) التي سرعان ما طورت واستخدمت في العديد من التطبيقات ومن هنا جاءت </a:t>
            </a:r>
            <a:r>
              <a:rPr lang="ar-IQ" sz="1800" dirty="0" err="1" smtClean="0"/>
              <a:t>الخورزميات</a:t>
            </a:r>
            <a:r>
              <a:rPr lang="ar-IQ" sz="1800" dirty="0" smtClean="0"/>
              <a:t> الجينيه كأليه تعامل مع كائن ما وجعله يتمتع بالذكاء .</a:t>
            </a:r>
            <a:r>
              <a:rPr lang="en-US" sz="1800" dirty="0" smtClean="0"/>
              <a:t/>
            </a:r>
            <a:br>
              <a:rPr lang="en-US" sz="1800" dirty="0" smtClean="0"/>
            </a:br>
            <a:r>
              <a:rPr lang="ar-IQ" sz="1800" dirty="0" smtClean="0"/>
              <a:t> </a:t>
            </a:r>
            <a:r>
              <a:rPr lang="en-US" sz="1800" dirty="0" smtClean="0"/>
              <a:t/>
            </a:r>
            <a:br>
              <a:rPr lang="en-US" sz="1800" dirty="0" smtClean="0"/>
            </a:br>
            <a:r>
              <a:rPr lang="ar-IQ" sz="1800" dirty="0" smtClean="0"/>
              <a:t> </a:t>
            </a:r>
            <a:r>
              <a:rPr lang="en-US" sz="1800" dirty="0" smtClean="0"/>
              <a:t/>
            </a:r>
            <a:br>
              <a:rPr lang="en-US" sz="1800" dirty="0" smtClean="0"/>
            </a:br>
            <a:r>
              <a:rPr lang="ar-IQ" sz="1800" dirty="0" err="1" smtClean="0"/>
              <a:t>ان</a:t>
            </a:r>
            <a:r>
              <a:rPr lang="ar-IQ" sz="1800" dirty="0" smtClean="0"/>
              <a:t> اختراع تقنيات الذكاء الاصطناعي فتح بوابات جديدة وشكل قفزه نوعيه في علوم الحاسوب كيف يمكننا تعريف الذكاء الاصطناعي </a:t>
            </a:r>
            <a:r>
              <a:rPr lang="ar-IQ" sz="1800" dirty="0" err="1" smtClean="0"/>
              <a:t>ان</a:t>
            </a:r>
            <a:r>
              <a:rPr lang="ar-IQ" sz="1800" dirty="0" smtClean="0"/>
              <a:t> كنا حتى </a:t>
            </a:r>
            <a:r>
              <a:rPr lang="ar-IQ" sz="1800" dirty="0" err="1" smtClean="0"/>
              <a:t>الان</a:t>
            </a:r>
            <a:r>
              <a:rPr lang="ar-IQ" sz="1800" dirty="0" smtClean="0"/>
              <a:t> لا نتفق على تعريف واضح لذكاء البشري لذلك تتنوع </a:t>
            </a:r>
            <a:r>
              <a:rPr lang="ar-IQ" sz="1800" dirty="0" err="1" smtClean="0"/>
              <a:t>تعاريف</a:t>
            </a:r>
            <a:r>
              <a:rPr lang="ar-IQ" sz="1800" dirty="0" smtClean="0"/>
              <a:t>  الذكاء الاصطناعي وتتعدد لكن مهما اختلفت </a:t>
            </a:r>
            <a:r>
              <a:rPr lang="ar-IQ" sz="1800" dirty="0" err="1" smtClean="0"/>
              <a:t>التعاريف</a:t>
            </a:r>
            <a:r>
              <a:rPr lang="ar-IQ" sz="1800" dirty="0" smtClean="0"/>
              <a:t> فان مضمونه واحد وجوهره وخبره والمعرفة والذاكرة فكل تطبيقاته تتمحور حول </a:t>
            </a:r>
            <a:r>
              <a:rPr lang="ar-IQ" sz="1800" dirty="0" err="1" smtClean="0"/>
              <a:t>الامثلة</a:t>
            </a:r>
            <a:r>
              <a:rPr lang="ar-IQ" sz="1800" dirty="0" smtClean="0"/>
              <a:t> ومعرفة الحل </a:t>
            </a:r>
            <a:r>
              <a:rPr lang="ar-IQ" sz="1800" dirty="0" err="1" smtClean="0"/>
              <a:t>الانسب</a:t>
            </a:r>
            <a:r>
              <a:rPr lang="ar-IQ" sz="1800" dirty="0" smtClean="0"/>
              <a:t> للمشاكل </a:t>
            </a:r>
            <a:r>
              <a:rPr lang="ar-IQ" sz="1800" dirty="0" err="1" smtClean="0"/>
              <a:t>المطروحه</a:t>
            </a:r>
            <a:r>
              <a:rPr lang="ar-IQ" sz="1800" dirty="0" smtClean="0"/>
              <a:t>  بطريقه فعاله  </a:t>
            </a:r>
            <a:r>
              <a:rPr lang="ar-IQ" sz="1800" dirty="0" err="1" smtClean="0"/>
              <a:t>الامثله</a:t>
            </a:r>
            <a:r>
              <a:rPr lang="ar-IQ" sz="1800" dirty="0" smtClean="0"/>
              <a:t> هي عمليه معالجه </a:t>
            </a:r>
            <a:r>
              <a:rPr lang="ar-IQ" sz="1800" dirty="0" err="1" smtClean="0"/>
              <a:t>مسأله</a:t>
            </a:r>
            <a:r>
              <a:rPr lang="ar-IQ" sz="1800" dirty="0" smtClean="0"/>
              <a:t> بطريقه </a:t>
            </a:r>
            <a:r>
              <a:rPr lang="ar-IQ" sz="1800" dirty="0" err="1" smtClean="0"/>
              <a:t>مظبوطه</a:t>
            </a:r>
            <a:r>
              <a:rPr lang="ar-IQ" sz="1800" dirty="0" smtClean="0"/>
              <a:t> بهدف توصل </a:t>
            </a:r>
            <a:r>
              <a:rPr lang="ar-IQ" sz="1800" dirty="0" err="1" smtClean="0"/>
              <a:t>الى</a:t>
            </a:r>
            <a:r>
              <a:rPr lang="ar-IQ" sz="1800" dirty="0" smtClean="0"/>
              <a:t> </a:t>
            </a:r>
            <a:r>
              <a:rPr lang="ar-IQ" sz="1800" dirty="0" err="1" smtClean="0"/>
              <a:t>افظل</a:t>
            </a:r>
            <a:r>
              <a:rPr lang="ar-IQ" sz="1800" dirty="0" smtClean="0"/>
              <a:t> نتائج ممكنه وانطلاق من </a:t>
            </a:r>
            <a:r>
              <a:rPr lang="ar-IQ" sz="1800" dirty="0" err="1" smtClean="0"/>
              <a:t>اهميتها</a:t>
            </a:r>
            <a:r>
              <a:rPr lang="ar-IQ" sz="1800" dirty="0" smtClean="0"/>
              <a:t> في حل المشاكل تعد </a:t>
            </a:r>
            <a:r>
              <a:rPr lang="ar-IQ" sz="1800" dirty="0" err="1" smtClean="0"/>
              <a:t>الامثله</a:t>
            </a:r>
            <a:r>
              <a:rPr lang="ar-IQ" sz="1800" dirty="0" smtClean="0"/>
              <a:t> من </a:t>
            </a:r>
            <a:r>
              <a:rPr lang="ar-IQ" sz="1800" dirty="0" err="1" smtClean="0"/>
              <a:t>اهم</a:t>
            </a:r>
            <a:r>
              <a:rPr lang="ar-IQ" sz="1800" dirty="0" smtClean="0"/>
              <a:t> فروع علم الحاسوب </a:t>
            </a:r>
            <a:r>
              <a:rPr lang="ar-IQ" sz="1800" dirty="0" err="1" smtClean="0"/>
              <a:t>والهندسه</a:t>
            </a:r>
            <a:r>
              <a:rPr lang="ar-IQ" sz="1800" dirty="0" smtClean="0"/>
              <a:t> والعديد من </a:t>
            </a:r>
            <a:r>
              <a:rPr lang="ar-IQ" sz="1800" dirty="0" err="1" smtClean="0"/>
              <a:t>الانظمه</a:t>
            </a:r>
            <a:r>
              <a:rPr lang="ar-IQ" sz="1800" dirty="0" smtClean="0"/>
              <a:t> </a:t>
            </a:r>
            <a:r>
              <a:rPr lang="ar-IQ" sz="1800" dirty="0" err="1" smtClean="0"/>
              <a:t>الاخرى</a:t>
            </a:r>
            <a:r>
              <a:rPr lang="ar-IQ" sz="1800" dirty="0" smtClean="0"/>
              <a:t> والتي تعددت وسائل تطبيقها وتطورت مع الزمن وصولا </a:t>
            </a:r>
            <a:r>
              <a:rPr lang="ar-IQ" sz="1800" dirty="0" err="1" smtClean="0"/>
              <a:t>الى</a:t>
            </a:r>
            <a:r>
              <a:rPr lang="ar-IQ" sz="1800" dirty="0" smtClean="0"/>
              <a:t> تقنيات التطور والخوارزميات الجينيه اللتان </a:t>
            </a:r>
            <a:r>
              <a:rPr lang="ar-IQ" sz="1800" dirty="0" err="1" smtClean="0"/>
              <a:t>اصبحتا</a:t>
            </a:r>
            <a:r>
              <a:rPr lang="ar-IQ" sz="1800" dirty="0" smtClean="0"/>
              <a:t> </a:t>
            </a:r>
            <a:r>
              <a:rPr lang="ar-IQ" sz="1800" dirty="0" err="1" smtClean="0"/>
              <a:t>الان</a:t>
            </a:r>
            <a:r>
              <a:rPr lang="ar-IQ" sz="1800" dirty="0" smtClean="0"/>
              <a:t> معا تشكلان </a:t>
            </a:r>
            <a:r>
              <a:rPr lang="ar-IQ" sz="1800" dirty="0" err="1" smtClean="0"/>
              <a:t>مايسمى</a:t>
            </a:r>
            <a:r>
              <a:rPr lang="ar-IQ" sz="1800" dirty="0" smtClean="0"/>
              <a:t> </a:t>
            </a:r>
            <a:r>
              <a:rPr lang="ar-IQ" sz="1800" dirty="0" err="1" smtClean="0"/>
              <a:t>الحوسبه</a:t>
            </a:r>
            <a:r>
              <a:rPr lang="ar-IQ" sz="1800" dirty="0" smtClean="0"/>
              <a:t> </a:t>
            </a:r>
            <a:r>
              <a:rPr lang="ar-IQ" sz="1800" dirty="0" err="1" smtClean="0"/>
              <a:t>التطوريه</a:t>
            </a:r>
            <a:r>
              <a:rPr lang="ar-IQ" sz="1800" dirty="0" smtClean="0"/>
              <a:t> في </a:t>
            </a:r>
            <a:r>
              <a:rPr lang="ar-IQ" sz="1800" dirty="0" err="1" smtClean="0"/>
              <a:t>بدايه</a:t>
            </a:r>
            <a:r>
              <a:rPr lang="ar-IQ" sz="1800" dirty="0" smtClean="0"/>
              <a:t> العقد السادس من القرن العشرين (1962م)تم اختراع الخوارزميات الجينيه من قبل (جون </a:t>
            </a:r>
            <a:r>
              <a:rPr lang="ar-IQ" sz="1800" dirty="0" err="1" smtClean="0"/>
              <a:t>هولاند</a:t>
            </a:r>
            <a:r>
              <a:rPr lang="ar-IQ" sz="1800" dirty="0" smtClean="0"/>
              <a:t>) هو وزملائه  في الولايات المتحدة </a:t>
            </a:r>
            <a:r>
              <a:rPr lang="ar-IQ" sz="1800" dirty="0" err="1" smtClean="0"/>
              <a:t>الامريكية</a:t>
            </a:r>
            <a:r>
              <a:rPr lang="ar-IQ" sz="1800" dirty="0" smtClean="0"/>
              <a:t> التي تم تطويرها في جامعه </a:t>
            </a:r>
            <a:r>
              <a:rPr lang="ar-IQ" sz="1800" dirty="0" err="1" smtClean="0"/>
              <a:t>ميتشيغان</a:t>
            </a:r>
            <a:r>
              <a:rPr lang="ar-IQ" sz="1800" dirty="0" smtClean="0"/>
              <a:t> في عام (1975). تعد الخوارزميات الجينيه تمثيل للمعتقد السائد بان ذكاء البشري يخلق مع </a:t>
            </a:r>
            <a:r>
              <a:rPr lang="ar-IQ" sz="1800" dirty="0" err="1" smtClean="0"/>
              <a:t>الانسان</a:t>
            </a:r>
            <a:r>
              <a:rPr lang="ar-IQ" sz="1800" dirty="0" smtClean="0"/>
              <a:t> ويتم اكتسابه عن طريق </a:t>
            </a:r>
            <a:r>
              <a:rPr lang="ar-IQ" sz="1800" dirty="0" err="1" smtClean="0"/>
              <a:t>الوراثه</a:t>
            </a:r>
            <a:r>
              <a:rPr lang="ar-IQ" sz="1800" dirty="0" smtClean="0"/>
              <a:t> بشكل كبير فهي محاكاة لعمليه التزاوج بين الكائنات </a:t>
            </a:r>
            <a:r>
              <a:rPr lang="ar-IQ" sz="1800" dirty="0" err="1" smtClean="0"/>
              <a:t>الحيه</a:t>
            </a:r>
            <a:r>
              <a:rPr lang="ar-IQ" sz="1800" dirty="0" smtClean="0"/>
              <a:t> من نفس النوع وقد استخدمت لها العديد من مصطلحات علم </a:t>
            </a:r>
            <a:r>
              <a:rPr lang="ar-IQ" sz="1800" dirty="0" err="1" smtClean="0"/>
              <a:t>الوراثه</a:t>
            </a:r>
            <a:r>
              <a:rPr lang="ar-IQ" sz="1800" dirty="0" smtClean="0"/>
              <a:t> مثل:</a:t>
            </a:r>
            <a:r>
              <a:rPr lang="en-US" sz="1800" dirty="0" smtClean="0"/>
              <a:t/>
            </a:r>
            <a:br>
              <a:rPr lang="en-US" sz="1800" dirty="0" smtClean="0"/>
            </a:br>
            <a:r>
              <a:rPr lang="ar-IQ" sz="1800" dirty="0" smtClean="0"/>
              <a:t>الجيل والوالدين والعبور والطفرة ....الخ.</a:t>
            </a: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5238328"/>
            <a:ext cx="8229600" cy="1143000"/>
          </a:xfrm>
        </p:spPr>
        <p:txBody>
          <a:bodyPr>
            <a:noAutofit/>
          </a:bodyPr>
          <a:lstStyle/>
          <a:p>
            <a:r>
              <a:rPr lang="ar-IQ" sz="2400" dirty="0" smtClean="0"/>
              <a:t>تحاول الخوارزميات الجينيه الوصول </a:t>
            </a:r>
            <a:r>
              <a:rPr lang="ar-IQ" sz="2400" dirty="0" err="1" smtClean="0"/>
              <a:t>الى</a:t>
            </a:r>
            <a:r>
              <a:rPr lang="ar-IQ" sz="2400" dirty="0" smtClean="0"/>
              <a:t> الحل </a:t>
            </a:r>
            <a:r>
              <a:rPr lang="ar-IQ" sz="2400" dirty="0" err="1" smtClean="0"/>
              <a:t>الانسب</a:t>
            </a:r>
            <a:r>
              <a:rPr lang="ar-IQ" sz="2400" dirty="0" smtClean="0"/>
              <a:t> لمشكله ما وذلك اعتماد على </a:t>
            </a:r>
            <a:r>
              <a:rPr lang="ar-IQ" sz="2400" dirty="0" err="1" smtClean="0"/>
              <a:t>مبدا</a:t>
            </a:r>
            <a:r>
              <a:rPr lang="ar-IQ" sz="2400" dirty="0" smtClean="0"/>
              <a:t> العالم (دارون)في الاصطفاء الطبيعي القائم على الاحتفاظ </a:t>
            </a:r>
            <a:r>
              <a:rPr lang="en-US" sz="2400" dirty="0" smtClean="0"/>
              <a:t/>
            </a:r>
            <a:br>
              <a:rPr lang="en-US" sz="2400" dirty="0" smtClean="0"/>
            </a:br>
            <a:r>
              <a:rPr lang="ar-IQ" sz="2400" dirty="0" smtClean="0"/>
              <a:t>بالميزات والصفات الجيدة الموجودة في الجيل </a:t>
            </a:r>
            <a:r>
              <a:rPr lang="ar-IQ" sz="2400" dirty="0" err="1" smtClean="0"/>
              <a:t>الاباء</a:t>
            </a:r>
            <a:r>
              <a:rPr lang="ar-IQ" sz="2400" dirty="0" smtClean="0"/>
              <a:t> ونقل </a:t>
            </a:r>
            <a:r>
              <a:rPr lang="ar-IQ" sz="2400" dirty="0" err="1" smtClean="0"/>
              <a:t>الى</a:t>
            </a:r>
            <a:r>
              <a:rPr lang="ar-IQ" sz="2400" dirty="0" smtClean="0"/>
              <a:t> جيل </a:t>
            </a:r>
            <a:r>
              <a:rPr lang="ar-IQ" sz="2400" dirty="0" err="1" smtClean="0"/>
              <a:t>ابناء</a:t>
            </a:r>
            <a:r>
              <a:rPr lang="ar-IQ" sz="2400" dirty="0" smtClean="0"/>
              <a:t> بهدف حصول على ذريه قويه </a:t>
            </a:r>
            <a:r>
              <a:rPr lang="ar-IQ" sz="2400" dirty="0" err="1" smtClean="0"/>
              <a:t>تتمع</a:t>
            </a:r>
            <a:r>
              <a:rPr lang="ar-IQ" sz="2400" dirty="0" smtClean="0"/>
              <a:t> </a:t>
            </a:r>
            <a:r>
              <a:rPr lang="ar-IQ" sz="2400" dirty="0" err="1" smtClean="0"/>
              <a:t>بافظل</a:t>
            </a:r>
            <a:r>
              <a:rPr lang="ar-IQ" sz="2400" dirty="0" smtClean="0"/>
              <a:t> الصفات الجيل السلف على اقل تقدير(البقاء </a:t>
            </a:r>
            <a:r>
              <a:rPr lang="ar-IQ" sz="2400" dirty="0" err="1" smtClean="0"/>
              <a:t>للاقوى</a:t>
            </a:r>
            <a:r>
              <a:rPr lang="ar-IQ" sz="2400" dirty="0" smtClean="0"/>
              <a:t>). جميع الكائنات </a:t>
            </a:r>
            <a:r>
              <a:rPr lang="ar-IQ" sz="2400" dirty="0" err="1" smtClean="0"/>
              <a:t>الحيه</a:t>
            </a:r>
            <a:r>
              <a:rPr lang="ar-IQ" sz="2400" dirty="0" smtClean="0"/>
              <a:t> </a:t>
            </a:r>
            <a:r>
              <a:rPr lang="ar-IQ" sz="2400" dirty="0" err="1" smtClean="0"/>
              <a:t>تتالف</a:t>
            </a:r>
            <a:r>
              <a:rPr lang="ar-IQ" sz="2400" dirty="0" smtClean="0"/>
              <a:t> من خلايا تحتوي العدد نفسه من سلاسل </a:t>
            </a:r>
            <a:r>
              <a:rPr lang="en-US" sz="2400" dirty="0" smtClean="0"/>
              <a:t>DNA</a:t>
            </a:r>
            <a:r>
              <a:rPr lang="ar-IQ" sz="2400" dirty="0" smtClean="0"/>
              <a:t>التي تسمى </a:t>
            </a:r>
            <a:r>
              <a:rPr lang="ar-IQ" sz="2400" dirty="0" err="1" smtClean="0"/>
              <a:t>الكروموسومات</a:t>
            </a:r>
            <a:r>
              <a:rPr lang="ar-IQ" sz="2400" dirty="0" smtClean="0"/>
              <a:t> مما يضفي طابعا شخصيا للكائن. كل </a:t>
            </a:r>
            <a:r>
              <a:rPr lang="ar-IQ" sz="2400" dirty="0" err="1" smtClean="0"/>
              <a:t>كروموسوم</a:t>
            </a:r>
            <a:r>
              <a:rPr lang="ar-IQ" sz="2400" dirty="0" smtClean="0"/>
              <a:t> يمكن تقسيمه </a:t>
            </a:r>
            <a:r>
              <a:rPr lang="ar-IQ" sz="2400" dirty="0" err="1" smtClean="0"/>
              <a:t>الى</a:t>
            </a:r>
            <a:r>
              <a:rPr lang="ar-IQ" sz="2400" dirty="0" smtClean="0"/>
              <a:t> جينات </a:t>
            </a:r>
            <a:r>
              <a:rPr lang="ar-IQ" sz="2400" dirty="0" err="1" smtClean="0"/>
              <a:t>المكونه</a:t>
            </a:r>
            <a:r>
              <a:rPr lang="ar-IQ" sz="2400" dirty="0" smtClean="0"/>
              <a:t> له والتي تعطي الكائن سمه محدده. لون العين فعندها يختلف ترتيب الجينات وتختلف </a:t>
            </a:r>
            <a:r>
              <a:rPr lang="ar-IQ" sz="2400" dirty="0" err="1" smtClean="0"/>
              <a:t>السمه</a:t>
            </a:r>
            <a:r>
              <a:rPr lang="ar-IQ" sz="2400" dirty="0" smtClean="0"/>
              <a:t> التي تعطيها مما يؤثر على الكائن ككل هناك ترابط وثيق بين معلومات </a:t>
            </a:r>
            <a:r>
              <a:rPr lang="ar-IQ" sz="2400" dirty="0" err="1" smtClean="0"/>
              <a:t>السابقه</a:t>
            </a:r>
            <a:r>
              <a:rPr lang="ar-IQ" sz="2400" dirty="0" smtClean="0"/>
              <a:t> والخوارزميات الجينيه التي تعمل  بنفس </a:t>
            </a:r>
            <a:r>
              <a:rPr lang="ar-IQ" sz="2400" dirty="0" err="1" smtClean="0"/>
              <a:t>المبدا</a:t>
            </a:r>
            <a:r>
              <a:rPr lang="ar-IQ" sz="2400" dirty="0" smtClean="0"/>
              <a:t> انقسام </a:t>
            </a:r>
            <a:r>
              <a:rPr lang="ar-IQ" sz="2400" dirty="0" err="1" smtClean="0"/>
              <a:t>الخليه</a:t>
            </a:r>
            <a:r>
              <a:rPr lang="ar-IQ" sz="2400" dirty="0" smtClean="0"/>
              <a:t> وتكاثر خلايا </a:t>
            </a:r>
            <a:r>
              <a:rPr lang="ar-IQ" sz="2400" dirty="0" err="1" smtClean="0"/>
              <a:t>الحيه</a:t>
            </a:r>
            <a:r>
              <a:rPr lang="ar-IQ" sz="2400" dirty="0" smtClean="0"/>
              <a:t> حيث تشير </a:t>
            </a:r>
            <a:r>
              <a:rPr lang="ar-IQ" sz="2400" dirty="0" err="1" smtClean="0"/>
              <a:t>الكروموسومات</a:t>
            </a:r>
            <a:r>
              <a:rPr lang="ar-IQ" sz="2400" dirty="0" smtClean="0"/>
              <a:t> </a:t>
            </a:r>
            <a:r>
              <a:rPr lang="ar-IQ" sz="2400" dirty="0" err="1" smtClean="0"/>
              <a:t>الى</a:t>
            </a:r>
            <a:r>
              <a:rPr lang="ar-IQ" sz="2400" dirty="0" smtClean="0"/>
              <a:t> الصفات المحتملة بحيث تكون مجموعه احتمالات كل بت </a:t>
            </a:r>
            <a:r>
              <a:rPr lang="ar-IQ" sz="2400" dirty="0" err="1" smtClean="0"/>
              <a:t>اما</a:t>
            </a:r>
            <a:r>
              <a:rPr lang="ar-IQ" sz="2400" dirty="0" smtClean="0"/>
              <a:t> (0,1) وبناء عليه اتخذ قرار فيما يتعلق بجينات الجل التالي وصولا </a:t>
            </a:r>
            <a:r>
              <a:rPr lang="ar-IQ" sz="2400" dirty="0" err="1" smtClean="0"/>
              <a:t>الى</a:t>
            </a:r>
            <a:r>
              <a:rPr lang="ar-IQ" sz="2400" dirty="0" smtClean="0"/>
              <a:t> الحل </a:t>
            </a:r>
            <a:r>
              <a:rPr lang="ar-IQ" sz="2400" dirty="0" err="1" smtClean="0"/>
              <a:t>الانسب</a:t>
            </a:r>
            <a:r>
              <a:rPr lang="ar-IQ" sz="2400" dirty="0" smtClean="0"/>
              <a:t>. وبعد </a:t>
            </a:r>
            <a:r>
              <a:rPr lang="ar-IQ" sz="2400" dirty="0" err="1" smtClean="0"/>
              <a:t>ان</a:t>
            </a:r>
            <a:r>
              <a:rPr lang="ar-IQ" sz="2400" dirty="0" smtClean="0"/>
              <a:t> تبلورت فكرت الخوارزميات الجينيه </a:t>
            </a:r>
            <a:r>
              <a:rPr lang="ar-IQ" sz="2400" dirty="0" err="1" smtClean="0"/>
              <a:t>بدات</a:t>
            </a:r>
            <a:r>
              <a:rPr lang="ar-IQ" sz="2400" dirty="0" smtClean="0"/>
              <a:t> تطبيقاته  تتوسع في منتصف العقد الثامن من القرن العشرين حيث شملت نطاق واسع </a:t>
            </a:r>
            <a:r>
              <a:rPr lang="ar-IQ" sz="2400" dirty="0" err="1" smtClean="0"/>
              <a:t>م</a:t>
            </a:r>
            <a:r>
              <a:rPr lang="ar-IQ" sz="2400" dirty="0" smtClean="0"/>
              <a:t> المواضيع ففي عام 1992 استخدم العالم (جون </a:t>
            </a:r>
            <a:r>
              <a:rPr lang="ar-IQ" sz="2400" dirty="0" err="1" smtClean="0"/>
              <a:t>كوزا</a:t>
            </a:r>
            <a:r>
              <a:rPr lang="ar-IQ" sz="2400" dirty="0" smtClean="0"/>
              <a:t>)الخوارزميات الجينيه </a:t>
            </a:r>
            <a:r>
              <a:rPr lang="ar-IQ" sz="2400" dirty="0" err="1" smtClean="0"/>
              <a:t>الي</a:t>
            </a:r>
            <a:r>
              <a:rPr lang="ar-IQ" sz="2400" dirty="0" smtClean="0"/>
              <a:t> حيز </a:t>
            </a:r>
            <a:r>
              <a:rPr lang="ar-IQ" sz="2400" dirty="0" err="1" smtClean="0"/>
              <a:t>البرمجه</a:t>
            </a:r>
            <a:r>
              <a:rPr lang="ar-IQ" sz="2400" dirty="0" smtClean="0"/>
              <a:t> </a:t>
            </a:r>
            <a:r>
              <a:rPr lang="ar-IQ" sz="2400" dirty="0" err="1" smtClean="0"/>
              <a:t>واطلق</a:t>
            </a:r>
            <a:r>
              <a:rPr lang="ar-IQ" sz="2400" dirty="0" smtClean="0"/>
              <a:t> عليه </a:t>
            </a:r>
            <a:r>
              <a:rPr lang="ar-IQ" sz="2400" dirty="0" err="1" smtClean="0"/>
              <a:t>البرمجه</a:t>
            </a:r>
            <a:r>
              <a:rPr lang="ar-IQ" sz="2400" dirty="0" smtClean="0"/>
              <a:t> الجينيه. </a:t>
            </a:r>
            <a:r>
              <a:rPr lang="en-US" sz="2400" dirty="0" smtClean="0"/>
              <a:t/>
            </a:r>
            <a:br>
              <a:rPr lang="en-US" sz="2400" dirty="0" smtClean="0"/>
            </a:br>
            <a:r>
              <a:rPr lang="en-US" sz="2400" b="1" dirty="0" smtClean="0"/>
              <a:t> </a:t>
            </a:r>
            <a:r>
              <a:rPr lang="en-US" sz="2400" dirty="0" smtClean="0"/>
              <a:t/>
            </a:r>
            <a:br>
              <a:rPr lang="en-US" sz="2400" dirty="0" smtClean="0"/>
            </a:b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5715000"/>
            <a:ext cx="8229600" cy="1143000"/>
          </a:xfrm>
        </p:spPr>
        <p:txBody>
          <a:bodyPr>
            <a:noAutofit/>
          </a:bodyPr>
          <a:lstStyle/>
          <a:p>
            <a:r>
              <a:rPr lang="ar-SA" sz="3600" b="1" dirty="0" smtClean="0"/>
              <a:t>تعريف الخوارزمية الجينية</a:t>
            </a:r>
            <a:r>
              <a:rPr lang="en-US" sz="3600" dirty="0" smtClean="0"/>
              <a:t/>
            </a:r>
            <a:br>
              <a:rPr lang="en-US" sz="3600" dirty="0" smtClean="0"/>
            </a:br>
            <a:r>
              <a:rPr lang="ar-SA" sz="3600" dirty="0" smtClean="0"/>
              <a:t>هي تقنية بحث، تستخدم في مجال الذكاء الاصطناعي </a:t>
            </a:r>
            <a:r>
              <a:rPr lang="en-US" sz="3600" dirty="0" smtClean="0"/>
              <a:t>( artificial intelligence)</a:t>
            </a:r>
            <a:r>
              <a:rPr lang="ar-SA" sz="3600" dirty="0" smtClean="0"/>
              <a:t> وتحديدًا في فرع البحث وحل المشاكل </a:t>
            </a:r>
            <a:r>
              <a:rPr lang="en-US" sz="3600" dirty="0" smtClean="0"/>
              <a:t>(Problem solving and search) </a:t>
            </a:r>
            <a:r>
              <a:rPr lang="ar-SA" sz="3600" dirty="0" err="1" smtClean="0"/>
              <a:t>اذ</a:t>
            </a:r>
            <a:r>
              <a:rPr lang="ar-SA" sz="3600" dirty="0" smtClean="0"/>
              <a:t> تقوم بإيجاد أفضل الحلول التحسين</a:t>
            </a:r>
            <a:r>
              <a:rPr lang="ar-IQ" sz="3600" dirty="0" smtClean="0"/>
              <a:t> الحلول للمشاكل </a:t>
            </a:r>
            <a:r>
              <a:rPr lang="en-US" sz="3600" dirty="0" smtClean="0"/>
              <a:t>(optimization problems)</a:t>
            </a:r>
            <a:r>
              <a:rPr lang="ar-SA" sz="3600" dirty="0" smtClean="0"/>
              <a:t> بالاعتماد على العشوائية في البحث </a:t>
            </a:r>
            <a:r>
              <a:rPr lang="en-US" sz="3600" dirty="0" smtClean="0"/>
              <a:t>. </a:t>
            </a:r>
            <a:r>
              <a:rPr lang="ar-SA" sz="3600" dirty="0" smtClean="0"/>
              <a:t>كما تستخدم الخوارزمية الجينية في التطبيقات المعلوماتية الإحيائية </a:t>
            </a:r>
            <a:r>
              <a:rPr lang="en-US" sz="3600" dirty="0" smtClean="0"/>
              <a:t>(bioinformatics) </a:t>
            </a:r>
            <a:r>
              <a:rPr lang="ar-SA" sz="3600" dirty="0" smtClean="0"/>
              <a:t>و علوم الحاسوب والهندسة </a:t>
            </a:r>
            <a:r>
              <a:rPr lang="ar-SA" sz="3600" dirty="0" err="1" smtClean="0"/>
              <a:t>و</a:t>
            </a:r>
            <a:r>
              <a:rPr lang="ar-SA" sz="3600" dirty="0" smtClean="0"/>
              <a:t> الاقتصاد </a:t>
            </a:r>
            <a:r>
              <a:rPr lang="ar-SA" sz="3600" dirty="0" err="1" smtClean="0"/>
              <a:t>و</a:t>
            </a:r>
            <a:r>
              <a:rPr lang="ar-SA" sz="3600" dirty="0" smtClean="0"/>
              <a:t> الكيمياء </a:t>
            </a:r>
            <a:r>
              <a:rPr lang="ar-SA" sz="3600" dirty="0" err="1" smtClean="0"/>
              <a:t>و</a:t>
            </a:r>
            <a:r>
              <a:rPr lang="ar-SA" sz="3600" dirty="0" smtClean="0"/>
              <a:t> الصناعات التحويلية </a:t>
            </a:r>
            <a:r>
              <a:rPr lang="en-US" sz="3600" dirty="0" smtClean="0"/>
              <a:t>(manufacturing) </a:t>
            </a:r>
            <a:r>
              <a:rPr lang="ar-SA" sz="3600" dirty="0" smtClean="0"/>
              <a:t>و الرياضيات والفيزياء وغيرها من الميادين.</a:t>
            </a:r>
            <a:r>
              <a:rPr lang="en-US" sz="3600" dirty="0" smtClean="0"/>
              <a:t/>
            </a:r>
            <a:br>
              <a:rPr lang="en-US" sz="3600" dirty="0" smtClean="0"/>
            </a:br>
            <a:endParaRPr 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5229200"/>
            <a:ext cx="8229600" cy="1143000"/>
          </a:xfrm>
        </p:spPr>
        <p:txBody>
          <a:bodyPr>
            <a:noAutofit/>
          </a:bodyPr>
          <a:lstStyle/>
          <a:p>
            <a:r>
              <a:rPr lang="ar-SA" sz="2000" b="1" dirty="0" smtClean="0"/>
              <a:t>المصطلحات الأساسية في الخوارزمية الجينية</a:t>
            </a:r>
            <a:r>
              <a:rPr lang="en-US" sz="2000" dirty="0" smtClean="0"/>
              <a:t/>
            </a:r>
            <a:br>
              <a:rPr lang="en-US" sz="2000" dirty="0" smtClean="0"/>
            </a:br>
            <a:r>
              <a:rPr lang="ar-SA" sz="2000" dirty="0" smtClean="0"/>
              <a:t> </a:t>
            </a:r>
            <a:r>
              <a:rPr lang="en-US" sz="2000" dirty="0" smtClean="0"/>
              <a:t/>
            </a:r>
            <a:br>
              <a:rPr lang="en-US" sz="2000" dirty="0" smtClean="0"/>
            </a:br>
            <a:r>
              <a:rPr lang="ar-SA" sz="2000" dirty="0" smtClean="0"/>
              <a:t>يوضح الجدول</a:t>
            </a:r>
            <a:r>
              <a:rPr lang="en-US" sz="2000" dirty="0" smtClean="0"/>
              <a:t> ( 1) </a:t>
            </a:r>
            <a:r>
              <a:rPr lang="ar-SA" sz="2000" dirty="0" smtClean="0"/>
              <a:t>قسما من المصطلحات الأساسية لعلم الوراثة وما يقابلها في الخوارزمية الجينية. </a:t>
            </a:r>
            <a:r>
              <a:rPr lang="en-US" sz="2000" dirty="0" smtClean="0"/>
              <a:t/>
            </a:r>
            <a:br>
              <a:rPr lang="en-US" sz="2000" dirty="0" smtClean="0"/>
            </a:br>
            <a:r>
              <a:rPr lang="ar-SA" sz="2000" b="1" dirty="0" smtClean="0"/>
              <a:t>ألجين</a:t>
            </a:r>
            <a:r>
              <a:rPr lang="en-US" sz="2000" b="1" dirty="0" smtClean="0"/>
              <a:t>(Gene)</a:t>
            </a:r>
            <a:r>
              <a:rPr lang="en-US" sz="2000" dirty="0" smtClean="0"/>
              <a:t/>
            </a:r>
            <a:br>
              <a:rPr lang="en-US" sz="2000" dirty="0" smtClean="0"/>
            </a:br>
            <a:r>
              <a:rPr lang="ar-SA" sz="2000" b="1" dirty="0" smtClean="0"/>
              <a:t>القيمة</a:t>
            </a:r>
            <a:r>
              <a:rPr lang="en-US" sz="2000" b="1" dirty="0" smtClean="0"/>
              <a:t>(Value)</a:t>
            </a:r>
            <a:r>
              <a:rPr lang="ar-SA" sz="2000" b="1" dirty="0" smtClean="0"/>
              <a:t> تمثل الوحدة الأساسية في هيكلية بيانات الخوارزمية الجينية التي قد تكون قيمة عددية أو حرفية أو ثنائية</a:t>
            </a:r>
            <a:r>
              <a:rPr lang="en-US" sz="2000" b="1" dirty="0" smtClean="0"/>
              <a:t>.</a:t>
            </a:r>
            <a:r>
              <a:rPr lang="en-US" sz="2000" dirty="0" smtClean="0"/>
              <a:t/>
            </a:r>
            <a:br>
              <a:rPr lang="en-US" sz="2000" dirty="0" smtClean="0"/>
            </a:br>
            <a:r>
              <a:rPr lang="ar-SA" sz="2000" b="1" dirty="0" err="1" smtClean="0"/>
              <a:t>الكروموسوم</a:t>
            </a:r>
            <a:r>
              <a:rPr lang="ar-SA" sz="2000" dirty="0" smtClean="0"/>
              <a:t> </a:t>
            </a:r>
            <a:r>
              <a:rPr lang="en-US" sz="2000" b="1" dirty="0" smtClean="0"/>
              <a:t>(Chromosome)</a:t>
            </a:r>
            <a:r>
              <a:rPr lang="en-US" sz="2000" dirty="0" smtClean="0"/>
              <a:t/>
            </a:r>
            <a:br>
              <a:rPr lang="en-US" sz="2000" dirty="0" smtClean="0"/>
            </a:br>
            <a:r>
              <a:rPr lang="ar-SA" sz="2000" b="1" dirty="0" smtClean="0"/>
              <a:t>المقطع(</a:t>
            </a:r>
            <a:r>
              <a:rPr lang="en-US" sz="2000" b="1" dirty="0" smtClean="0"/>
              <a:t>String</a:t>
            </a:r>
            <a:r>
              <a:rPr lang="ar-IQ" sz="2000" dirty="0" smtClean="0"/>
              <a:t>)</a:t>
            </a:r>
            <a:r>
              <a:rPr lang="en-US" sz="2000" b="1" dirty="0" smtClean="0"/>
              <a:t> :</a:t>
            </a:r>
            <a:r>
              <a:rPr lang="ar-SA" sz="2000" b="1" dirty="0" err="1" smtClean="0"/>
              <a:t>هومجموعة</a:t>
            </a:r>
            <a:r>
              <a:rPr lang="ar-SA" sz="2000" b="1" dirty="0" smtClean="0"/>
              <a:t> من</a:t>
            </a:r>
            <a:r>
              <a:rPr lang="ar-SA" sz="2000" dirty="0" smtClean="0"/>
              <a:t> </a:t>
            </a:r>
            <a:r>
              <a:rPr lang="ar-SA" sz="2000" b="1" dirty="0" smtClean="0"/>
              <a:t>القيم </a:t>
            </a:r>
            <a:r>
              <a:rPr lang="en-US" sz="2000" b="1" dirty="0" smtClean="0"/>
              <a:t>(Gene)</a:t>
            </a:r>
            <a:r>
              <a:rPr lang="en-US" sz="2000" dirty="0" smtClean="0"/>
              <a:t> </a:t>
            </a:r>
            <a:r>
              <a:rPr lang="ar-SA" sz="2000" b="1" dirty="0" smtClean="0"/>
              <a:t>الأساسية التي تمتلك مجموعة من الحلول لتطبيق معين</a:t>
            </a:r>
            <a:r>
              <a:rPr lang="en-US" sz="2000" b="1" dirty="0" smtClean="0"/>
              <a:t>.</a:t>
            </a:r>
            <a:r>
              <a:rPr lang="en-US" sz="2000" dirty="0" smtClean="0"/>
              <a:t/>
            </a:r>
            <a:br>
              <a:rPr lang="en-US" sz="2000" dirty="0" smtClean="0"/>
            </a:br>
            <a:r>
              <a:rPr lang="ar-SA" sz="2000" b="1" dirty="0" smtClean="0"/>
              <a:t>الفرد</a:t>
            </a:r>
            <a:r>
              <a:rPr lang="en-US" sz="2000" b="1" dirty="0" smtClean="0"/>
              <a:t>(Individual)</a:t>
            </a:r>
            <a:r>
              <a:rPr lang="en-US" sz="2000" dirty="0" smtClean="0"/>
              <a:t/>
            </a:r>
            <a:br>
              <a:rPr lang="en-US" sz="2000" dirty="0" smtClean="0"/>
            </a:br>
            <a:r>
              <a:rPr lang="ar-SA" sz="2000" b="1" dirty="0" smtClean="0"/>
              <a:t>يمثل </a:t>
            </a:r>
            <a:r>
              <a:rPr lang="ar-SA" sz="2000" b="1" dirty="0" err="1" smtClean="0"/>
              <a:t>الكروموسوم</a:t>
            </a:r>
            <a:r>
              <a:rPr lang="en-US" sz="2000" b="1" dirty="0" smtClean="0"/>
              <a:t>.</a:t>
            </a:r>
            <a:r>
              <a:rPr lang="en-US" sz="2000" dirty="0" smtClean="0"/>
              <a:t/>
            </a:r>
            <a:br>
              <a:rPr lang="en-US" sz="2000" dirty="0" smtClean="0"/>
            </a:br>
            <a:r>
              <a:rPr lang="ar-SA" sz="2000" b="1" dirty="0" smtClean="0"/>
              <a:t>حجم المجتمع</a:t>
            </a:r>
            <a:r>
              <a:rPr lang="en-US" sz="2000" dirty="0" smtClean="0"/>
              <a:t/>
            </a:r>
            <a:br>
              <a:rPr lang="en-US" sz="2000" dirty="0" smtClean="0"/>
            </a:br>
            <a:r>
              <a:rPr lang="en-US" sz="2000" b="1" dirty="0" smtClean="0"/>
              <a:t>(population size)</a:t>
            </a:r>
            <a:r>
              <a:rPr lang="en-US" sz="2000" dirty="0" smtClean="0"/>
              <a:t/>
            </a:r>
            <a:br>
              <a:rPr lang="en-US" sz="2000" dirty="0" smtClean="0"/>
            </a:br>
            <a:r>
              <a:rPr lang="ar-SA" sz="2000" b="1" dirty="0" smtClean="0"/>
              <a:t> عدد الأفراد في الجيل</a:t>
            </a:r>
            <a:r>
              <a:rPr lang="en-US" sz="2000" b="1" dirty="0" smtClean="0"/>
              <a:t>)</a:t>
            </a:r>
            <a:r>
              <a:rPr lang="ar-SA" sz="2000" b="1" dirty="0" smtClean="0"/>
              <a:t> عدد </a:t>
            </a:r>
            <a:r>
              <a:rPr lang="ar-SA" sz="2000" b="1" dirty="0" err="1" smtClean="0"/>
              <a:t>الكروموسومات</a:t>
            </a:r>
            <a:r>
              <a:rPr lang="ar-SA" sz="2000" b="1" dirty="0" smtClean="0"/>
              <a:t> في الجيل).</a:t>
            </a:r>
            <a:r>
              <a:rPr lang="en-US" sz="2000" dirty="0" smtClean="0"/>
              <a:t/>
            </a:r>
            <a:br>
              <a:rPr lang="en-US" sz="2000" dirty="0" smtClean="0"/>
            </a:br>
            <a:r>
              <a:rPr lang="ar-SA" sz="2000" b="1" dirty="0" smtClean="0"/>
              <a:t>الجيل</a:t>
            </a:r>
            <a:r>
              <a:rPr lang="en-US" sz="2000" b="1" dirty="0" smtClean="0"/>
              <a:t>(Generation)</a:t>
            </a:r>
            <a:r>
              <a:rPr lang="en-US" sz="2000" dirty="0" smtClean="0"/>
              <a:t/>
            </a:r>
            <a:br>
              <a:rPr lang="en-US" sz="2000" dirty="0" smtClean="0"/>
            </a:br>
            <a:r>
              <a:rPr lang="ar-SA" sz="2000" b="1" dirty="0" smtClean="0"/>
              <a:t>يمثل مجموعة من الأفراد المتكونة في وقت معين</a:t>
            </a:r>
            <a:r>
              <a:rPr lang="en-US" sz="2000" b="1" dirty="0" smtClean="0"/>
              <a:t>.</a:t>
            </a:r>
            <a:r>
              <a:rPr lang="en-US" sz="2000" dirty="0" smtClean="0"/>
              <a:t> </a:t>
            </a:r>
            <a:br>
              <a:rPr lang="en-US" sz="2000" dirty="0" smtClean="0"/>
            </a:br>
            <a:r>
              <a:rPr lang="ar-SA" sz="2000" b="1" dirty="0" smtClean="0"/>
              <a:t>التعبير</a:t>
            </a:r>
            <a:r>
              <a:rPr lang="en-US" sz="2000" b="1" dirty="0" smtClean="0"/>
              <a:t>(phenotype)</a:t>
            </a:r>
            <a:r>
              <a:rPr lang="en-US" sz="2000" dirty="0" smtClean="0"/>
              <a:t/>
            </a:r>
            <a:br>
              <a:rPr lang="en-US" sz="2000" dirty="0" smtClean="0"/>
            </a:br>
            <a:r>
              <a:rPr lang="ar-SA" sz="2000" b="1" dirty="0" smtClean="0"/>
              <a:t>تمثل فضاء الحلول للأفراد، يترجم قيم</a:t>
            </a:r>
            <a:r>
              <a:rPr lang="ar-SA" sz="2000" dirty="0" smtClean="0"/>
              <a:t> </a:t>
            </a:r>
            <a:r>
              <a:rPr lang="ar-SA" sz="2000" b="1" dirty="0" err="1" smtClean="0"/>
              <a:t>الكروموسومات</a:t>
            </a:r>
            <a:r>
              <a:rPr lang="en-US" sz="2000" b="1" dirty="0" smtClean="0"/>
              <a:t>.</a:t>
            </a:r>
            <a:r>
              <a:rPr lang="en-US" sz="2000" dirty="0" smtClean="0"/>
              <a:t/>
            </a:r>
            <a:br>
              <a:rPr lang="en-US" sz="2000" dirty="0" smtClean="0"/>
            </a:br>
            <a:r>
              <a:rPr lang="ar-SA" sz="2000" b="1" dirty="0" smtClean="0"/>
              <a:t> </a:t>
            </a:r>
            <a:r>
              <a:rPr lang="en-US" sz="2000" b="1" dirty="0" smtClean="0"/>
              <a:t>(Genotype</a:t>
            </a:r>
            <a:r>
              <a:rPr lang="en-US" sz="2000" b="1" dirty="0" smtClean="0"/>
              <a:t>)</a:t>
            </a:r>
            <a:r>
              <a:rPr lang="en-US" sz="2000" dirty="0" smtClean="0"/>
              <a:t/>
            </a:r>
            <a:br>
              <a:rPr lang="en-US" sz="2000" dirty="0" smtClean="0"/>
            </a:br>
            <a:r>
              <a:rPr lang="ar-SA" sz="2000" b="1" dirty="0" smtClean="0"/>
              <a:t>يمثل التمثيل الجيني للأفراد</a:t>
            </a:r>
            <a:r>
              <a:rPr lang="en-US" sz="2000" b="1" dirty="0" smtClean="0"/>
              <a:t>.</a:t>
            </a:r>
            <a:r>
              <a:rPr lang="en-US" sz="2000" dirty="0" smtClean="0"/>
              <a:t/>
            </a:r>
            <a:br>
              <a:rPr lang="en-US" sz="2000" dirty="0" smtClean="0"/>
            </a:b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5373216"/>
            <a:ext cx="8229600" cy="1143000"/>
          </a:xfrm>
        </p:spPr>
        <p:txBody>
          <a:bodyPr>
            <a:noAutofit/>
          </a:bodyPr>
          <a:lstStyle/>
          <a:p>
            <a:r>
              <a:rPr lang="ar-SA" sz="2400" b="1" dirty="0" smtClean="0"/>
              <a:t>مجالات تطبيق الخوارزميات الجينية</a:t>
            </a:r>
            <a:r>
              <a:rPr lang="ar-IQ" sz="2400" dirty="0" smtClean="0"/>
              <a:t> </a:t>
            </a:r>
            <a:r>
              <a:rPr lang="en-US" sz="2400" dirty="0" smtClean="0"/>
              <a:t/>
            </a:r>
            <a:br>
              <a:rPr lang="en-US" sz="2400" dirty="0" smtClean="0"/>
            </a:br>
            <a:r>
              <a:rPr lang="ar-IQ" sz="2400" dirty="0" smtClean="0"/>
              <a:t> </a:t>
            </a:r>
            <a:r>
              <a:rPr lang="en-US" sz="2400" dirty="0" smtClean="0"/>
              <a:t/>
            </a:r>
            <a:br>
              <a:rPr lang="en-US" sz="2400" dirty="0" smtClean="0"/>
            </a:br>
            <a:r>
              <a:rPr lang="ar-SA" sz="2400" dirty="0" smtClean="0"/>
              <a:t>1- مسائل الأمثلة بشكل عام</a:t>
            </a:r>
            <a:r>
              <a:rPr lang="en-US" sz="2400" dirty="0" smtClean="0"/>
              <a:t> :</a:t>
            </a:r>
            <a:br>
              <a:rPr lang="en-US" sz="2400" dirty="0" smtClean="0"/>
            </a:br>
            <a:r>
              <a:rPr lang="ar-IQ" sz="2400" dirty="0" smtClean="0"/>
              <a:t>       </a:t>
            </a:r>
            <a:r>
              <a:rPr lang="ar-SA" sz="2400" dirty="0" smtClean="0"/>
              <a:t>بما فيها الأمثلة العددية</a:t>
            </a:r>
            <a:r>
              <a:rPr lang="en-US" sz="2400" dirty="0" smtClean="0"/>
              <a:t> ,</a:t>
            </a:r>
            <a:r>
              <a:rPr lang="ar-SA" sz="2400" dirty="0" smtClean="0"/>
              <a:t> والحسابية مثل مسألة البائع المتجول التصميم الصناعي</a:t>
            </a:r>
            <a:r>
              <a:rPr lang="en-US" sz="2400" dirty="0" smtClean="0"/>
              <a:t>,Tsp </a:t>
            </a:r>
            <a:r>
              <a:rPr lang="ar-SA" sz="2400" dirty="0" smtClean="0"/>
              <a:t>مثل مسألة آلة      تقطيع الخشب</a:t>
            </a:r>
            <a:r>
              <a:rPr lang="en-US" sz="2400" dirty="0" smtClean="0"/>
              <a:t> ,</a:t>
            </a:r>
            <a:r>
              <a:rPr lang="ar-SA" sz="2400" dirty="0" smtClean="0"/>
              <a:t>جدولة  أعمال التسوق</a:t>
            </a:r>
            <a:r>
              <a:rPr lang="en-US" sz="2400" dirty="0" smtClean="0"/>
              <a:t> , </a:t>
            </a:r>
            <a:r>
              <a:rPr lang="ar-SA" sz="2400" dirty="0" smtClean="0"/>
              <a:t>أمثلة جودة الصوت والفيديو</a:t>
            </a:r>
            <a:r>
              <a:rPr lang="en-US" sz="2400" dirty="0" smtClean="0"/>
              <a:t/>
            </a:r>
            <a:br>
              <a:rPr lang="en-US" sz="2400" dirty="0" smtClean="0"/>
            </a:br>
            <a:r>
              <a:rPr lang="ar-SA" sz="2400" dirty="0" smtClean="0"/>
              <a:t>البرمجة الأوتوماتيكية </a:t>
            </a:r>
            <a:r>
              <a:rPr lang="en-US" sz="2400" dirty="0" smtClean="0"/>
              <a:t/>
            </a:r>
            <a:br>
              <a:rPr lang="en-US" sz="2400" dirty="0" smtClean="0"/>
            </a:br>
            <a:r>
              <a:rPr lang="ar-SA" sz="2400" dirty="0" smtClean="0"/>
              <a:t>حيث تم استخدام الخوارزميات الجينية لتطوير برامج حاسوبية بهدف تنفيذ مهام محددة</a:t>
            </a:r>
            <a:r>
              <a:rPr lang="en-US" sz="2400" dirty="0" smtClean="0"/>
              <a:t> ,</a:t>
            </a:r>
            <a:r>
              <a:rPr lang="ar-SA" sz="2400" dirty="0" smtClean="0"/>
              <a:t>ولتصميم   بني حاسوبية أخرى </a:t>
            </a:r>
            <a:r>
              <a:rPr lang="en-US" sz="2400" dirty="0" smtClean="0"/>
              <a:t>,</a:t>
            </a:r>
            <a:r>
              <a:rPr lang="ar-SA" sz="2400" dirty="0" smtClean="0"/>
              <a:t>مثل شبكات الفرز </a:t>
            </a:r>
            <a:r>
              <a:rPr lang="en-US" sz="2400" dirty="0" smtClean="0"/>
              <a:t>. sorting network</a:t>
            </a:r>
            <a:br>
              <a:rPr lang="en-US" sz="2400" dirty="0" smtClean="0"/>
            </a:br>
            <a:r>
              <a:rPr lang="ar-SA" sz="2400" dirty="0" smtClean="0"/>
              <a:t>تعليم </a:t>
            </a:r>
            <a:r>
              <a:rPr lang="ar-SA" sz="2400" dirty="0" err="1" smtClean="0"/>
              <a:t>الروبوتات</a:t>
            </a:r>
            <a:r>
              <a:rPr lang="ar-SA" sz="2400" dirty="0" smtClean="0"/>
              <a:t> والآلات </a:t>
            </a:r>
            <a:r>
              <a:rPr lang="en-US" sz="2400" dirty="0" smtClean="0"/>
              <a:t/>
            </a:r>
            <a:br>
              <a:rPr lang="en-US" sz="2400" dirty="0" smtClean="0"/>
            </a:br>
            <a:r>
              <a:rPr lang="ar-SA" sz="2400" dirty="0" smtClean="0"/>
              <a:t>تم استخدام الخوارزميات الجينية في كثير من تطبيقات التعلم التلقائي </a:t>
            </a:r>
            <a:r>
              <a:rPr lang="en-US" sz="2400" dirty="0" smtClean="0"/>
              <a:t>machine –learning ,</a:t>
            </a:r>
            <a:r>
              <a:rPr lang="ar-SA" sz="2400" dirty="0" smtClean="0"/>
              <a:t>ومن ضمنها التصنيف </a:t>
            </a:r>
            <a:r>
              <a:rPr lang="en-US" sz="2400" dirty="0" smtClean="0"/>
              <a:t>classification</a:t>
            </a:r>
            <a:r>
              <a:rPr lang="ar-SA" sz="2400" dirty="0" smtClean="0"/>
              <a:t>و </a:t>
            </a:r>
            <a:r>
              <a:rPr lang="ar-SA" sz="2400" dirty="0" err="1" smtClean="0"/>
              <a:t>النتبأ</a:t>
            </a:r>
            <a:r>
              <a:rPr lang="en-US" sz="2400" dirty="0" smtClean="0"/>
              <a:t>. Prediction</a:t>
            </a:r>
            <a:r>
              <a:rPr lang="ar-SA" sz="2400" dirty="0" smtClean="0"/>
              <a:t>. وقد تم استخدام الخوارزميات الجينية في تصميم الشبكات </a:t>
            </a:r>
            <a:r>
              <a:rPr lang="ar-SA" sz="2400" dirty="0" err="1" smtClean="0"/>
              <a:t>العصبونية</a:t>
            </a:r>
            <a:r>
              <a:rPr lang="ar-SA" sz="2400" dirty="0" smtClean="0"/>
              <a:t> </a:t>
            </a:r>
            <a:r>
              <a:rPr lang="en-US" sz="2400" dirty="0" smtClean="0"/>
              <a:t>neural networks design</a:t>
            </a:r>
            <a:br>
              <a:rPr lang="en-US" sz="2400" dirty="0" smtClean="0"/>
            </a:br>
            <a:r>
              <a:rPr lang="ar-SA" sz="2400" dirty="0" smtClean="0"/>
              <a:t>4- النماذج الاقتصادية </a:t>
            </a:r>
            <a:r>
              <a:rPr lang="en-US" sz="2400" dirty="0" smtClean="0"/>
              <a:t>Economic models</a:t>
            </a:r>
            <a:br>
              <a:rPr lang="en-US" sz="2400" dirty="0" smtClean="0"/>
            </a:br>
            <a:r>
              <a:rPr lang="ar-SA" sz="2400" dirty="0" smtClean="0"/>
              <a:t>تم استخدام الخوارزميات الجينية </a:t>
            </a:r>
            <a:r>
              <a:rPr lang="ar-SA" sz="2400" dirty="0" err="1" smtClean="0"/>
              <a:t>لنمذجة</a:t>
            </a:r>
            <a:r>
              <a:rPr lang="ar-SA" sz="2400" dirty="0" smtClean="0"/>
              <a:t> آليات ابتكار وتطوير استراتيجيات المزايدة. </a:t>
            </a:r>
            <a:r>
              <a:rPr lang="en-US" sz="2400" dirty="0" smtClean="0"/>
              <a:t>.</a:t>
            </a:r>
            <a:r>
              <a:rPr lang="ar-SA" sz="2400" dirty="0" smtClean="0"/>
              <a:t>وفي مجال نشوء الأسواق الاقتصادية </a:t>
            </a:r>
            <a:r>
              <a:rPr lang="en-US" sz="2400" dirty="0" smtClean="0"/>
              <a:t>emergence of economic markets</a:t>
            </a:r>
            <a:r>
              <a:rPr lang="ar-IQ" sz="2400" dirty="0" smtClean="0"/>
              <a:t>.</a:t>
            </a:r>
            <a:r>
              <a:rPr lang="en-US" sz="2400" dirty="0" smtClean="0"/>
              <a:t/>
            </a:r>
            <a:br>
              <a:rPr lang="en-US" sz="2400" dirty="0" smtClean="0"/>
            </a:b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005064"/>
            <a:ext cx="8229600" cy="1143000"/>
          </a:xfrm>
        </p:spPr>
        <p:txBody>
          <a:bodyPr>
            <a:noAutofit/>
          </a:bodyPr>
          <a:lstStyle/>
          <a:p>
            <a:r>
              <a:rPr lang="ar-IQ" sz="2000" dirty="0" smtClean="0"/>
              <a:t>5</a:t>
            </a:r>
            <a:r>
              <a:rPr lang="ar-SA" sz="2000" dirty="0" smtClean="0"/>
              <a:t>- </a:t>
            </a:r>
            <a:r>
              <a:rPr lang="ar-SA" sz="2000" dirty="0" smtClean="0"/>
              <a:t>التفاعل بين التطور والتعلم</a:t>
            </a:r>
            <a:r>
              <a:rPr lang="en-US" sz="2000" dirty="0" smtClean="0"/>
              <a:t/>
            </a:r>
            <a:br>
              <a:rPr lang="en-US" sz="2000" dirty="0" smtClean="0"/>
            </a:br>
            <a:r>
              <a:rPr lang="ar-SA" sz="2000" dirty="0" smtClean="0"/>
              <a:t>حيث تم استخدامها لدراسية التأثير المتبادل بين تعلم الأفراد وتطور الأنواع</a:t>
            </a:r>
            <a:r>
              <a:rPr lang="en-US" sz="2000" dirty="0" smtClean="0"/>
              <a:t> .</a:t>
            </a:r>
            <a:br>
              <a:rPr lang="en-US" sz="2000" dirty="0" smtClean="0"/>
            </a:br>
            <a:r>
              <a:rPr lang="ar-SA" sz="2000" dirty="0" smtClean="0"/>
              <a:t>6- كنماذج للأنظمة الاجتماعية</a:t>
            </a:r>
            <a:r>
              <a:rPr lang="en-US" sz="2000" dirty="0" smtClean="0"/>
              <a:t> :</a:t>
            </a:r>
            <a:br>
              <a:rPr lang="en-US" sz="2000" dirty="0" smtClean="0"/>
            </a:br>
            <a:r>
              <a:rPr lang="ar-SA" sz="2000" dirty="0" smtClean="0"/>
              <a:t>تم استخدامها لدراسة جوانب تطور النظم الاجتماعية</a:t>
            </a:r>
            <a:r>
              <a:rPr lang="en-US" sz="2000" dirty="0" smtClean="0"/>
              <a:t>,</a:t>
            </a:r>
            <a:r>
              <a:rPr lang="ar-SA" sz="2000" dirty="0" smtClean="0"/>
              <a:t> مثل تطور التعاون </a:t>
            </a:r>
            <a:r>
              <a:rPr lang="en-US" sz="2000" dirty="0" smtClean="0"/>
              <a:t>evolution of cooperation </a:t>
            </a:r>
            <a:r>
              <a:rPr lang="ar-SA" sz="2000" dirty="0" smtClean="0"/>
              <a:t>و تتطور الاتصال </a:t>
            </a:r>
            <a:r>
              <a:rPr lang="en-US" sz="2000" dirty="0" smtClean="0"/>
              <a:t>evolution of communication, </a:t>
            </a:r>
            <a:r>
              <a:rPr lang="ar-IQ" sz="2000" dirty="0" smtClean="0"/>
              <a:t>سلوك </a:t>
            </a:r>
            <a:r>
              <a:rPr lang="ar-SA" sz="2000" dirty="0" smtClean="0"/>
              <a:t>القافلة لدى النمل</a:t>
            </a:r>
            <a:r>
              <a:rPr lang="en-US" sz="2000" dirty="0" smtClean="0"/>
              <a:t> . trail-following behavior in ants </a:t>
            </a:r>
            <a:r>
              <a:rPr lang="ar-SA" sz="2000" dirty="0" smtClean="0"/>
              <a:t>والكثير الكثير من المجالات التي استخدمت فيها الخوارزميات الجينية.</a:t>
            </a:r>
            <a:r>
              <a:rPr lang="en-US" sz="2000" dirty="0" smtClean="0"/>
              <a:t/>
            </a:r>
            <a:br>
              <a:rPr lang="en-US" sz="2000" dirty="0" smtClean="0"/>
            </a:br>
            <a:r>
              <a:rPr lang="en-US" sz="2000" dirty="0" smtClean="0"/>
              <a:t/>
            </a:r>
            <a:br>
              <a:rPr lang="en-US" sz="2000" dirty="0" smtClean="0"/>
            </a:br>
            <a:r>
              <a:rPr lang="ar-SA" sz="2000" dirty="0" smtClean="0"/>
              <a:t>مما سبق نلاحظ بأن الخوارزميات الجينية ما هي إلا طريقة ذكية لحل طيف واسع من المسائل بعضها لم يجد له حلا ممكنا أو فعالا بالطرق التقليدية </a:t>
            </a:r>
            <a:r>
              <a:rPr lang="en-US" sz="2000" dirty="0" smtClean="0"/>
              <a:t>, </a:t>
            </a:r>
            <a:r>
              <a:rPr lang="ar-SA" sz="2000" dirty="0" smtClean="0"/>
              <a:t>ولكننا بالوقت نفسه لا نستطيع القول بأنها طريقة</a:t>
            </a:r>
            <a:r>
              <a:rPr lang="en-US" sz="2000" dirty="0" smtClean="0"/>
              <a:t>, </a:t>
            </a:r>
            <a:r>
              <a:rPr lang="ar-SA" sz="2000" dirty="0" smtClean="0"/>
              <a:t>إيجابية بشكل مطلق في الحل</a:t>
            </a:r>
            <a:r>
              <a:rPr lang="en-US" sz="2000" dirty="0" smtClean="0"/>
              <a:t> ,</a:t>
            </a:r>
            <a:r>
              <a:rPr lang="ar-SA" sz="2000" dirty="0" smtClean="0"/>
              <a:t> فهي مثلها مثل بقية الخوارزميات </a:t>
            </a:r>
            <a:r>
              <a:rPr lang="en-US" sz="2000" dirty="0" smtClean="0"/>
              <a:t>, </a:t>
            </a:r>
            <a:r>
              <a:rPr lang="ar-SA" sz="2000" dirty="0" smtClean="0"/>
              <a:t>لها ايجابياتها وسلبياتها</a:t>
            </a:r>
            <a:r>
              <a:rPr lang="ar-SA" sz="2000" b="1" dirty="0" smtClean="0"/>
              <a:t> </a:t>
            </a:r>
            <a:r>
              <a:rPr lang="ar-SA" sz="2000" dirty="0" smtClean="0"/>
              <a:t>إيجابياتها من حيث كونها سهلة </a:t>
            </a:r>
            <a:r>
              <a:rPr lang="ar-SA" sz="2000" dirty="0" err="1" smtClean="0"/>
              <a:t>النتجيز</a:t>
            </a:r>
            <a:r>
              <a:rPr lang="en-US" sz="2000" dirty="0" smtClean="0"/>
              <a:t> ,</a:t>
            </a:r>
            <a:r>
              <a:rPr lang="ar-SA" sz="2000" dirty="0" smtClean="0"/>
              <a:t> وأقل عرضة لأن تقع في نهاية محلية</a:t>
            </a:r>
            <a:r>
              <a:rPr lang="en-US" sz="2000" dirty="0" smtClean="0"/>
              <a:t> ,</a:t>
            </a:r>
            <a:r>
              <a:rPr lang="ar-SA" sz="2000" dirty="0" smtClean="0"/>
              <a:t> ومن سلبياتها كونها مكلفة حسابيا بشكل عام</a:t>
            </a:r>
            <a:r>
              <a:rPr lang="en-US" sz="2000" dirty="0" smtClean="0"/>
              <a:t> ,</a:t>
            </a:r>
            <a:r>
              <a:rPr lang="ar-SA" sz="2000" dirty="0" smtClean="0"/>
              <a:t>وأبطأ من بعض الطرائق الأخرى</a:t>
            </a:r>
            <a:r>
              <a:rPr lang="en-US" sz="2000" dirty="0" smtClean="0"/>
              <a:t> ,</a:t>
            </a:r>
            <a:r>
              <a:rPr lang="ar-SA" sz="2000" dirty="0" smtClean="0"/>
              <a:t> وعلى كل الأحوال</a:t>
            </a:r>
            <a:r>
              <a:rPr lang="en-US" sz="2000" dirty="0" smtClean="0"/>
              <a:t> , </a:t>
            </a:r>
            <a:r>
              <a:rPr lang="ar-SA" sz="2000" dirty="0" smtClean="0"/>
              <a:t>فإنه مع </a:t>
            </a:r>
            <a:r>
              <a:rPr lang="ar-SA" sz="2000" dirty="0" err="1" smtClean="0"/>
              <a:t>الامكانيات</a:t>
            </a:r>
            <a:r>
              <a:rPr lang="ar-SA" sz="2000" dirty="0" smtClean="0"/>
              <a:t> الرهيبة للحواسيب الحالية</a:t>
            </a:r>
            <a:r>
              <a:rPr lang="en-US" sz="2000" dirty="0" smtClean="0"/>
              <a:t> , </a:t>
            </a:r>
            <a:r>
              <a:rPr lang="ar-SA" sz="2000" dirty="0" smtClean="0"/>
              <a:t>فإن السلبيات السابقة لم تعد بتلك الأهمية الكبيرة.</a:t>
            </a:r>
            <a:r>
              <a:rPr lang="en-US" sz="2000" dirty="0" smtClean="0"/>
              <a:t>      </a:t>
            </a:r>
            <a:br>
              <a:rPr lang="en-US" sz="2000" dirty="0" smtClean="0"/>
            </a:br>
            <a:r>
              <a:rPr lang="ar-IQ" sz="2000" b="1" dirty="0" smtClean="0"/>
              <a:t> </a:t>
            </a:r>
            <a:r>
              <a:rPr lang="en-US" sz="2000" dirty="0" smtClean="0"/>
              <a:t/>
            </a:r>
            <a:br>
              <a:rPr lang="en-US" sz="2000" dirty="0" smtClean="0"/>
            </a:br>
            <a:r>
              <a:rPr lang="ar-IQ" sz="2000" dirty="0" smtClean="0"/>
              <a:t>وف</a:t>
            </a:r>
            <a:r>
              <a:rPr lang="ar-SA" sz="2000" dirty="0" smtClean="0"/>
              <a:t>ي النهاية لا يسعنا إلا القول بأن المعلومات السابقة عن الخوارزميات الجينية </a:t>
            </a:r>
            <a:r>
              <a:rPr lang="ar-SA" sz="2000" dirty="0" err="1" smtClean="0"/>
              <a:t>ماهي</a:t>
            </a:r>
            <a:r>
              <a:rPr lang="ar-SA" sz="2000" dirty="0" smtClean="0"/>
              <a:t> إلا قطرة من فيض هائل لا يزال يتطور كل يوم</a:t>
            </a:r>
            <a:r>
              <a:rPr lang="en-US" sz="2000" dirty="0" smtClean="0"/>
              <a:t> ,</a:t>
            </a:r>
            <a:r>
              <a:rPr lang="ar-SA" sz="2000" dirty="0" smtClean="0"/>
              <a:t>ولا يمكننا </a:t>
            </a:r>
            <a:r>
              <a:rPr lang="ar-SA" sz="2000" dirty="0" err="1" smtClean="0"/>
              <a:t>الاحاطة</a:t>
            </a:r>
            <a:r>
              <a:rPr lang="ar-SA" sz="2000" dirty="0" smtClean="0"/>
              <a:t> بها كلها في </a:t>
            </a:r>
            <a:r>
              <a:rPr lang="ar-IQ" sz="2000" dirty="0" smtClean="0"/>
              <a:t>ورقة بحث واحد </a:t>
            </a:r>
            <a:r>
              <a:rPr lang="ar-SA" sz="2000" dirty="0" smtClean="0"/>
              <a:t>مقالة واحدة.</a:t>
            </a:r>
            <a:r>
              <a:rPr lang="ar-IQ" sz="2000" dirty="0" smtClean="0"/>
              <a:t> وهناك </a:t>
            </a:r>
            <a:r>
              <a:rPr lang="ar-IQ" sz="2000" dirty="0" err="1" smtClean="0"/>
              <a:t>اكثر</a:t>
            </a:r>
            <a:r>
              <a:rPr lang="ar-IQ" sz="2000" dirty="0" smtClean="0"/>
              <a:t> من تطبيقات . </a:t>
            </a: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5157192"/>
            <a:ext cx="8229600" cy="1143000"/>
          </a:xfrm>
        </p:spPr>
        <p:txBody>
          <a:bodyPr>
            <a:noAutofit/>
          </a:bodyPr>
          <a:lstStyle/>
          <a:p>
            <a:r>
              <a:rPr lang="ar-IQ" sz="2000" b="1" dirty="0" smtClean="0"/>
              <a:t>طريقة عمل الخوارزمية الوراثية</a:t>
            </a:r>
            <a:r>
              <a:rPr lang="en-US" sz="2000" dirty="0" smtClean="0"/>
              <a:t/>
            </a:r>
            <a:br>
              <a:rPr lang="en-US" sz="2000" dirty="0" smtClean="0"/>
            </a:br>
            <a:r>
              <a:rPr lang="ar-IQ" sz="2000" dirty="0" smtClean="0"/>
              <a:t> </a:t>
            </a:r>
            <a:r>
              <a:rPr lang="en-US" sz="2000" dirty="0" smtClean="0"/>
              <a:t/>
            </a:r>
            <a:br>
              <a:rPr lang="en-US" sz="2000" dirty="0" smtClean="0"/>
            </a:br>
            <a:r>
              <a:rPr lang="ar-IQ" sz="2000" dirty="0" smtClean="0"/>
              <a:t>طريقة عمل الخوارزميات الوراثية مستوحاة من العمليات التي تحدث أثناء عملية التطور في الكائنات الحية، وهذه العمليات هي الانتخاب الطبيعي (</a:t>
            </a:r>
            <a:r>
              <a:rPr lang="en-US" sz="2000" dirty="0" smtClean="0"/>
              <a:t>Natural Selection</a:t>
            </a:r>
            <a:r>
              <a:rPr lang="ar-IQ" sz="2000" dirty="0" smtClean="0"/>
              <a:t>) والوراثة (</a:t>
            </a:r>
            <a:r>
              <a:rPr lang="en-US" sz="2000" dirty="0" smtClean="0"/>
              <a:t>Inheritance</a:t>
            </a:r>
            <a:r>
              <a:rPr lang="ar-IQ" sz="2000" dirty="0" smtClean="0"/>
              <a:t>) والخلط (</a:t>
            </a:r>
            <a:r>
              <a:rPr lang="en-US" sz="2000" dirty="0" smtClean="0"/>
              <a:t>Crossover</a:t>
            </a:r>
            <a:r>
              <a:rPr lang="ar-IQ" sz="2000" dirty="0" smtClean="0"/>
              <a:t>) والتبديل أو الطفرة (</a:t>
            </a:r>
            <a:r>
              <a:rPr lang="en-US" sz="2000" dirty="0" smtClean="0"/>
              <a:t>Mutation</a:t>
            </a:r>
            <a:r>
              <a:rPr lang="ar-IQ" sz="2000" dirty="0" smtClean="0"/>
              <a:t>)، والخوارزميات الوراثية هي عبارة عن نظام برمجي حيث هناك مجموعة من الحلول (</a:t>
            </a:r>
            <a:r>
              <a:rPr lang="en-US" sz="2000" dirty="0" smtClean="0"/>
              <a:t>Population</a:t>
            </a:r>
            <a:r>
              <a:rPr lang="ar-IQ" sz="2000" dirty="0" smtClean="0"/>
              <a:t>) لمشكلة معينة، تتطور وتتقدم لتصبح أفضل. تبدأ عملية التطور من مجموعة عشوائية من الأفراد (الحلول) وتحدث عملية التطور على مستوى أجيال (</a:t>
            </a:r>
            <a:r>
              <a:rPr lang="en-US" sz="2000" dirty="0" smtClean="0"/>
              <a:t>generations</a:t>
            </a:r>
            <a:r>
              <a:rPr lang="ar-IQ" sz="2000" dirty="0" smtClean="0"/>
              <a:t>)، في كل جيل يتم حساب كفاءة كل فرد في هذا الجيل، ثم يتم اختيار مجموعة من الأفراد من الجيل الحالي بناءً على كفاءتهم، هؤلاء الأفراد يتم تعديلهم وإحداث الطفرة فيهم وخلطهم لإنتاج جيل جديد والذي يتم تكرار نفس العمليات السابق ذكرها عليه وهكذا. عادة يكون شكل كل حل من الحلول عبارة عن سلسلة مكونة من رقمين الصفر والواحد، مثال: (10101100)، وتسمى هذه السلسلة </a:t>
            </a:r>
            <a:r>
              <a:rPr lang="ar-IQ" sz="2000" dirty="0" err="1" smtClean="0"/>
              <a:t>كروموسوم</a:t>
            </a:r>
            <a:r>
              <a:rPr lang="ar-IQ" sz="2000" dirty="0" smtClean="0"/>
              <a:t> (</a:t>
            </a:r>
            <a:r>
              <a:rPr lang="en-US" sz="2000" dirty="0" smtClean="0"/>
              <a:t>Chromosome</a:t>
            </a:r>
            <a:r>
              <a:rPr lang="ar-IQ" sz="2000" dirty="0" smtClean="0"/>
              <a:t>) ويسمى كل رقم في السلسلة جين (</a:t>
            </a:r>
            <a:r>
              <a:rPr lang="en-US" sz="2000" dirty="0" smtClean="0"/>
              <a:t>Gene</a:t>
            </a:r>
            <a:r>
              <a:rPr lang="ar-IQ" sz="2000" dirty="0" smtClean="0"/>
              <a:t>)، ومع ذلك يمكن أن يتم تحويله إلى شكل مختلف على حسب نوع المشكلة التي تقوم الخوارزمية بحلها. وعملية الخلط (</a:t>
            </a:r>
            <a:r>
              <a:rPr lang="en-US" sz="2000" dirty="0" smtClean="0"/>
              <a:t>Crossover</a:t>
            </a:r>
            <a:r>
              <a:rPr lang="ar-IQ" sz="2000" dirty="0" smtClean="0"/>
              <a:t>) تكون عبارة عن أخذ حلين من الحلول وخلطهم لإنتاج حلين مختلفين، مثال: لنفرض أن لدينا حل هو (10101100) ولدينا حل آخر هو (11110000)، تتم عملية الخلط عن طريق أخذ النصف الأول من الحل الأول وهو (1100)، وأخذ النصف الثاني من الحل الثاني وهو (1111)، ثم إنتاج حل جديد مكون من هذين النصفين وهو (11111100)، وبهذا الشكل يحتوي </a:t>
            </a:r>
            <a:r>
              <a:rPr lang="ar-IQ" sz="2000" dirty="0" err="1" smtClean="0"/>
              <a:t>الكروموسوم</a:t>
            </a:r>
            <a:r>
              <a:rPr lang="ar-IQ" sz="2000" dirty="0" smtClean="0"/>
              <a:t> للحل الجديد علي جينات من كلا </a:t>
            </a:r>
            <a:r>
              <a:rPr lang="ar-IQ" sz="2000" dirty="0" err="1" smtClean="0"/>
              <a:t>الكروموسومين</a:t>
            </a:r>
            <a:r>
              <a:rPr lang="ar-IQ" sz="2000" dirty="0" smtClean="0"/>
              <a:t> للحلين القديمين. أما عملية التبديل أو الطفرة فتتم عن طريق تبديل أحد الأرقام الموجودة في الحل (تبديل أحد الجينات الموجودة في </a:t>
            </a:r>
            <a:r>
              <a:rPr lang="ar-IQ" sz="2000" dirty="0" err="1" smtClean="0"/>
              <a:t>الكروموسوم</a:t>
            </a:r>
            <a:r>
              <a:rPr lang="ar-IQ" sz="2000" dirty="0" smtClean="0"/>
              <a:t>)، مثال: لنفرض أن لدينا حل وهو (10110010)، فإن عملية الطفرة ممكن أن تُبدل أول رقم من اليمين وهو الصفر وتحوله إلى واحد، فيصبح شكل الحل الجديد كالتالي (10110011).(2)</a:t>
            </a:r>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ورق">
  <a:themeElements>
    <a:clrScheme name="ورق">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ورق">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ورق">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23</TotalTime>
  <Words>91</Words>
  <Application>Microsoft Office PowerPoint</Application>
  <PresentationFormat>عرض على الشاشة (3:4)‏</PresentationFormat>
  <Paragraphs>20</Paragraphs>
  <Slides>16</Slides>
  <Notes>0</Notes>
  <HiddenSlides>0</HiddenSlides>
  <MMClips>0</MMClips>
  <ScaleCrop>false</ScaleCrop>
  <HeadingPairs>
    <vt:vector size="4" baseType="variant">
      <vt:variant>
        <vt:lpstr>سمة</vt:lpstr>
      </vt:variant>
      <vt:variant>
        <vt:i4>1</vt:i4>
      </vt:variant>
      <vt:variant>
        <vt:lpstr>عناوين الشرائح</vt:lpstr>
      </vt:variant>
      <vt:variant>
        <vt:i4>16</vt:i4>
      </vt:variant>
    </vt:vector>
  </HeadingPairs>
  <TitlesOfParts>
    <vt:vector size="17" baseType="lpstr">
      <vt:lpstr>ورق</vt:lpstr>
      <vt:lpstr>استخدام الخوارزميات الجينية في ذكاء اصطناعي وتطبيقاتها </vt:lpstr>
      <vt:lpstr>الخلاصة خلاصة هذا البحث لمعرفة كيفية استخدام الخوارزميات الجينية في الذكاء الاصطناعي وتطبيقاته حيث ذكرنا تعريف الخوارزميات الجينية التي هي عبارة عن تقنية في مجال الذكاء الاصطناعي وحل المشاكل اذ يعتمد أيجاد افضل الحلول باعتماد على العشوائية في البحث تستخدم الخوارزميات الجينية في عدة تطبيقات وكذلك تم ذكر تاريخ الخوارزميات الجينية التي تسمى هذا الايام بالخوارزميات التطورية , وتم التطرق في الى استخدام الخوارزميات  الجينية في مطابقة النصوص وهي من المواضيع المهمة في مجال الخوارزميات حيث الهدف منه هو البحث عن النص داخل مجموعة كبيرة او يمكن البحث عن نمط قريب لنمط المراد البحث عنه او مشابه له حيث موضوع مطابقة النصوص لها خاصية البحث والاستبدال كذلك يستخدم الخوارزميات في برامج الأنتي فايروس . وفي مطابقة النصوص يمكن دمج هذه الخوارزميات مع خوارزميات اخرى لتكوين مشاريع رائعة . الكلمات المفتاحية الذكاء الاصطناعي, الخوارزميات الجينية. </vt:lpstr>
      <vt:lpstr>المقدمة     مع التقدم العلني الهائل والتسارع الذي تشهده التكنلوجيا في الوقت الراهن ظهر انماط اخرى جديده من الانظمه سميت بالانظمه الذكية وبالتالي فتح مجال امام العالم نحو نوع جديد من التكنولوجيا اطلق عليها اسم (تكنولوجيا الذكاء الاصطناعي) التي سرعان ما طورت واستخدمت في العديد من التطبيقات ومن هنا جاءت الخورزميات الجينيه كأليه تعامل مع كائن ما وجعله يتمتع بالذكاء .     ان اختراع تقنيات الذكاء الاصطناعي فتح بوابات جديدة وشكل قفزه نوعيه في علوم الحاسوب كيف يمكننا تعريف الذكاء الاصطناعي ان كنا حتى الان لا نتفق على تعريف واضح لذكاء البشري لذلك تتنوع تعاريف  الذكاء الاصطناعي وتتعدد لكن مهما اختلفت التعاريف فان مضمونه واحد وجوهره وخبره والمعرفة والذاكرة فكل تطبيقاته تتمحور حول الامثلة ومعرفة الحل الانسب للمشاكل المطروحه  بطريقه فعاله  الامثله هي عمليه معالجه مسأله بطريقه مظبوطه بهدف توصل الى افظل نتائج ممكنه وانطلاق من اهميتها في حل المشاكل تعد الامثله من اهم فروع علم الحاسوب والهندسه والعديد من الانظمه الاخرى والتي تعددت وسائل تطبيقها وتطورت مع الزمن وصولا الى تقنيات التطور والخوارزميات الجينيه اللتان اصبحتا الان معا تشكلان مايسمى الحوسبه التطوريه في بدايه العقد السادس من القرن العشرين (1962م)تم اختراع الخوارزميات الجينيه من قبل (جون هولاند) هو وزملائه  في الولايات المتحدة الامريكية التي تم تطويرها في جامعه ميتشيغان في عام (1975). تعد الخوارزميات الجينيه تمثيل للمعتقد السائد بان ذكاء البشري يخلق مع الانسان ويتم اكتسابه عن طريق الوراثه بشكل كبير فهي محاكاة لعمليه التزاوج بين الكائنات الحيه من نفس النوع وقد استخدمت لها العديد من مصطلحات علم الوراثه مثل: الجيل والوالدين والعبور والطفرة ....الخ.</vt:lpstr>
      <vt:lpstr>تحاول الخوارزميات الجينيه الوصول الى الحل الانسب لمشكله ما وذلك اعتماد على مبدا العالم (دارون)في الاصطفاء الطبيعي القائم على الاحتفاظ  بالميزات والصفات الجيدة الموجودة في الجيل الاباء ونقل الى جيل ابناء بهدف حصول على ذريه قويه تتمع بافظل الصفات الجيل السلف على اقل تقدير(البقاء للاقوى). جميع الكائنات الحيه تتالف من خلايا تحتوي العدد نفسه من سلاسل DNAالتي تسمى الكروموسومات مما يضفي طابعا شخصيا للكائن. كل كروموسوم يمكن تقسيمه الى جينات المكونه له والتي تعطي الكائن سمه محدده. لون العين فعندها يختلف ترتيب الجينات وتختلف السمه التي تعطيها مما يؤثر على الكائن ككل هناك ترابط وثيق بين معلومات السابقه والخوارزميات الجينيه التي تعمل  بنفس المبدا انقسام الخليه وتكاثر خلايا الحيه حيث تشير الكروموسومات الى الصفات المحتملة بحيث تكون مجموعه احتمالات كل بت اما (0,1) وبناء عليه اتخذ قرار فيما يتعلق بجينات الجل التالي وصولا الى الحل الانسب. وبعد ان تبلورت فكرت الخوارزميات الجينيه بدات تطبيقاته  تتوسع في منتصف العقد الثامن من القرن العشرين حيث شملت نطاق واسع م المواضيع ففي عام 1992 استخدم العالم (جون كوزا)الخوارزميات الجينيه الي حيز البرمجه واطلق عليه البرمجه الجينيه.    </vt:lpstr>
      <vt:lpstr>تعريف الخوارزمية الجينية هي تقنية بحث، تستخدم في مجال الذكاء الاصطناعي ( artificial intelligence) وتحديدًا في فرع البحث وحل المشاكل (Problem solving and search) اذ تقوم بإيجاد أفضل الحلول التحسين الحلول للمشاكل (optimization problems) بالاعتماد على العشوائية في البحث . كما تستخدم الخوارزمية الجينية في التطبيقات المعلوماتية الإحيائية (bioinformatics) و علوم الحاسوب والهندسة و الاقتصاد و الكيمياء و الصناعات التحويلية (manufacturing) و الرياضيات والفيزياء وغيرها من الميادين. </vt:lpstr>
      <vt:lpstr>المصطلحات الأساسية في الخوارزمية الجينية   يوضح الجدول ( 1) قسما من المصطلحات الأساسية لعلم الوراثة وما يقابلها في الخوارزمية الجينية.  ألجين(Gene) القيمة(Value) تمثل الوحدة الأساسية في هيكلية بيانات الخوارزمية الجينية التي قد تكون قيمة عددية أو حرفية أو ثنائية. الكروموسوم (Chromosome) المقطع(String) :هومجموعة من القيم (Gene) الأساسية التي تمتلك مجموعة من الحلول لتطبيق معين. الفرد(Individual) يمثل الكروموسوم. حجم المجتمع (population size)  عدد الأفراد في الجيل) عدد الكروموسومات في الجيل). الجيل(Generation) يمثل مجموعة من الأفراد المتكونة في وقت معين.  التعبير(phenotype) تمثل فضاء الحلول للأفراد، يترجم قيم الكروموسومات.  (Genotype) يمثل التمثيل الجيني للأفراد. </vt:lpstr>
      <vt:lpstr>مجالات تطبيق الخوارزميات الجينية    1- مسائل الأمثلة بشكل عام :        بما فيها الأمثلة العددية , والحسابية مثل مسألة البائع المتجول التصميم الصناعي,Tsp مثل مسألة آلة      تقطيع الخشب ,جدولة  أعمال التسوق , أمثلة جودة الصوت والفيديو البرمجة الأوتوماتيكية  حيث تم استخدام الخوارزميات الجينية لتطوير برامج حاسوبية بهدف تنفيذ مهام محددة ,ولتصميم   بني حاسوبية أخرى ,مثل شبكات الفرز . sorting network تعليم الروبوتات والآلات  تم استخدام الخوارزميات الجينية في كثير من تطبيقات التعلم التلقائي machine –learning ,ومن ضمنها التصنيف classificationو النتبأ. Prediction. وقد تم استخدام الخوارزميات الجينية في تصميم الشبكات العصبونية neural networks design 4- النماذج الاقتصادية Economic models تم استخدام الخوارزميات الجينية لنمذجة آليات ابتكار وتطوير استراتيجيات المزايدة. .وفي مجال نشوء الأسواق الاقتصادية emergence of economic markets. </vt:lpstr>
      <vt:lpstr>5- التفاعل بين التطور والتعلم حيث تم استخدامها لدراسية التأثير المتبادل بين تعلم الأفراد وتطور الأنواع . 6- كنماذج للأنظمة الاجتماعية : تم استخدامها لدراسة جوانب تطور النظم الاجتماعية, مثل تطور التعاون evolution of cooperation و تتطور الاتصال evolution of communication, سلوك القافلة لدى النمل . trail-following behavior in ants والكثير الكثير من المجالات التي استخدمت فيها الخوارزميات الجينية.  مما سبق نلاحظ بأن الخوارزميات الجينية ما هي إلا طريقة ذكية لحل طيف واسع من المسائل بعضها لم يجد له حلا ممكنا أو فعالا بالطرق التقليدية , ولكننا بالوقت نفسه لا نستطيع القول بأنها طريقة, إيجابية بشكل مطلق في الحل , فهي مثلها مثل بقية الخوارزميات , لها ايجابياتها وسلبياتها إيجابياتها من حيث كونها سهلة النتجيز , وأقل عرضة لأن تقع في نهاية محلية , ومن سلبياتها كونها مكلفة حسابيا بشكل عام ,وأبطأ من بعض الطرائق الأخرى , وعلى كل الأحوال , فإنه مع الامكانيات الرهيبة للحواسيب الحالية , فإن السلبيات السابقة لم تعد بتلك الأهمية الكبيرة.         وفي النهاية لا يسعنا إلا القول بأن المعلومات السابقة عن الخوارزميات الجينية ماهي إلا قطرة من فيض هائل لا يزال يتطور كل يوم ,ولا يمكننا الاحاطة بها كلها في ورقة بحث واحد مقالة واحدة. وهناك اكثر من تطبيقات . </vt:lpstr>
      <vt:lpstr>طريقة عمل الخوارزمية الوراثية   طريقة عمل الخوارزميات الوراثية مستوحاة من العمليات التي تحدث أثناء عملية التطور في الكائنات الحية، وهذه العمليات هي الانتخاب الطبيعي (Natural Selection) والوراثة (Inheritance) والخلط (Crossover) والتبديل أو الطفرة (Mutation)، والخوارزميات الوراثية هي عبارة عن نظام برمجي حيث هناك مجموعة من الحلول (Population) لمشكلة معينة، تتطور وتتقدم لتصبح أفضل. تبدأ عملية التطور من مجموعة عشوائية من الأفراد (الحلول) وتحدث عملية التطور على مستوى أجيال (generations)، في كل جيل يتم حساب كفاءة كل فرد في هذا الجيل، ثم يتم اختيار مجموعة من الأفراد من الجيل الحالي بناءً على كفاءتهم، هؤلاء الأفراد يتم تعديلهم وإحداث الطفرة فيهم وخلطهم لإنتاج جيل جديد والذي يتم تكرار نفس العمليات السابق ذكرها عليه وهكذا. عادة يكون شكل كل حل من الحلول عبارة عن سلسلة مكونة من رقمين الصفر والواحد، مثال: (10101100)، وتسمى هذه السلسلة كروموسوم (Chromosome) ويسمى كل رقم في السلسلة جين (Gene)، ومع ذلك يمكن أن يتم تحويله إلى شكل مختلف على حسب نوع المشكلة التي تقوم الخوارزمية بحلها. وعملية الخلط (Crossover) تكون عبارة عن أخذ حلين من الحلول وخلطهم لإنتاج حلين مختلفين، مثال: لنفرض أن لدينا حل هو (10101100) ولدينا حل آخر هو (11110000)، تتم عملية الخلط عن طريق أخذ النصف الأول من الحل الأول وهو (1100)، وأخذ النصف الثاني من الحل الثاني وهو (1111)، ثم إنتاج حل جديد مكون من هذين النصفين وهو (11111100)، وبهذا الشكل يحتوي الكروموسوم للحل الجديد علي جينات من كلا الكروموسومين للحلين القديمين. أما عملية التبديل أو الطفرة فتتم عن طريق تبديل أحد الأرقام الموجودة في الحل (تبديل أحد الجينات الموجودة في الكروموسوم)، مثال: لنفرض أن لدينا حل وهو (10110010)، فإن عملية الطفرة ممكن أن تُبدل أول رقم من اليمين وهو الصفر وتحوله إلى واحد، فيصبح شكل الحل الجديد كالتالي (10110011).(2)</vt:lpstr>
      <vt:lpstr>تاريخ الخوارزميات الوراثية   بدأ العمل على ما يسمى هذه الأيام بالخوارزميات التطورية   (Evolutionary Algorithms) في ستينيات القرن الماضي، وتحديدًا في الولايات المتحدة وأوربا. كان جون هولاند (John Holland) وزملائه في جامعة ميتشيجان (Michigan) مهتمين بأنظمة الذكاء الاصطناعي القادرة على التأقلم تحت الظروف البيئية المتغيرة. وكانت هذه هي الفكرة، أنه لكي تتمكن مجموعة من الأفراد من التأقلم في بيئة معينة، فإنها يجب أن تَعمل كما يعمل النظام الطبيعي، حيث يتم حذف الحلول عديمي الفائدة ومكافئة الحلول ذات الفائدة. وكانت رؤية جون هولاند هي بناء خوارزميات وراثية تمتلك خصائص التطور الطبيعي، وتحويل هذه الخصائص إلى شكل يمكن معالجته رياضيًا، ثم استخدام تلك الخوارزميات وتطبيقها في حل الكثير من المشكلات الموجودة في الواقع.(3) </vt:lpstr>
      <vt:lpstr>خوارزميات مطابقة النصوص Pattern Matching Algorithm   موضوع مطابقة النصوص أو البحث في النصوص من المواضيع المهمه في مجال الخوارزميات ، حيث الهدف هو البحث عن نص ما سوف نطلق عليه Pattern داخل مجموعه كبيره من النصوص Text ـ ويمكن أن يكون البحث عن النمط بالضبط exact او عن أي نمط قريب للنمط المراد البحث عنه ، وبما أن خوارزميات البحث المتسلسل Linear Search والبحث الثنائي Binary Search تستخدم في البحث عن “مفتاح واحد” داخل مجموعه كبيره من النصوص(أو الأرقام)  فإنها لا تصلح استخدامها في حالتنا هذه ، فنحن نريد البحث عن نمط معين (مجموعه من المفاتيح أو الحروف ) داخل النص الكبير وليس مفتاح واحد فقط وأحيانا نريد البحث عن أي نمط أخر مشابه. </vt:lpstr>
      <vt:lpstr>خوارزميات المطابقة مهمه للغاية لأي مبرمج     حيث أن تطبيقات موضوع بحث النصوص كبيره ومتنوعه، مثلا أغلب برامج محررات النصوص توجد فيها خاصيه بحث وأستبدال Find and Replace هل تسأئلت يوما كيف تجري هذه العمليه وما هي الخوارزميه المستخدمه ؟ -أغلب البرامج تستخدم خوارزميه Boyer-Moore algorithm  – حيث تقوم هذه الخوارزمية بالبحث عن جميع الكلمات في الملف لكي تستبدل النص الجديد بجميع النصوص المشابه للنمط المراد البحث عنه.  هذه الخوارزمية Boyer-Moore وغيرها من الخوارزميات التي تبحث عن النص المشابه تسمى Exact String Searching وهناك حوالى 20 خوارزميه أو أكثر. </vt:lpstr>
      <vt:lpstr>نوع أخر من الخوارزميات تستخدمه برامج الأنتي فايروس     حيث تقوم بالبحث عن التوقيع في قاعده بيانات تحتوي على الألاف التواقيع في مده صغيره جدا قد لا تتجاوز ثانيه واحده وتحتاج الى خوارزميات للبحث عن أكثر من نمط في المره الواحده Multiple pattern searching مثل خوارزمية Aho-Corasick حيث في هذا النوع سوف تستخدم الأشجار Tree كهيكل للبيانات أو الأصح شجرة ال ternary Search Tree والتي تم الحديث عنها هنا، حيث البحث في الأشجار سريع جدا مقارنه مع غيره،  او حتى تستخدم بنيه Hash Table (سبق الحديث عنها هنا) مثل طريقة Veld man.   الأمثله على التطبيقات في مطابقه النصوص لا تنتهي ويمكن أن تدمج هذه الخوارزميات وخوارزميات أخرى لتكون لدينا مشاريع رائعه للغايه وعمليه أيضا ، فمثلا يمكن عمل برنامج لكشف الغش في الأختبارات، حيث يقوم البرنامج باستقبال اجابات طالبين ومن ثم يقوم بتظليل جميع الكلمات المتطابقه وفي النهايه يعرض تقرير يوضح عدد الكلمات المتطابقه وفي حال زاد العدد عن عدد معين ، فنستنتج أن الطالبين غاشين . مثال أخر وهو المحرر الأملائي في برامج محررات النصوص ، حيث أنك بمجرد كتابه الكلمه فيقوم الجزء المسؤول عن التأكد من الأخطاء (عادة هو Thread أخر يعمل بمجرد بدء البرنامج ) بالبحث في القاعده التي تحتوي على جميع الكلمات في اللغه العربيه فاذا وجد أنها موجوده فهذا يعني أن الكلمه صحيحه ، والا فيقوم بعرض جميع الكلمات القريبه ويكون هذا باستخدام خوارزميات لايجاد النصوص الأقرب للنمط وذلك بالأعتماد على طريقه نطقها Sound وأشهر خوارزميات هذا النوع هو Soundix Searching.</vt:lpstr>
      <vt:lpstr>الخوارزمية Naive Searching Algorithm   تعريفات: عندما يتم ذكر مصطلح النمط أو Pattern فهذا يعني النص الذي نريد البحث عنه، وعندما يتم ذكر النص الكبير أو Text فنحن نقصد النص الذي يحتوي على جميع الحروف .   نبدأ الأن في أحد أقدم وأبسط الخوارزميات وفكرتها تكون عن طريق مقارنه حرف من ال pattern مع حرف مع ال Text، فاذا تطابق الحرفين ، فنقوم بالذهاب الى الحرف التالى في كل من النمط pattern وال text. اما في حال لم يتطابقا فنقوم بتحريك مؤشر الحرف في ال text الى الحرف التالي ونقوم بارجاع مؤشر الحرف في pattern الى البدايه ، وسوف نبدأ عمليه المقارنه مره أخرى . وسوف نستمر هكذا الى أن نجد التطابق في كل حروف ال pattern، أو أن نصل لنهايه ال text. وسوف نشير الى طول ال pattern بالحرف M أما طول ال text سوف نشير له بالحرف N. وسوف نتوقف في البحث عندما نصل ل N-M لأننا عندما نصل لتلك الخانه وحتى اذا كان الحرف التالي متطابق فسوف نتوق ف لأن ال Text سوف يكون أصغر من ال pattern.   هناك من طبق الخوارزميه بأكثر من وجه ولكنها في النهايه هي نفس النتيجه    الكود التالى يوضح لنا تطبيق الخوارزميه بعده طرق ممكنه (قد يصعب تتبع مثل هذه الحلقات لذلك لا أفضل من الورقه والقلم في حال لم تستطيع فهم الحلقه بشكل جيد). </vt:lpstr>
      <vt:lpstr>التوصيات :-   تستخدم الخوارزميات في مجالات كثيرة وعديدة والتي لم نتمكن الشرح عنها في البحث بشكل مفصل يتم توصية ان يتم استخدامه والاستفادة منه ومعرفة اكثر من مجال مطابقة النصوص وبرامج الأنتي فايروس لحل مشاكل عده      الاستنتاجات :-  نستنتج في هذا البحث مشكلة مطابقة النصوص التي يقوم البحث عن نص ومطابقة وهذا يتم حله عن طريق الخوارزميات ونستنتج من هذا البحث حل عملية الغش بين الطلاب المدارس بواسطة عمل برنامج التي يعمل بواسطة الخوارزميات    الخاتمة :-   نصل لنهاية المقالة ، أرجوا أن تكون مفيدة للباحث في هذا المجال، ويمكن ان تحل التمرين التالي لتعزيز المفاهيم في هذا الموضوع. فكرته: نريد عمل تطبيق بسيط نستفيد منه من هذه الخوارزمية ، مثلا نقوم بعمل محرر نصوص صغير جدا ، يحتوي فقط على مربع نص text area ويوجد زر اسمه find &amp; replace نقوم فيه بكتابه الاسم المراد البحث عنه والكلمة المراد تغييرها ،، ومن ثم نضغط بدء العملية ،، أغلب محررات تستخدم BM لأنها الأفضل وهو ما سنطبقه أيضا .. يمكن التطبيق بأي لغة برمجه ..</vt:lpstr>
      <vt:lpstr>المصادر :- * ر. سون &amp; ل. بوكمان، (محررون.)، البنايات الحوسبية : دمج العمليات العصبية والرمزية. دار نشر كلوفر الأكاديمية، نيدام، ماساتشوستس. 1994 * مارغريت بودن، "العقل كآلة"، دار نشر جامعة أكسفورد، 2006. *Nilsson، Nils (1998)، Artificial Intelligence: A New Synthesis، Morgan Kaufmann publishers ، ISBN 978-1-55860-467-4 *Poole، David؛ Mack worth، Alan؛ Goebel، Randy (1998)، Computational Intelligence: A Logical Approach، New York: Oxford University Press *المصطلحات الأساسية في الخوارزمية الجينية من الموقع  أدناه http://knol.google.com   *الخوارزميات الجينية في مطابقة النصوص من الموقع أدناه https://informatic-ar.com/string_matching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استخدام الخوارزميات الجينية في ذكاء اصطناعي وتطبيقاتها </dc:title>
  <dc:creator>mr.presedent</dc:creator>
  <cp:lastModifiedBy>DR.Ahmed Saker 2O14</cp:lastModifiedBy>
  <cp:revision>4</cp:revision>
  <dcterms:created xsi:type="dcterms:W3CDTF">2018-04-30T09:15:40Z</dcterms:created>
  <dcterms:modified xsi:type="dcterms:W3CDTF">2018-04-30T09:46:23Z</dcterms:modified>
</cp:coreProperties>
</file>