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19/06/1441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19/06/1441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19/06/1441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19/06/1441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19/06/1441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19/06/1441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0"/>
            <a:ext cx="9144000" cy="6858000"/>
          </a:xfrm>
          <a:solidFill>
            <a:srgbClr val="C00000"/>
          </a:solidFill>
        </p:spPr>
        <p:txBody>
          <a:bodyPr/>
          <a:lstStyle/>
          <a:p>
            <a:endParaRPr lang="ar-IQ" dirty="0" smtClean="0"/>
          </a:p>
          <a:p>
            <a:endParaRPr lang="ar-IQ" dirty="0"/>
          </a:p>
          <a:p>
            <a:endParaRPr lang="ar-IQ" dirty="0" smtClean="0"/>
          </a:p>
          <a:p>
            <a:r>
              <a:rPr lang="ar-IQ" sz="6600" dirty="0" smtClean="0">
                <a:solidFill>
                  <a:schemeClr val="bg1"/>
                </a:solidFill>
              </a:rPr>
              <a:t>أسلوب السوبر سيت</a:t>
            </a:r>
          </a:p>
          <a:p>
            <a:r>
              <a:rPr lang="ar-IQ" sz="2400" dirty="0" smtClean="0">
                <a:solidFill>
                  <a:schemeClr val="bg1"/>
                </a:solidFill>
              </a:rPr>
              <a:t>م.د نصير حميد كريم </a:t>
            </a:r>
          </a:p>
          <a:p>
            <a:r>
              <a:rPr lang="ar-IQ" sz="2400" dirty="0" smtClean="0">
                <a:solidFill>
                  <a:schemeClr val="bg1"/>
                </a:solidFill>
              </a:rPr>
              <a:t>جامعة ديالى </a:t>
            </a:r>
          </a:p>
          <a:p>
            <a:r>
              <a:rPr lang="ar-IQ" sz="2400" dirty="0" smtClean="0">
                <a:solidFill>
                  <a:schemeClr val="bg1"/>
                </a:solidFill>
              </a:rPr>
              <a:t>كلية التربية الاساسية </a:t>
            </a:r>
          </a:p>
          <a:p>
            <a:r>
              <a:rPr lang="ar-IQ" sz="2400" dirty="0" smtClean="0">
                <a:solidFill>
                  <a:schemeClr val="bg1"/>
                </a:solidFill>
              </a:rPr>
              <a:t>قسم التربية البدنية وعلوم الرياضة</a:t>
            </a:r>
            <a:endParaRPr lang="ar-IQ" sz="2400" dirty="0">
              <a:solidFill>
                <a:schemeClr val="bg1"/>
              </a:solidFill>
            </a:endParaRPr>
          </a:p>
        </p:txBody>
      </p:sp>
    </p:spTree>
    <p:extLst>
      <p:ext uri="{BB962C8B-B14F-4D97-AF65-F5344CB8AC3E}">
        <p14:creationId xmlns:p14="http://schemas.microsoft.com/office/powerpoint/2010/main" val="2848354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rgbClr val="C00000"/>
          </a:solidFill>
        </p:spPr>
        <p:txBody>
          <a:bodyPr>
            <a:normAutofit fontScale="92500" lnSpcReduction="10000"/>
          </a:bodyPr>
          <a:lstStyle/>
          <a:p>
            <a:pPr algn="justLow"/>
            <a:r>
              <a:rPr lang="en-US" dirty="0">
                <a:solidFill>
                  <a:schemeClr val="bg1"/>
                </a:solidFill>
                <a:latin typeface="PT Bold Heading"/>
                <a:ea typeface="Times New Roman"/>
                <a:cs typeface="Simplified Arabic"/>
              </a:rPr>
              <a:t> </a:t>
            </a:r>
            <a:r>
              <a:rPr lang="ar-IQ" dirty="0">
                <a:solidFill>
                  <a:schemeClr val="bg1"/>
                </a:solidFill>
                <a:latin typeface="PT Bold Heading"/>
                <a:ea typeface="Times New Roman"/>
                <a:cs typeface="Simplified Arabic"/>
              </a:rPr>
              <a:t>أسلوب السوبرسيت</a:t>
            </a:r>
            <a:endParaRPr lang="en-US" dirty="0">
              <a:solidFill>
                <a:schemeClr val="bg1"/>
              </a:solidFill>
              <a:latin typeface="Times New Roman"/>
              <a:ea typeface="Times New Roman"/>
              <a:cs typeface="Simplified Arabic"/>
            </a:endParaRPr>
          </a:p>
          <a:p>
            <a:pPr algn="justLow"/>
            <a:r>
              <a:rPr lang="ar-IQ" dirty="0">
                <a:solidFill>
                  <a:schemeClr val="bg1"/>
                </a:solidFill>
                <a:latin typeface="Times New Roman"/>
                <a:ea typeface="Times New Roman"/>
                <a:cs typeface="Simplified Arabic"/>
              </a:rPr>
              <a:t>	لقد اختلفت طرق التدريب وأساليبه بغية رفع مستوى الرياضيين، ومن ثمَّ رفع مستوى الانجاز ويتحتم على المدربين معرفة هذه الطرق التي يعتمد عليها المدرب، ولكل طريقة أساسياتها ونظامها الخاص وإمكانية استخدامها بشكل يتناسب مع النشاط الممارس، إذ تتمثل طريقة التدريب بالإجراء التطبيقي المنظم للتمرينات المختارة في ضوء القيم المحددة والموجهة لتحقيق الهدف ومما تنوعت هذه الطرق والأساليب فهي تعتمد حتمًا على أحد هذه الطرق والأساليب. </a:t>
            </a:r>
            <a:endParaRPr lang="en-US" dirty="0">
              <a:solidFill>
                <a:schemeClr val="bg1"/>
              </a:solidFill>
              <a:latin typeface="Times New Roman"/>
              <a:ea typeface="Times New Roman"/>
              <a:cs typeface="Simplified Arabic"/>
            </a:endParaRPr>
          </a:p>
          <a:p>
            <a:pPr algn="justLow"/>
            <a:r>
              <a:rPr lang="ar-IQ" dirty="0">
                <a:solidFill>
                  <a:schemeClr val="bg1"/>
                </a:solidFill>
                <a:latin typeface="Times New Roman"/>
                <a:ea typeface="Times New Roman"/>
                <a:cs typeface="Simplified Arabic"/>
              </a:rPr>
              <a:t>	وتدريبات السوبرسيت هي إحدى التوجهات الحديثة لتطوير العديد من القدرات البدنية التي تندرج ضمن المتطلبات البدنية للفعاليات الرياضية، ولكل فعالية بحسب خصوصياتها البدنية، إذ إِنَّ مفهوم تدريبات السوبرسيت يتمثل بأداء أي تمرينين بدنيين بدون فترة راحة أو مع راحة قليلة جدًا ، وبحسب الهدف التدريبي والفعالية التخصصية، ففي فعاليات الاركاض هناك تطبيقات لتطوير سرعة الركض وتحمل السرعة باستخدام تدريبات السوبرسيت وذلك بإعطاء تمرينين مختلفين بالمسافة بدون فترة راحة بينهما.</a:t>
            </a:r>
            <a:endParaRPr lang="en-US" dirty="0">
              <a:solidFill>
                <a:schemeClr val="bg1"/>
              </a:solidFill>
              <a:latin typeface="Times New Roman"/>
              <a:ea typeface="Times New Roman"/>
              <a:cs typeface="Simplified Arabic"/>
            </a:endParaRPr>
          </a:p>
          <a:p>
            <a:endParaRPr lang="ar-IQ" dirty="0">
              <a:solidFill>
                <a:schemeClr val="bg1"/>
              </a:solidFill>
            </a:endParaRPr>
          </a:p>
        </p:txBody>
      </p:sp>
    </p:spTree>
    <p:extLst>
      <p:ext uri="{BB962C8B-B14F-4D97-AF65-F5344CB8AC3E}">
        <p14:creationId xmlns:p14="http://schemas.microsoft.com/office/powerpoint/2010/main" val="3473783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rgbClr val="C00000"/>
          </a:solidFill>
        </p:spPr>
        <p:txBody>
          <a:bodyPr>
            <a:normAutofit lnSpcReduction="10000"/>
          </a:bodyPr>
          <a:lstStyle/>
          <a:p>
            <a:pPr algn="justLow"/>
            <a:r>
              <a:rPr lang="ar-IQ" dirty="0">
                <a:solidFill>
                  <a:schemeClr val="bg1"/>
                </a:solidFill>
                <a:latin typeface="Times New Roman"/>
                <a:ea typeface="Times New Roman"/>
                <a:cs typeface="Simplified Arabic"/>
              </a:rPr>
              <a:t>وكذلك بالنسبة للسباحين، إذ يتم التدريب بأسلوب السوبرسيت، فمثلاً يقوم السباح بالسباحة بأقصى سرعة لمسافة (50م) وبعدها بدون فترة راحة سباحة (100م) بأقصى سرعة من قدرة السباح، وأيضًا فإِنَّ الأسلوب نفسه يستخدم من قبل راكبي الدراجات.</a:t>
            </a:r>
            <a:endParaRPr lang="en-US" dirty="0">
              <a:solidFill>
                <a:schemeClr val="bg1"/>
              </a:solidFill>
              <a:latin typeface="Times New Roman"/>
              <a:ea typeface="Times New Roman"/>
              <a:cs typeface="Simplified Arabic"/>
            </a:endParaRPr>
          </a:p>
          <a:p>
            <a:pPr algn="justLow"/>
            <a:r>
              <a:rPr lang="ar-IQ" dirty="0">
                <a:solidFill>
                  <a:schemeClr val="bg1"/>
                </a:solidFill>
                <a:latin typeface="Times New Roman"/>
                <a:ea typeface="Times New Roman"/>
                <a:cs typeface="Simplified Arabic"/>
              </a:rPr>
              <a:t>	ويذكر "شيب سكمون" شكلاً آخر من أشكال تدريبات السوبرسيت لتطوير قوة ورشاقة الحركة للساقين للاعبي كرة السلة والطائرة، ويمكن أنْ يستفيد منه اللاعبين الممارسين للألعاب أُخرى والتي تحتاج إلى قوة وسرعة في التحركات الأمامية والجانبية، وهذا الشكل من تدريبات السوبرسيت يؤدى باستخدام تكرارين، الأول تمرين الأثقال الحرة يؤديه الرياضي على صندوق الخطوة، وأمّا التكرار الثاني فيقوم اللاعبون بأداء حركات جانبية تتسم بالقوة السريعة والانفجارية مع تغير الاتجاه.</a:t>
            </a:r>
            <a:endParaRPr lang="en-US" dirty="0">
              <a:solidFill>
                <a:schemeClr val="bg1"/>
              </a:solidFill>
              <a:latin typeface="Times New Roman"/>
              <a:ea typeface="Times New Roman"/>
              <a:cs typeface="Simplified Arabic"/>
            </a:endParaRPr>
          </a:p>
          <a:p>
            <a:pPr algn="justLow"/>
            <a:r>
              <a:rPr lang="ar-IQ" dirty="0">
                <a:latin typeface="Times New Roman"/>
                <a:ea typeface="Times New Roman"/>
                <a:cs typeface="Simplified Arabic"/>
              </a:rPr>
              <a:t> </a:t>
            </a:r>
            <a:endParaRPr lang="en-US" dirty="0">
              <a:latin typeface="Times New Roman"/>
              <a:ea typeface="Times New Roman"/>
              <a:cs typeface="Simplified Arabic"/>
            </a:endParaRPr>
          </a:p>
          <a:p>
            <a:pPr algn="justLow"/>
            <a:r>
              <a:rPr lang="ar-IQ" dirty="0">
                <a:latin typeface="Times New Roman"/>
                <a:ea typeface="Times New Roman"/>
                <a:cs typeface="Simplified Arabic"/>
              </a:rPr>
              <a:t> </a:t>
            </a:r>
            <a:endParaRPr lang="en-US" dirty="0">
              <a:effectLst/>
              <a:latin typeface="Times New Roman"/>
              <a:ea typeface="Times New Roman"/>
              <a:cs typeface="Simplified Arabic"/>
            </a:endParaRPr>
          </a:p>
        </p:txBody>
      </p:sp>
    </p:spTree>
    <p:extLst>
      <p:ext uri="{BB962C8B-B14F-4D97-AF65-F5344CB8AC3E}">
        <p14:creationId xmlns:p14="http://schemas.microsoft.com/office/powerpoint/2010/main" val="1253740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rgbClr val="C00000"/>
          </a:solidFill>
        </p:spPr>
        <p:txBody>
          <a:bodyPr>
            <a:normAutofit fontScale="92500"/>
          </a:bodyPr>
          <a:lstStyle/>
          <a:p>
            <a:pPr algn="justLow">
              <a:tabLst>
                <a:tab pos="2637155" algn="ctr"/>
              </a:tabLst>
            </a:pPr>
            <a:r>
              <a:rPr lang="ar-IQ" dirty="0">
                <a:solidFill>
                  <a:schemeClr val="bg1"/>
                </a:solidFill>
                <a:latin typeface="Times New Roman"/>
                <a:ea typeface="Times New Roman"/>
                <a:cs typeface="PT Bold Heading"/>
              </a:rPr>
              <a:t>تقسيمات السوبرسيت	</a:t>
            </a:r>
            <a:endParaRPr lang="en-US" dirty="0">
              <a:solidFill>
                <a:schemeClr val="bg1"/>
              </a:solidFill>
              <a:latin typeface="Times New Roman"/>
              <a:ea typeface="Times New Roman"/>
              <a:cs typeface="Simplified Arabic"/>
            </a:endParaRPr>
          </a:p>
          <a:p>
            <a:pPr algn="justLow"/>
            <a:r>
              <a:rPr lang="ar-IQ" dirty="0">
                <a:solidFill>
                  <a:schemeClr val="bg1"/>
                </a:solidFill>
                <a:latin typeface="Times New Roman"/>
                <a:ea typeface="Times New Roman"/>
                <a:cs typeface="Simplified Arabic"/>
              </a:rPr>
              <a:t>	يجب الإشارة إلى تقسيمات أسلوب السوبرسيت في التدريب، وذلك لوجود عدد من أنواع هذا الأسلوب، إذ يذكر "منصور جميل" نوعين من تدريبات السوبرسيت وهي: السوبرسيت للعضلات المتقابلة والتي تتناول تدريب عضلتين متقابلتين، أَمّا النوع الثاني لمجموعة عضلية واحد والذي يتكون من تمرينين لمنطقة واحدة، أَمّا نيك نيلسون فيذكر ثلاثة أنواع من السوبرسيت، مصنّفًا إيّاها إلى ثلاثة أصناف أساسية هي:</a:t>
            </a:r>
            <a:endParaRPr lang="en-US" dirty="0">
              <a:solidFill>
                <a:schemeClr val="bg1"/>
              </a:solidFill>
              <a:latin typeface="Times New Roman"/>
              <a:ea typeface="Times New Roman"/>
              <a:cs typeface="Simplified Arabic"/>
            </a:endParaRPr>
          </a:p>
          <a:p>
            <a:pPr algn="justLow"/>
            <a:r>
              <a:rPr lang="ar-IQ" b="1" dirty="0">
                <a:solidFill>
                  <a:schemeClr val="bg1"/>
                </a:solidFill>
                <a:latin typeface="Times New Roman"/>
                <a:ea typeface="Times New Roman"/>
                <a:cs typeface="Simplified Arabic"/>
              </a:rPr>
              <a:t>أولاً: السوبرسيت لنفس المجموعة العضلية:</a:t>
            </a:r>
            <a:endParaRPr lang="en-US" dirty="0">
              <a:solidFill>
                <a:schemeClr val="bg1"/>
              </a:solidFill>
              <a:latin typeface="Times New Roman"/>
              <a:ea typeface="Times New Roman"/>
              <a:cs typeface="Simplified Arabic"/>
            </a:endParaRPr>
          </a:p>
          <a:p>
            <a:pPr algn="justLow"/>
            <a:r>
              <a:rPr lang="ar-IQ" dirty="0">
                <a:solidFill>
                  <a:schemeClr val="bg1"/>
                </a:solidFill>
                <a:latin typeface="Times New Roman"/>
                <a:ea typeface="Times New Roman"/>
                <a:cs typeface="Simplified Arabic"/>
              </a:rPr>
              <a:t>	يستخدم في هذا الصنف تمرينان لنفس المجموعة العضلية، ويعمل هذا النوع على تسليط الحمل التدريبي على المجموعة العضلية في الجسم، إذ يمثل هذا النوع زيادة حادة في الشدة مما يجعله أحد الأساليب لتطوير المجموعة العضلية بشكل مؤثر، وكمثال على هذا النوع ترايسبس سيقان مع سسي سكوايت (عضلات الفخذ الرباعية).</a:t>
            </a:r>
            <a:endParaRPr lang="en-US" dirty="0">
              <a:solidFill>
                <a:schemeClr val="bg1"/>
              </a:solidFill>
              <a:latin typeface="Times New Roman"/>
              <a:ea typeface="Times New Roman"/>
              <a:cs typeface="Simplified Arabic"/>
            </a:endParaRPr>
          </a:p>
          <a:p>
            <a:endParaRPr lang="ar-IQ" dirty="0"/>
          </a:p>
        </p:txBody>
      </p:sp>
    </p:spTree>
    <p:extLst>
      <p:ext uri="{BB962C8B-B14F-4D97-AF65-F5344CB8AC3E}">
        <p14:creationId xmlns:p14="http://schemas.microsoft.com/office/powerpoint/2010/main" val="81634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rgbClr val="C00000"/>
          </a:solidFill>
        </p:spPr>
        <p:txBody>
          <a:bodyPr>
            <a:normAutofit fontScale="85000" lnSpcReduction="20000"/>
          </a:bodyPr>
          <a:lstStyle/>
          <a:p>
            <a:pPr algn="justLow"/>
            <a:endParaRPr lang="ar-IQ" b="1" dirty="0" smtClean="0">
              <a:latin typeface="Times New Roman"/>
              <a:ea typeface="Times New Roman"/>
              <a:cs typeface="Simplified Arabic"/>
            </a:endParaRPr>
          </a:p>
          <a:p>
            <a:pPr algn="justLow"/>
            <a:r>
              <a:rPr lang="ar-IQ" b="1" dirty="0" smtClean="0">
                <a:solidFill>
                  <a:schemeClr val="bg1"/>
                </a:solidFill>
                <a:latin typeface="Times New Roman"/>
                <a:ea typeface="Times New Roman"/>
                <a:cs typeface="Simplified Arabic"/>
              </a:rPr>
              <a:t>ثانيًا</a:t>
            </a:r>
            <a:r>
              <a:rPr lang="ar-IQ" b="1" dirty="0">
                <a:solidFill>
                  <a:schemeClr val="bg1"/>
                </a:solidFill>
                <a:latin typeface="Times New Roman"/>
                <a:ea typeface="Times New Roman"/>
                <a:cs typeface="Simplified Arabic"/>
              </a:rPr>
              <a:t>: السوبرسيت للمجموعة العضلية المقابلة (المضادة):</a:t>
            </a:r>
            <a:endParaRPr lang="en-US" dirty="0">
              <a:solidFill>
                <a:schemeClr val="bg1"/>
              </a:solidFill>
              <a:latin typeface="Times New Roman"/>
              <a:ea typeface="Times New Roman"/>
              <a:cs typeface="Simplified Arabic"/>
            </a:endParaRPr>
          </a:p>
          <a:p>
            <a:pPr algn="justLow"/>
            <a:r>
              <a:rPr lang="ar-IQ" dirty="0" smtClean="0">
                <a:solidFill>
                  <a:schemeClr val="bg1"/>
                </a:solidFill>
                <a:latin typeface="Times New Roman"/>
                <a:ea typeface="Times New Roman"/>
                <a:cs typeface="Simplified Arabic"/>
              </a:rPr>
              <a:t>يستخدم </a:t>
            </a:r>
            <a:r>
              <a:rPr lang="ar-IQ" dirty="0">
                <a:solidFill>
                  <a:schemeClr val="bg1"/>
                </a:solidFill>
                <a:latin typeface="Times New Roman"/>
                <a:ea typeface="Times New Roman"/>
                <a:cs typeface="Simplified Arabic"/>
              </a:rPr>
              <a:t>في هذا النوع من السوبرسيت أنْ يعمل الرياضي تمرينين متعاكسين لعضلتين متقابلتين، ويذكر "أبو العلا ونصر الدّين" هذا النوع على أساس تقابل المجموعات العضلية بحيث يؤدي أحد التمارين لمجموعة عضلية معينة يليه مباشرة تنفيذ التمرين الثاني للمجموعة العضلية المقابلة ، ومثال ذلك: يقوم اللاعب بأداء التمرين على عضلات الساعد ثنائية الرؤوس من وضع الوقوف تم التمرين الثاني وبدون فترة راحة يؤدي التمرين على عضلات الساعد الثلاثية الرؤوس واقفًا، إذ يذكر "نيك نيلسون" أَنَّ الدراسات قد أظهرت أَنَّ هذا النوع يزيد قوة تنشيط النظام العصبي بالنسبة للتكرار الثاني للعضلة المقابلة ، وقد استخدم الباحث هذا النوع من التقسيمات في التمرينات المُعدة في الوحدات التدريبية</a:t>
            </a:r>
            <a:r>
              <a:rPr lang="ar-IQ" dirty="0" smtClean="0">
                <a:solidFill>
                  <a:schemeClr val="bg1"/>
                </a:solidFill>
                <a:latin typeface="Times New Roman"/>
                <a:ea typeface="Times New Roman"/>
                <a:cs typeface="Simplified Arabic"/>
              </a:rPr>
              <a:t>.</a:t>
            </a:r>
            <a:endParaRPr lang="en-US" dirty="0">
              <a:solidFill>
                <a:schemeClr val="bg1"/>
              </a:solidFill>
              <a:latin typeface="Times New Roman"/>
              <a:ea typeface="Times New Roman"/>
              <a:cs typeface="Simplified Arabic"/>
            </a:endParaRPr>
          </a:p>
          <a:p>
            <a:pPr algn="justLow"/>
            <a:r>
              <a:rPr lang="ar-IQ" sz="2400" b="1" dirty="0">
                <a:solidFill>
                  <a:schemeClr val="bg1"/>
                </a:solidFill>
                <a:latin typeface="Times New Roman"/>
                <a:ea typeface="Times New Roman"/>
                <a:cs typeface="Simplified Arabic"/>
              </a:rPr>
              <a:t> </a:t>
            </a:r>
            <a:r>
              <a:rPr lang="ar-IQ" b="1" dirty="0" smtClean="0">
                <a:solidFill>
                  <a:schemeClr val="bg1"/>
                </a:solidFill>
                <a:latin typeface="Times New Roman"/>
                <a:ea typeface="Times New Roman"/>
                <a:cs typeface="Simplified Arabic"/>
              </a:rPr>
              <a:t>ثالثًا</a:t>
            </a:r>
            <a:r>
              <a:rPr lang="ar-IQ" b="1" dirty="0">
                <a:solidFill>
                  <a:schemeClr val="bg1"/>
                </a:solidFill>
                <a:latin typeface="Times New Roman"/>
                <a:ea typeface="Times New Roman"/>
                <a:cs typeface="Simplified Arabic"/>
              </a:rPr>
              <a:t>: سوبرسيت المجاميع المشتركة:</a:t>
            </a:r>
            <a:endParaRPr lang="en-US" dirty="0">
              <a:solidFill>
                <a:schemeClr val="bg1"/>
              </a:solidFill>
              <a:latin typeface="Times New Roman"/>
              <a:ea typeface="Times New Roman"/>
              <a:cs typeface="Simplified Arabic"/>
            </a:endParaRPr>
          </a:p>
          <a:p>
            <a:pPr algn="justLow"/>
            <a:r>
              <a:rPr lang="ar-IQ" dirty="0" smtClean="0">
                <a:solidFill>
                  <a:schemeClr val="bg1"/>
                </a:solidFill>
                <a:latin typeface="Times New Roman"/>
                <a:ea typeface="Times New Roman"/>
                <a:cs typeface="Simplified Arabic"/>
              </a:rPr>
              <a:t>هو </a:t>
            </a:r>
            <a:r>
              <a:rPr lang="ar-IQ" dirty="0">
                <a:solidFill>
                  <a:schemeClr val="bg1"/>
                </a:solidFill>
                <a:latin typeface="Times New Roman"/>
                <a:ea typeface="Times New Roman"/>
                <a:cs typeface="Simplified Arabic"/>
              </a:rPr>
              <a:t>النوع الأخير من التصنيف الذي ذكره </a:t>
            </a:r>
            <a:r>
              <a:rPr lang="en-US" dirty="0">
                <a:solidFill>
                  <a:schemeClr val="bg1"/>
                </a:solidFill>
                <a:latin typeface="Times New Roman"/>
                <a:ea typeface="Times New Roman"/>
                <a:cs typeface="Simplified Arabic"/>
              </a:rPr>
              <a:t>"</a:t>
            </a:r>
            <a:r>
              <a:rPr lang="en-US" dirty="0" err="1">
                <a:solidFill>
                  <a:schemeClr val="bg1"/>
                </a:solidFill>
                <a:latin typeface="Times New Roman"/>
                <a:ea typeface="Times New Roman"/>
                <a:cs typeface="Simplified Arabic"/>
              </a:rPr>
              <a:t>Venuto</a:t>
            </a:r>
            <a:r>
              <a:rPr lang="en-US" dirty="0">
                <a:solidFill>
                  <a:schemeClr val="bg1"/>
                </a:solidFill>
                <a:latin typeface="Times New Roman"/>
                <a:ea typeface="Times New Roman"/>
                <a:cs typeface="Simplified Arabic"/>
              </a:rPr>
              <a:t>, Tom"</a:t>
            </a:r>
            <a:r>
              <a:rPr lang="ar-IQ" dirty="0">
                <a:solidFill>
                  <a:schemeClr val="bg1"/>
                </a:solidFill>
                <a:latin typeface="Times New Roman"/>
                <a:ea typeface="Times New Roman"/>
                <a:cs typeface="Simplified Arabic"/>
              </a:rPr>
              <a:t> ويركز هذا النوع التدريبي على الربط بين عضلة أساسية مع أُخرى عضلة ثانوية ليس لها علاقة مباشرة بالعضلة الأولى في أثناء أدائها.</a:t>
            </a:r>
            <a:endParaRPr lang="en-US" dirty="0">
              <a:solidFill>
                <a:schemeClr val="bg1"/>
              </a:solidFill>
              <a:latin typeface="Times New Roman"/>
              <a:ea typeface="Times New Roman"/>
              <a:cs typeface="Simplified Arabic"/>
            </a:endParaRPr>
          </a:p>
          <a:p>
            <a:r>
              <a:rPr lang="ar-IQ" smtClean="0">
                <a:solidFill>
                  <a:schemeClr val="bg1"/>
                </a:solidFill>
                <a:latin typeface="Times New Roman"/>
                <a:ea typeface="Times New Roman"/>
                <a:cs typeface="Simplified Arabic"/>
              </a:rPr>
              <a:t>فمثلاً </a:t>
            </a:r>
            <a:r>
              <a:rPr lang="ar-IQ" dirty="0">
                <a:solidFill>
                  <a:schemeClr val="bg1"/>
                </a:solidFill>
                <a:latin typeface="Times New Roman"/>
                <a:ea typeface="Times New Roman"/>
                <a:cs typeface="Simplified Arabic"/>
              </a:rPr>
              <a:t>يمكن حشر تمرين العضلة التوأمية للساق بعد تمرين الصدر، إِنَّ هذا النوع يجعل الرياضي يكمل تمرينه بشكل أسرع ويبعد عنه رتابة التمرين والملل الذي يشعر به معظم الرياضيين جراء أداء تمارين خاصة لهذه الأجزاء الصغيرة من الجسم لوحدها.</a:t>
            </a:r>
            <a:endParaRPr lang="en-US" dirty="0">
              <a:solidFill>
                <a:schemeClr val="bg1"/>
              </a:solidFill>
              <a:latin typeface="Times New Roman"/>
              <a:ea typeface="Times New Roman"/>
              <a:cs typeface="Simplified Arabic"/>
            </a:endParaRPr>
          </a:p>
          <a:p>
            <a:endParaRPr lang="ar-IQ" dirty="0"/>
          </a:p>
        </p:txBody>
      </p:sp>
    </p:spTree>
    <p:extLst>
      <p:ext uri="{BB962C8B-B14F-4D97-AF65-F5344CB8AC3E}">
        <p14:creationId xmlns:p14="http://schemas.microsoft.com/office/powerpoint/2010/main" val="196814530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187</Words>
  <Application>Microsoft Office PowerPoint</Application>
  <PresentationFormat>عرض على الشاشة (3:4)‏</PresentationFormat>
  <Paragraphs>25</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dell</dc:creator>
  <cp:lastModifiedBy>dell</cp:lastModifiedBy>
  <cp:revision>3</cp:revision>
  <dcterms:created xsi:type="dcterms:W3CDTF">2020-02-13T06:46:44Z</dcterms:created>
  <dcterms:modified xsi:type="dcterms:W3CDTF">2020-02-13T06:55:09Z</dcterms:modified>
</cp:coreProperties>
</file>