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1556792"/>
            <a:ext cx="4740465" cy="3367076"/>
          </a:xfrm>
          <a:prstGeom prst="rect">
            <a:avLst/>
          </a:prstGeom>
        </p:spPr>
        <p:txBody>
          <a:bodyPr wrap="none">
            <a:spAutoFit/>
          </a:bodyPr>
          <a:lstStyle/>
          <a:p>
            <a:pPr algn="just"/>
            <a:r>
              <a:rPr lang="en-US" sz="4400" b="1" dirty="0">
                <a:latin typeface="Simplified Arabic"/>
                <a:ea typeface="Times New Roman"/>
                <a:cs typeface="Simplified Arabic"/>
              </a:rPr>
              <a:t> </a:t>
            </a:r>
            <a:r>
              <a:rPr lang="ar-SA" sz="4400" b="1" dirty="0">
                <a:latin typeface="Simplified Arabic"/>
                <a:ea typeface="Times New Roman"/>
                <a:cs typeface="Simplified Arabic"/>
              </a:rPr>
              <a:t>الفارتلك مفهومة </a:t>
            </a:r>
            <a:r>
              <a:rPr lang="ar-SA" sz="4400" b="1" dirty="0" smtClean="0">
                <a:latin typeface="Simplified Arabic"/>
                <a:ea typeface="Times New Roman"/>
                <a:cs typeface="Simplified Arabic"/>
              </a:rPr>
              <a:t>وأهميته</a:t>
            </a:r>
            <a:endParaRPr lang="ar-IQ" sz="4400" b="1" dirty="0" smtClean="0">
              <a:latin typeface="Simplified Arabic"/>
              <a:ea typeface="Times New Roman"/>
              <a:cs typeface="Simplified Arabic"/>
            </a:endParaRPr>
          </a:p>
          <a:p>
            <a:pPr lvl="0" algn="ctr">
              <a:spcBef>
                <a:spcPct val="20000"/>
              </a:spcBef>
              <a:buClr>
                <a:srgbClr val="31B6FD"/>
              </a:buClr>
              <a:buSzPct val="100000"/>
            </a:pPr>
            <a:r>
              <a:rPr lang="ar-SA" sz="4400" b="1" dirty="0" smtClean="0">
                <a:solidFill>
                  <a:srgbClr val="FF0000"/>
                </a:solidFill>
                <a:latin typeface="Simplified Arabic"/>
                <a:ea typeface="Times New Roman"/>
                <a:cs typeface="Simplified Arabic"/>
              </a:rPr>
              <a:t> </a:t>
            </a:r>
            <a:r>
              <a:rPr lang="ar-IQ" sz="2000" dirty="0">
                <a:solidFill>
                  <a:srgbClr val="FF0000"/>
                </a:solidFill>
                <a:latin typeface="Candara"/>
              </a:rPr>
              <a:t>م.د نصير حميد كريم</a:t>
            </a:r>
          </a:p>
          <a:p>
            <a:pPr lvl="0" algn="ctr">
              <a:spcBef>
                <a:spcPct val="20000"/>
              </a:spcBef>
              <a:buClr>
                <a:srgbClr val="31B6FD"/>
              </a:buClr>
              <a:buSzPct val="100000"/>
            </a:pPr>
            <a:r>
              <a:rPr lang="ar-IQ" sz="2000" dirty="0">
                <a:solidFill>
                  <a:srgbClr val="FF0000"/>
                </a:solidFill>
                <a:latin typeface="Candara"/>
              </a:rPr>
              <a:t>جامعة ديالى</a:t>
            </a:r>
          </a:p>
          <a:p>
            <a:pPr lvl="0" algn="ctr">
              <a:spcBef>
                <a:spcPct val="20000"/>
              </a:spcBef>
              <a:buClr>
                <a:srgbClr val="31B6FD"/>
              </a:buClr>
              <a:buSzPct val="100000"/>
            </a:pPr>
            <a:r>
              <a:rPr lang="ar-IQ" sz="2000" dirty="0">
                <a:solidFill>
                  <a:srgbClr val="FF0000"/>
                </a:solidFill>
                <a:latin typeface="Candara"/>
              </a:rPr>
              <a:t>كلية التربية الاساسية</a:t>
            </a:r>
          </a:p>
          <a:p>
            <a:pPr lvl="0" algn="ctr">
              <a:spcBef>
                <a:spcPct val="20000"/>
              </a:spcBef>
              <a:buClr>
                <a:srgbClr val="31B6FD"/>
              </a:buClr>
              <a:buSzPct val="100000"/>
            </a:pPr>
            <a:r>
              <a:rPr lang="ar-IQ" sz="2000" dirty="0">
                <a:solidFill>
                  <a:srgbClr val="FF0000"/>
                </a:solidFill>
                <a:latin typeface="Candara"/>
              </a:rPr>
              <a:t>قسم التربية البدنية وعلوم الرياضة</a:t>
            </a:r>
          </a:p>
          <a:p>
            <a:pPr algn="just"/>
            <a:endParaRPr lang="en-US" sz="4400" dirty="0">
              <a:solidFill>
                <a:srgbClr val="FF0000"/>
              </a:solidFill>
              <a:effectLst/>
              <a:latin typeface="Times New Roman"/>
              <a:ea typeface="Times New Roman"/>
              <a:cs typeface="Simplified Arabic"/>
            </a:endParaRPr>
          </a:p>
        </p:txBody>
      </p:sp>
    </p:spTree>
    <p:extLst>
      <p:ext uri="{BB962C8B-B14F-4D97-AF65-F5344CB8AC3E}">
        <p14:creationId xmlns:p14="http://schemas.microsoft.com/office/powerpoint/2010/main" val="1803664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665976"/>
            <a:ext cx="7056784" cy="5940088"/>
          </a:xfrm>
          <a:prstGeom prst="rect">
            <a:avLst/>
          </a:prstGeom>
        </p:spPr>
        <p:txBody>
          <a:bodyPr wrap="square">
            <a:spAutoFit/>
          </a:bodyPr>
          <a:lstStyle/>
          <a:p>
            <a:pPr algn="just"/>
            <a:r>
              <a:rPr lang="ar-SA" sz="2000" dirty="0">
                <a:latin typeface="Times New Roman"/>
                <a:ea typeface="Times New Roman"/>
                <a:cs typeface="Simplified Arabic"/>
              </a:rPr>
              <a:t>الفارتلك (</a:t>
            </a:r>
            <a:r>
              <a:rPr lang="en-US" sz="2000" dirty="0">
                <a:latin typeface="Simplified Arabic"/>
                <a:ea typeface="Times New Roman"/>
                <a:cs typeface="Simplified Arabic"/>
              </a:rPr>
              <a:t>Fartlek</a:t>
            </a:r>
            <a:r>
              <a:rPr lang="ar-SA" sz="2000" dirty="0">
                <a:latin typeface="Times New Roman"/>
                <a:ea typeface="Times New Roman"/>
                <a:cs typeface="Simplified Arabic"/>
              </a:rPr>
              <a:t>) هي كلمة سويدية تم ترجمتها الى اللغة الانكليزية بمصطلح (</a:t>
            </a:r>
            <a:r>
              <a:rPr lang="en-US" sz="2000" dirty="0">
                <a:latin typeface="Simplified Arabic"/>
                <a:ea typeface="Times New Roman"/>
                <a:cs typeface="Simplified Arabic"/>
              </a:rPr>
              <a:t>Speed play</a:t>
            </a:r>
            <a:r>
              <a:rPr lang="ar-SA" sz="2000" dirty="0">
                <a:latin typeface="Times New Roman"/>
                <a:ea typeface="Times New Roman"/>
                <a:cs typeface="Simplified Arabic"/>
              </a:rPr>
              <a:t>) والتي ترجمة الى العربية بمعنى التلاعب بالسرعة</a:t>
            </a:r>
            <a:r>
              <a:rPr lang="ar-SA" sz="2000" baseline="30000" dirty="0">
                <a:latin typeface="Times New Roman"/>
                <a:ea typeface="Times New Roman"/>
                <a:cs typeface="Simplified Arabic"/>
              </a:rPr>
              <a:t>()</a:t>
            </a:r>
            <a:r>
              <a:rPr lang="ar-SA" sz="2000" dirty="0">
                <a:latin typeface="Times New Roman"/>
                <a:ea typeface="Times New Roman"/>
                <a:cs typeface="Simplified Arabic"/>
              </a:rPr>
              <a:t>. واستخدم السويديون هذا الأسلوب من التدريب في تلك المدة وقادهم الى تحقيق نتائج كبيرة إذ تفوقوا على الفنلنديون الذين كانوا يسيطرون على سباقات التحمل, ثم انتشرت هذه الطريقة في أوربا والعالم حيث اصبحت نظاماً تدريبياً عالمياً لرياضيي </a:t>
            </a:r>
            <a:r>
              <a:rPr lang="ar-SA" sz="2000" dirty="0" smtClean="0">
                <a:latin typeface="Times New Roman"/>
                <a:ea typeface="Times New Roman"/>
                <a:cs typeface="Simplified Arabic"/>
              </a:rPr>
              <a:t>التحمل</a:t>
            </a:r>
            <a:r>
              <a:rPr lang="en-US" sz="2000" dirty="0" smtClean="0">
                <a:latin typeface="Times New Roman"/>
                <a:ea typeface="Times New Roman"/>
                <a:cs typeface="Simplified Arabic"/>
              </a:rPr>
              <a:t> </a:t>
            </a:r>
            <a:r>
              <a:rPr lang="ar-SA" sz="2000" dirty="0" smtClean="0">
                <a:latin typeface="Times New Roman"/>
                <a:ea typeface="Times New Roman"/>
                <a:cs typeface="Simplified Arabic"/>
              </a:rPr>
              <a:t>, </a:t>
            </a:r>
            <a:r>
              <a:rPr lang="ar-SA" sz="2000" dirty="0">
                <a:latin typeface="Times New Roman"/>
                <a:ea typeface="Times New Roman"/>
                <a:cs typeface="Simplified Arabic"/>
              </a:rPr>
              <a:t>إذ استخدمها الكثير من الرياضيين لكونها طريقة تتميز بسهولة ممارستها وعدم التقيد بمكان محدد,إذ يعد استخدام هذه الطريقة سهلاً وبسيطاً وغير معقد فهو أسلوب حر غير معقد بنظام خاص .يستخدم لتطوير مستوى لاعبي المسافات الطويلة والمتوسطة وأحيانا القصيرة والموانع, وذلك لزيادة إنتاج الطاقة الهوائية </a:t>
            </a:r>
            <a:r>
              <a:rPr lang="ar-SA" sz="2000" dirty="0" smtClean="0">
                <a:latin typeface="Times New Roman"/>
                <a:ea typeface="Times New Roman"/>
                <a:cs typeface="Simplified Arabic"/>
              </a:rPr>
              <a:t>واللاهوائية. </a:t>
            </a:r>
            <a:r>
              <a:rPr lang="ar-SA" sz="2000" dirty="0">
                <a:latin typeface="Times New Roman"/>
                <a:ea typeface="Times New Roman"/>
                <a:cs typeface="Simplified Arabic"/>
              </a:rPr>
              <a:t>ويذكر(باورمان</a:t>
            </a:r>
            <a:r>
              <a:rPr lang="ar-SA" sz="2000" dirty="0" smtClean="0">
                <a:latin typeface="Times New Roman"/>
                <a:ea typeface="Times New Roman"/>
                <a:cs typeface="Simplified Arabic"/>
              </a:rPr>
              <a:t>) </a:t>
            </a:r>
            <a:r>
              <a:rPr lang="ar-SA" sz="2000" dirty="0">
                <a:latin typeface="Times New Roman"/>
                <a:ea typeface="Times New Roman"/>
                <a:cs typeface="Simplified Arabic"/>
              </a:rPr>
              <a:t>نقلاً عن </a:t>
            </a:r>
            <a:r>
              <a:rPr lang="ar-SA" sz="2000" dirty="0" smtClean="0">
                <a:latin typeface="Times New Roman"/>
                <a:ea typeface="Times New Roman"/>
                <a:cs typeface="Simplified Arabic"/>
              </a:rPr>
              <a:t>هولمر</a:t>
            </a:r>
            <a:r>
              <a:rPr lang="en-US" sz="2000" dirty="0" smtClean="0">
                <a:latin typeface="Times New Roman"/>
                <a:ea typeface="Times New Roman"/>
                <a:cs typeface="Simplified Arabic"/>
              </a:rPr>
              <a:t> </a:t>
            </a:r>
            <a:r>
              <a:rPr lang="ar-SA" sz="2000" dirty="0" smtClean="0">
                <a:latin typeface="Times New Roman"/>
                <a:ea typeface="Times New Roman"/>
                <a:cs typeface="Simplified Arabic"/>
              </a:rPr>
              <a:t>أن </a:t>
            </a:r>
            <a:r>
              <a:rPr lang="ar-SA" sz="2000" dirty="0">
                <a:latin typeface="Times New Roman"/>
                <a:ea typeface="Times New Roman"/>
                <a:cs typeface="Simplified Arabic"/>
              </a:rPr>
              <a:t>الأداء في هذا النوع من التدريب يتألف من ركض مستمر لمسافات مختلفة من قصيرة ومتوسطة وطويلة وبشدد متفاوتة بين قصوى وعالية ومتوسطة على وفق المسافة المقطوعة ويتم أختيارها من الرياضي نفسه,مع أخذ راحة على وفق ما يحتاج الرياضي وبأشكال مختلفة من هرولة ومشي".</a:t>
            </a:r>
            <a:endParaRPr lang="en-US" sz="2000" dirty="0">
              <a:latin typeface="Times New Roman"/>
              <a:ea typeface="Times New Roman"/>
              <a:cs typeface="Simplified Arabic"/>
            </a:endParaRPr>
          </a:p>
          <a:p>
            <a:pPr algn="just"/>
            <a:r>
              <a:rPr lang="ar-SA" sz="2000" dirty="0">
                <a:latin typeface="Times New Roman"/>
                <a:ea typeface="Times New Roman"/>
                <a:cs typeface="Simplified Arabic"/>
              </a:rPr>
              <a:t>أن هذه التمرينات تسمح للاعب بتغير سرعة النبض بتغير شدة الجهد المبذول لتتراوح  من 130-180 نبضة في الدقيقة الواحدة والتي تتم جميعها دون توقف ودون حساب المسافة أو الزمن , ويمكن أداء هذا الأسلوب في الغابات والطرق العامة والمزارع والجبال وشواطئ البحار وملاعب كرة القدم او السلة هذه التضاريس المختلفة سوف تخلق جواً من الراحة والاستمتاع عند أللاعب في تغيير نمط تدريباته التي اعتاد عليها في داخل الملعب </a:t>
            </a:r>
            <a:r>
              <a:rPr lang="ar-SA" sz="2000" dirty="0" smtClean="0">
                <a:latin typeface="Times New Roman"/>
                <a:ea typeface="Times New Roman"/>
                <a:cs typeface="Simplified Arabic"/>
              </a:rPr>
              <a:t>.</a:t>
            </a:r>
            <a:endParaRPr lang="en-US" sz="2000" dirty="0">
              <a:latin typeface="Times New Roman"/>
              <a:ea typeface="Times New Roman"/>
              <a:cs typeface="Simplified Arabic"/>
            </a:endParaRPr>
          </a:p>
        </p:txBody>
      </p:sp>
    </p:spTree>
    <p:extLst>
      <p:ext uri="{BB962C8B-B14F-4D97-AF65-F5344CB8AC3E}">
        <p14:creationId xmlns:p14="http://schemas.microsoft.com/office/powerpoint/2010/main" val="390222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412790"/>
            <a:ext cx="6984776" cy="4893647"/>
          </a:xfrm>
          <a:prstGeom prst="rect">
            <a:avLst/>
          </a:prstGeom>
        </p:spPr>
        <p:txBody>
          <a:bodyPr wrap="square">
            <a:spAutoFit/>
          </a:bodyPr>
          <a:lstStyle/>
          <a:p>
            <a:pPr algn="just"/>
            <a:r>
              <a:rPr lang="ar-SA" sz="2400" dirty="0">
                <a:latin typeface="Times New Roman"/>
                <a:ea typeface="Times New Roman"/>
                <a:cs typeface="Simplified Arabic"/>
              </a:rPr>
              <a:t>ويضيف (وليم باورمان</a:t>
            </a:r>
            <a:r>
              <a:rPr lang="ar-SA" sz="2400" dirty="0" smtClean="0">
                <a:latin typeface="Times New Roman"/>
                <a:ea typeface="Times New Roman"/>
                <a:cs typeface="Simplified Arabic"/>
              </a:rPr>
              <a:t>) </a:t>
            </a:r>
            <a:r>
              <a:rPr lang="ar-SA" sz="2400" dirty="0">
                <a:latin typeface="Times New Roman"/>
                <a:ea typeface="Times New Roman"/>
                <a:cs typeface="Simplified Arabic"/>
              </a:rPr>
              <a:t>أن الفارتلك هو" تدريب شخصي وليس جماعي فهو نوع من التكنيك للركض بخطوات متغيرة كذلك هو أحد الخطط التي يمكن استخدامها على وفق متطلبات السباق ".</a:t>
            </a:r>
            <a:endParaRPr lang="en-US" sz="2400" dirty="0">
              <a:latin typeface="Times New Roman"/>
              <a:ea typeface="Times New Roman"/>
              <a:cs typeface="Simplified Arabic"/>
            </a:endParaRPr>
          </a:p>
          <a:p>
            <a:pPr algn="just"/>
            <a:r>
              <a:rPr lang="ar-SA" sz="2400" dirty="0">
                <a:latin typeface="Times New Roman"/>
                <a:ea typeface="Times New Roman"/>
                <a:cs typeface="Simplified Arabic"/>
              </a:rPr>
              <a:t> ويذكر (دوردي ستيفان وفج) و(اريناجوهانز) أن الفارتلك "تكوين طبيعي من الركض الحر من خلال أحمال تدريبية متنوعة يستخدمها أو ينفذها الراكض وهو يقرر بنفسه عدد,شدة أو مدة التدريب وتوقيتات الاستشفاء</a:t>
            </a:r>
            <a:r>
              <a:rPr lang="ar-SA" sz="2400" dirty="0" smtClean="0">
                <a:latin typeface="Times New Roman"/>
                <a:ea typeface="Times New Roman"/>
                <a:cs typeface="Simplified Arabic"/>
              </a:rPr>
              <a:t>". </a:t>
            </a:r>
            <a:r>
              <a:rPr lang="ar-SA" sz="2400" dirty="0">
                <a:latin typeface="Times New Roman"/>
                <a:ea typeface="Times New Roman"/>
                <a:cs typeface="Simplified Arabic"/>
              </a:rPr>
              <a:t>أما (شاكر محمود</a:t>
            </a:r>
            <a:r>
              <a:rPr lang="ar-SA" sz="2400" dirty="0" smtClean="0">
                <a:latin typeface="Times New Roman"/>
                <a:ea typeface="Times New Roman"/>
                <a:cs typeface="Simplified Arabic"/>
              </a:rPr>
              <a:t>)" </a:t>
            </a:r>
            <a:r>
              <a:rPr lang="ar-SA" sz="2400" dirty="0">
                <a:latin typeface="Times New Roman"/>
                <a:ea typeface="Times New Roman"/>
                <a:cs typeface="Simplified Arabic"/>
              </a:rPr>
              <a:t>إن هذا الأسلوب هو أسلوب فردي </a:t>
            </a:r>
            <a:r>
              <a:rPr lang="ar-SA" sz="2400" dirty="0" smtClean="0">
                <a:latin typeface="Times New Roman"/>
                <a:ea typeface="Times New Roman"/>
                <a:cs typeface="Simplified Arabic"/>
              </a:rPr>
              <a:t>حر</a:t>
            </a:r>
            <a:r>
              <a:rPr lang="en-US" sz="2400" dirty="0" smtClean="0">
                <a:latin typeface="Times New Roman"/>
                <a:ea typeface="Times New Roman"/>
                <a:cs typeface="Simplified Arabic"/>
              </a:rPr>
              <a:t> </a:t>
            </a:r>
            <a:r>
              <a:rPr lang="ar-SA" sz="2400" dirty="0" smtClean="0">
                <a:latin typeface="Times New Roman"/>
                <a:ea typeface="Times New Roman"/>
                <a:cs typeface="Simplified Arabic"/>
              </a:rPr>
              <a:t>وليس </a:t>
            </a:r>
            <a:r>
              <a:rPr lang="ar-SA" sz="2400" dirty="0">
                <a:latin typeface="Times New Roman"/>
                <a:ea typeface="Times New Roman"/>
                <a:cs typeface="Simplified Arabic"/>
              </a:rPr>
              <a:t>جماعي  يعتمد على قدرة اللاعب في تنفيذ مفردات برنامجه التدريبي", في حين بين المدربان الانكليزيان (واتس وهاري ولسن)</a:t>
            </a:r>
            <a:r>
              <a:rPr lang="ar-SA" sz="2400" baseline="30000" dirty="0">
                <a:latin typeface="Times New Roman"/>
                <a:ea typeface="Times New Roman"/>
                <a:cs typeface="Simplified Arabic"/>
              </a:rPr>
              <a:t> </a:t>
            </a:r>
            <a:r>
              <a:rPr lang="ar-SA" sz="2400" dirty="0" smtClean="0">
                <a:latin typeface="Times New Roman"/>
                <a:ea typeface="Times New Roman"/>
                <a:cs typeface="Simplified Arabic"/>
              </a:rPr>
              <a:t>: </a:t>
            </a:r>
            <a:r>
              <a:rPr lang="ar-SA" sz="2400" dirty="0">
                <a:latin typeface="Times New Roman"/>
                <a:ea typeface="Times New Roman"/>
                <a:cs typeface="Simplified Arabic"/>
              </a:rPr>
              <a:t>أن الرياضي في هذا الأسلوب يركض مدة من الزمن مع تغيير سرعته بين سريع وبطيء بناء على ما يشعر به من تعب وليست هنالك مسافات محددة للسرعة والخطوات تتغير من خطوات متوسطة الى سريعة مع هرولة خفيفة وليست هنالك مدة استشفاء محددة </a:t>
            </a:r>
            <a:r>
              <a:rPr lang="ar-SA" sz="2400" dirty="0" smtClean="0">
                <a:latin typeface="Times New Roman"/>
                <a:ea typeface="Times New Roman"/>
                <a:cs typeface="Simplified Arabic"/>
              </a:rPr>
              <a:t>".</a:t>
            </a:r>
            <a:endParaRPr lang="en-US" sz="2400" dirty="0">
              <a:latin typeface="Times New Roman"/>
              <a:ea typeface="Times New Roman"/>
              <a:cs typeface="Simplified Arabic"/>
            </a:endParaRPr>
          </a:p>
        </p:txBody>
      </p:sp>
    </p:spTree>
    <p:extLst>
      <p:ext uri="{BB962C8B-B14F-4D97-AF65-F5344CB8AC3E}">
        <p14:creationId xmlns:p14="http://schemas.microsoft.com/office/powerpoint/2010/main" val="1349413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57161"/>
            <a:ext cx="7992888" cy="5248103"/>
          </a:xfrm>
          <a:prstGeom prst="rect">
            <a:avLst/>
          </a:prstGeom>
        </p:spPr>
        <p:txBody>
          <a:bodyPr wrap="square">
            <a:spAutoFit/>
          </a:bodyPr>
          <a:lstStyle/>
          <a:p>
            <a:pPr lvl="0" algn="just"/>
            <a:r>
              <a:rPr lang="ar-SA" b="1" dirty="0">
                <a:solidFill>
                  <a:prstClr val="black"/>
                </a:solidFill>
                <a:latin typeface="Microsoft Sans Serif"/>
                <a:ea typeface="Times New Roman"/>
                <a:cs typeface="Simplified Arabic"/>
              </a:rPr>
              <a:t>ما هي فوائد تدريب الفارتلك :</a:t>
            </a:r>
            <a:endParaRPr lang="en-US" dirty="0">
              <a:solidFill>
                <a:prstClr val="black"/>
              </a:solidFill>
              <a:latin typeface="Times New Roman"/>
              <a:ea typeface="Times New Roman"/>
              <a:cs typeface="Simplified Arabic"/>
            </a:endParaRPr>
          </a:p>
          <a:p>
            <a:pPr lvl="0" indent="354965" algn="just"/>
            <a:r>
              <a:rPr lang="ar-SA" dirty="0">
                <a:solidFill>
                  <a:prstClr val="black"/>
                </a:solidFill>
                <a:latin typeface="Times New Roman"/>
                <a:ea typeface="Times New Roman"/>
                <a:cs typeface="Simplified Arabic"/>
              </a:rPr>
              <a:t>بما أن نظام هذا الأسلوب يشتمل على ركض مسافات  مختلفة وبشدد متفاوتة  ولمدة زمنية طويلة لذا فهو يعمل على تطوير التحمل والسرعة في أن واحد, حيث إن الأداء لمدة زمنية طويلة يطور لدى الرياضي  التحمل فضلاً عن أن هذا الأداء يتخلله ركض مسافات مختلفة وبشدد متفاوتة بين قصوى وعالية فهو بذلك يطور السرعة.وبالإمكان استخدام هذا النوع من التدريب في مرحلة الإعداد والمنافسات,لان هذا الأسلوب بالتدريب يساعد على اكتساب التحمل العام وتحمل السرعة نتيجة التغيرات في النبض والتنفس وتبادل العمل الهوائي واللاهوائي , ويؤكد على ذلك ( احمد محمود) بأن هذا الأسلوب تجمع بين العمل الهوائي واللاهوائي معاً, من خلال نمط الأداء الذي يكون بين القصوي والعالي</a:t>
            </a:r>
            <a:r>
              <a:rPr lang="ar-IQ" dirty="0">
                <a:solidFill>
                  <a:prstClr val="black"/>
                </a:solidFill>
                <a:latin typeface="Times New Roman"/>
                <a:ea typeface="Times New Roman"/>
                <a:cs typeface="Simplified Arabic"/>
              </a:rPr>
              <a:t> ,</a:t>
            </a:r>
            <a:r>
              <a:rPr lang="ar-SA" dirty="0">
                <a:solidFill>
                  <a:prstClr val="black"/>
                </a:solidFill>
                <a:latin typeface="Times New Roman"/>
                <a:ea typeface="Times New Roman"/>
                <a:cs typeface="Simplified Arabic"/>
              </a:rPr>
              <a:t> لذالك يفضل استخدام هذا الأسلوب خلال فترة الإعداد والمنافسات لغرض اكتساب التحمل العام وتحمل السرعة .</a:t>
            </a:r>
            <a:r>
              <a:rPr lang="ar-SA" b="1" dirty="0">
                <a:solidFill>
                  <a:prstClr val="black"/>
                </a:solidFill>
                <a:latin typeface="Microsoft Sans Serif"/>
                <a:ea typeface="Times New Roman"/>
                <a:cs typeface="Simplified Arabic"/>
              </a:rPr>
              <a:t>2-1-6-2 أنواع طرائق تدريب الفارتلك :</a:t>
            </a:r>
            <a:endParaRPr lang="en-US" dirty="0">
              <a:solidFill>
                <a:prstClr val="black"/>
              </a:solidFill>
              <a:latin typeface="Times New Roman"/>
              <a:ea typeface="Times New Roman"/>
              <a:cs typeface="Simplified Arabic"/>
            </a:endParaRPr>
          </a:p>
          <a:p>
            <a:pPr lvl="0" algn="just"/>
            <a:r>
              <a:rPr lang="ar-SA" dirty="0">
                <a:solidFill>
                  <a:prstClr val="black"/>
                </a:solidFill>
                <a:latin typeface="Times New Roman"/>
                <a:ea typeface="Times New Roman"/>
                <a:cs typeface="Simplified Arabic"/>
              </a:rPr>
              <a:t>هنالك طرائق مختلفة للفارتلك من حيث الزمان والمكان او الأهداف او حتى من حيث اسلوب استخدامها فقد تؤدى بصورة جماعية او فردية , كما وتختلف من حيث مستوى أداء الرياضيين سواء كانوا اولاد او بنات , وسنعرض الطرائق الاكثر شيوعاً منفي تدريب الفارتلك:</a:t>
            </a:r>
            <a:endParaRPr lang="en-US" dirty="0">
              <a:solidFill>
                <a:prstClr val="black"/>
              </a:solidFill>
              <a:latin typeface="Times New Roman"/>
              <a:ea typeface="Times New Roman"/>
              <a:cs typeface="Simplified Arabic"/>
            </a:endParaRPr>
          </a:p>
          <a:p>
            <a:pPr marL="342900" lvl="0" indent="-342900" algn="just">
              <a:lnSpc>
                <a:spcPct val="115000"/>
              </a:lnSpc>
              <a:spcAft>
                <a:spcPts val="1000"/>
              </a:spcAft>
              <a:buFont typeface="+mj-lt"/>
              <a:buAutoNum type="arabicPeriod"/>
            </a:pPr>
            <a:r>
              <a:rPr lang="ar-SA" b="1" dirty="0">
                <a:solidFill>
                  <a:prstClr val="black"/>
                </a:solidFill>
                <a:cs typeface="Simplified Arabic"/>
              </a:rPr>
              <a:t>هولمر فارتلك :</a:t>
            </a:r>
            <a:endParaRPr lang="en-US" dirty="0">
              <a:solidFill>
                <a:prstClr val="black"/>
              </a:solidFill>
            </a:endParaRPr>
          </a:p>
          <a:p>
            <a:pPr marL="53340" lvl="0" indent="354965" algn="just"/>
            <a:r>
              <a:rPr lang="ar-SA" dirty="0">
                <a:solidFill>
                  <a:prstClr val="black"/>
                </a:solidFill>
                <a:latin typeface="Times New Roman"/>
                <a:ea typeface="Times New Roman"/>
                <a:cs typeface="Simplified Arabic"/>
              </a:rPr>
              <a:t>وسمي باسم أول مكتشف لهذا الأسلوب السويدي (كوستاهولمر) ويكون شكل أدائه بركض مسافات مختلفة بين قصيرة ومتوسطة وطويلة وبشدد متفاوتة بين قصوى وسرعة عالية ومتوسطة ,إذ يصل الرياضي الى مرحلة التعب وأخذ راحة على وفق ما يشعر به الرياضي من درجة التعب وتكون هذه الراحة اما على شكل هرولة أو مشي من خلال منهج يضعه الرياضي لنفسه وعلى وفق قابليته في تحديد الشدة والراحة وكذلك  المسافات كما يتميز بإمكانية التدريب في أي مكان ويفضل الغابات او الشواطئ التي توجد فيها المرتفعات.</a:t>
            </a:r>
            <a:endParaRPr lang="ar-IQ" dirty="0"/>
          </a:p>
        </p:txBody>
      </p:sp>
    </p:spTree>
    <p:extLst>
      <p:ext uri="{BB962C8B-B14F-4D97-AF65-F5344CB8AC3E}">
        <p14:creationId xmlns:p14="http://schemas.microsoft.com/office/powerpoint/2010/main" val="120702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397319"/>
            <a:ext cx="7848872" cy="6056017"/>
          </a:xfrm>
          <a:prstGeom prst="rect">
            <a:avLst/>
          </a:prstGeom>
        </p:spPr>
        <p:txBody>
          <a:bodyPr wrap="square">
            <a:spAutoFit/>
          </a:bodyPr>
          <a:lstStyle/>
          <a:p>
            <a:pPr marL="342900" lvl="0" indent="-342900" algn="just">
              <a:lnSpc>
                <a:spcPct val="115000"/>
              </a:lnSpc>
              <a:spcAft>
                <a:spcPts val="1000"/>
              </a:spcAft>
              <a:buFont typeface="+mj-lt"/>
              <a:buAutoNum type="arabicPeriod"/>
            </a:pPr>
            <a:r>
              <a:rPr lang="ar-SA" b="1" dirty="0">
                <a:cs typeface="Simplified Arabic"/>
              </a:rPr>
              <a:t>ليديارد فارتلك :</a:t>
            </a:r>
            <a:endParaRPr lang="en-US" dirty="0"/>
          </a:p>
          <a:p>
            <a:pPr marL="53340" indent="354965" algn="just"/>
            <a:r>
              <a:rPr lang="ar-SA" dirty="0">
                <a:latin typeface="Times New Roman"/>
                <a:ea typeface="Times New Roman"/>
                <a:cs typeface="Simplified Arabic"/>
              </a:rPr>
              <a:t>وسمي باسم المدرب النيوزلندي (ليدريارد) ويطلق على هذا النوع (الركض الثابت)فمن اجل الوصول الى حالة أداء ركض بسرعة ثابتة بدون توقف مدة 45-60 دقيقة, يمكن القيام بتجزئة التمرين والتدرج بأدائه,إذ يتم أداء ركض في الطريق بسرعة ثابتة لمدة (10) دقائق ذهاب وأخرى إياب تتخللها مرحلة راحة بعدها يتم أداء ركض أخر لمدة (15) دقيقة ذهاب وأخرى مثلها إياب بالأسلوب نفسه وهكذا حتى يكون المجموع الكلي الزمن المحدد للتدريب. تمكن (ليديارد) من تحديث هذه الأسلوب في بداية الستينات أي بعد مرور 30 سنة اكتشافها بابتكار هذا النوع من الأسلوب للفارتلك الذي يختلف عن أسلوب هولمر. ويذكر(شاكر محمود)</a:t>
            </a:r>
            <a:r>
              <a:rPr lang="ar-SA" baseline="30000" dirty="0">
                <a:latin typeface="Times New Roman"/>
                <a:ea typeface="Times New Roman"/>
                <a:cs typeface="Simplified Arabic"/>
              </a:rPr>
              <a:t>()</a:t>
            </a:r>
            <a:r>
              <a:rPr lang="ar-SA" dirty="0">
                <a:latin typeface="Times New Roman"/>
                <a:ea typeface="Times New Roman"/>
                <a:cs typeface="Simplified Arabic"/>
              </a:rPr>
              <a:t> كان الغرض من هذا النوع تطوير التحمل بشكل عام, كما اجري تنويع في أسلوبه هذا وذلك بقطع أزمنة محددة اما بشكل تصاعدي او تنازلي بينها راحة . على سبيل المثال  ركض (3) د بشدة خفيفة ثم هرولة للراحة بعدها ركض (2) د بشدة متوسطة بعدها هرولة للراحة ثم ركض (1) د بشدة عالية أو بالعكس.</a:t>
            </a:r>
            <a:endParaRPr lang="en-US" dirty="0">
              <a:latin typeface="Times New Roman"/>
              <a:ea typeface="Times New Roman"/>
              <a:cs typeface="Simplified Arabic"/>
            </a:endParaRPr>
          </a:p>
          <a:p>
            <a:pPr marL="53340" indent="269875" algn="just"/>
            <a:r>
              <a:rPr lang="ar-SA" dirty="0">
                <a:latin typeface="Times New Roman"/>
                <a:ea typeface="Times New Roman"/>
                <a:cs typeface="Simplified Arabic"/>
              </a:rPr>
              <a:t>هنالك عدة طرق استخدمها المدرب النيوزلندي, كما وضحها (احمد الخادم)</a:t>
            </a:r>
            <a:r>
              <a:rPr lang="ar-SA" baseline="30000" dirty="0">
                <a:latin typeface="Times New Roman"/>
                <a:ea typeface="Times New Roman"/>
                <a:cs typeface="Simplified Arabic"/>
              </a:rPr>
              <a:t>()</a:t>
            </a:r>
            <a:r>
              <a:rPr lang="ar-SA" dirty="0">
                <a:latin typeface="Times New Roman"/>
                <a:ea typeface="Times New Roman"/>
                <a:cs typeface="Simplified Arabic"/>
              </a:rPr>
              <a:t>  بما يلي:</a:t>
            </a:r>
            <a:endParaRPr lang="en-US" dirty="0">
              <a:latin typeface="Times New Roman"/>
              <a:ea typeface="Times New Roman"/>
              <a:cs typeface="Simplified Arabic"/>
            </a:endParaRPr>
          </a:p>
          <a:p>
            <a:pPr marL="342900" lvl="0" indent="-342900" algn="just">
              <a:lnSpc>
                <a:spcPct val="115000"/>
              </a:lnSpc>
              <a:spcAft>
                <a:spcPts val="1000"/>
              </a:spcAft>
              <a:buSzPts val="1600"/>
              <a:buFont typeface="Symbol"/>
              <a:buChar char="-"/>
            </a:pPr>
            <a:r>
              <a:rPr lang="ar-SA" b="1" dirty="0">
                <a:cs typeface="Simplified Arabic"/>
              </a:rPr>
              <a:t>أسلوب فارتلك القصير :</a:t>
            </a:r>
            <a:endParaRPr lang="en-US" dirty="0">
              <a:cs typeface="Times New Roman"/>
            </a:endParaRPr>
          </a:p>
          <a:p>
            <a:pPr marL="742950" lvl="1" indent="-285750" algn="just">
              <a:lnSpc>
                <a:spcPct val="115000"/>
              </a:lnSpc>
              <a:spcAft>
                <a:spcPts val="1000"/>
              </a:spcAft>
              <a:buFont typeface="+mj-cs"/>
              <a:buAutoNum type="arabic2Minus"/>
            </a:pPr>
            <a:r>
              <a:rPr lang="ar-SA" dirty="0">
                <a:cs typeface="Simplified Arabic"/>
              </a:rPr>
              <a:t>عبارة عن تكرار الجري (15) مرة ×30ث بسرعة تصل الى 80% والراحة من (1_2) د تؤدى بالجري الخفيف .</a:t>
            </a:r>
            <a:endParaRPr lang="en-US" dirty="0"/>
          </a:p>
          <a:p>
            <a:pPr marL="742950" lvl="1" indent="-285750" algn="just">
              <a:lnSpc>
                <a:spcPct val="115000"/>
              </a:lnSpc>
              <a:spcAft>
                <a:spcPts val="1000"/>
              </a:spcAft>
              <a:buFont typeface="+mj-cs"/>
              <a:buAutoNum type="arabic2Minus"/>
            </a:pPr>
            <a:r>
              <a:rPr lang="ar-SA" dirty="0">
                <a:cs typeface="Simplified Arabic"/>
              </a:rPr>
              <a:t>او الجري 6 مرات × (2) د بجهد يصل 80% من قدرة اللاعب والراحة حوالي(2) تؤدي بالجري الخفيف .</a:t>
            </a:r>
            <a:endParaRPr lang="en-US" dirty="0"/>
          </a:p>
          <a:p>
            <a:pPr algn="just"/>
            <a:r>
              <a:rPr lang="ar-SA" dirty="0">
                <a:ea typeface="Times New Roman"/>
                <a:cs typeface="Simplified Arabic"/>
              </a:rPr>
              <a:t>الجري (12) مرة ×(1) د تؤدي بجهد يصل الى 90% والراحة دقيقتين تؤدى بالجري الخفيف </a:t>
            </a:r>
            <a:r>
              <a:rPr lang="ar-SA" sz="1400" dirty="0" smtClean="0">
                <a:latin typeface="Times New Roman"/>
                <a:ea typeface="Times New Roman"/>
                <a:cs typeface="Simplified Arabic"/>
              </a:rPr>
              <a:t> .</a:t>
            </a:r>
            <a:endParaRPr lang="en-US" sz="1050" dirty="0">
              <a:latin typeface="Times New Roman"/>
              <a:ea typeface="Times New Roman"/>
              <a:cs typeface="Simplified Arabic"/>
            </a:endParaRPr>
          </a:p>
        </p:txBody>
      </p:sp>
    </p:spTree>
    <p:extLst>
      <p:ext uri="{BB962C8B-B14F-4D97-AF65-F5344CB8AC3E}">
        <p14:creationId xmlns:p14="http://schemas.microsoft.com/office/powerpoint/2010/main" val="145586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33377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931</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4</cp:revision>
  <dcterms:created xsi:type="dcterms:W3CDTF">2020-02-13T05:42:15Z</dcterms:created>
  <dcterms:modified xsi:type="dcterms:W3CDTF">2020-02-13T06:09:05Z</dcterms:modified>
</cp:coreProperties>
</file>