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19/06/1441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19/06/1441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19/06/1441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8ABB09-4A1D-463E-8065-109CC2B7EFAA}" type="datetimeFigureOut">
              <a:rPr lang="ar-SA" smtClean="0"/>
              <a:t>19/06/1441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19/06/1441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19/06/1441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8ABB09-4A1D-463E-8065-109CC2B7EFAA}" type="datetimeFigureOut">
              <a:rPr lang="ar-SA" smtClean="0"/>
              <a:t>19/06/1441</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34F065-1154-456A-91E3-76DE8E75E17B}" type="slidenum">
              <a:rPr lang="ar-SA" smtClean="0"/>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35695" y="1124744"/>
            <a:ext cx="6124963" cy="1994975"/>
          </a:xfrm>
        </p:spPr>
        <p:txBody>
          <a:bodyPr>
            <a:normAutofit/>
          </a:bodyPr>
          <a:lstStyle/>
          <a:p>
            <a:pPr algn="ctr">
              <a:lnSpc>
                <a:spcPct val="150000"/>
              </a:lnSpc>
            </a:pPr>
            <a:r>
              <a:rPr lang="ar-IQ" sz="4000" b="1" dirty="0" smtClean="0"/>
              <a:t>اثر التدريب على العضلة</a:t>
            </a:r>
            <a:endParaRPr lang="ar-IQ" sz="4000" b="1" dirty="0"/>
          </a:p>
        </p:txBody>
      </p:sp>
      <p:sp>
        <p:nvSpPr>
          <p:cNvPr id="3" name="عنوان فرعي 2"/>
          <p:cNvSpPr>
            <a:spLocks noGrp="1"/>
          </p:cNvSpPr>
          <p:nvPr>
            <p:ph type="subTitle" idx="1"/>
          </p:nvPr>
        </p:nvSpPr>
        <p:spPr/>
        <p:txBody>
          <a:bodyPr>
            <a:noAutofit/>
          </a:bodyPr>
          <a:lstStyle/>
          <a:p>
            <a:pPr algn="ctr"/>
            <a:r>
              <a:rPr lang="ar-IQ" sz="2000" dirty="0" smtClean="0"/>
              <a:t>م.د نصير حميد كريم</a:t>
            </a:r>
          </a:p>
          <a:p>
            <a:pPr algn="ctr"/>
            <a:r>
              <a:rPr lang="ar-IQ" sz="2000" dirty="0" smtClean="0"/>
              <a:t>جامعة ديالى</a:t>
            </a:r>
          </a:p>
          <a:p>
            <a:pPr algn="ctr"/>
            <a:r>
              <a:rPr lang="ar-IQ" sz="2000" dirty="0" smtClean="0"/>
              <a:t>كلية التربية الاساسية</a:t>
            </a:r>
          </a:p>
          <a:p>
            <a:pPr algn="ctr"/>
            <a:r>
              <a:rPr lang="ar-IQ" sz="2000" dirty="0" smtClean="0"/>
              <a:t>قسم التربية البدنية وعلوم الرياضة</a:t>
            </a:r>
            <a:endParaRPr lang="ar-IQ" sz="2000" dirty="0"/>
          </a:p>
        </p:txBody>
      </p:sp>
    </p:spTree>
    <p:extLst>
      <p:ext uri="{BB962C8B-B14F-4D97-AF65-F5344CB8AC3E}">
        <p14:creationId xmlns:p14="http://schemas.microsoft.com/office/powerpoint/2010/main" val="4239720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279731"/>
            <a:ext cx="6624736" cy="6303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344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79653"/>
            <a:ext cx="7704856" cy="5570756"/>
          </a:xfrm>
          <a:prstGeom prst="rect">
            <a:avLst/>
          </a:prstGeom>
        </p:spPr>
        <p:txBody>
          <a:bodyPr wrap="square">
            <a:spAutoFit/>
          </a:bodyPr>
          <a:lstStyle/>
          <a:p>
            <a:endParaRPr lang="ar-IQ" dirty="0" smtClean="0"/>
          </a:p>
          <a:p>
            <a:endParaRPr lang="ar-IQ" dirty="0" smtClean="0"/>
          </a:p>
          <a:p>
            <a:pPr algn="just"/>
            <a:endParaRPr lang="ar-IQ" sz="2000" dirty="0" smtClean="0"/>
          </a:p>
          <a:p>
            <a:pPr algn="just"/>
            <a:endParaRPr lang="ar-IQ" sz="2000" dirty="0"/>
          </a:p>
          <a:p>
            <a:pPr algn="just"/>
            <a:r>
              <a:rPr lang="ar-IQ" sz="2000" dirty="0" smtClean="0"/>
              <a:t>العضلة </a:t>
            </a:r>
            <a:r>
              <a:rPr lang="ar-IQ" sz="2000" dirty="0"/>
              <a:t>المربعة المنحرفة </a:t>
            </a:r>
            <a:r>
              <a:rPr lang="ar-IQ" sz="2000" dirty="0" smtClean="0"/>
              <a:t> </a:t>
            </a:r>
            <a:endParaRPr lang="ar-IQ" sz="2000" dirty="0"/>
          </a:p>
          <a:p>
            <a:pPr algn="just"/>
            <a:r>
              <a:rPr lang="ar-IQ" sz="2000" dirty="0"/>
              <a:t>      وهي عضلة مسطحة مثلثة الشكل تكوّن مع نظيرتها في الجهة المقابلة شكلاً رباعياً شبيه بالمربع المنحرف ، فتغطي القسم الخلفي للرقبة ، و أعلى الظهر , لذلك تعتبر عضلة مشتركة بين عضلات الرقبة ، وعضلات الظهر العلوي تركز هذه العضلة باتصالها بكل من العظم القفوي ، والحدبة القفوية ، والرباط الرقبي ، والنتوء الشوكي للفقرة السابعة ، والنتؤات الشوكية للفقرات الصدرية الاثنا عشر، وتنغرس هذه العضلة في الحافة الخلفية للثلث الوحشي لعظم الترقوة ، والحافة الإنسية للنتوء الاخرمي لعظم الكتف ، والشفة العليا لشوك عظم الكتف من الزاوية الإنسية المتكوّنة بين الثلث الوحشي لعظم الترقوة ، والقسم العلوي لشوك عظم الكتف تعمل على تثبيت لوح الكتف ، وتسيطر على وضعة ، وحركاته أثناء حركة الطرف العلوي ، كما تحافظ على مستوى الكتف مع بقية العضلات الأخرى , وترفع هذه العضلة الكتف ولوح الكتف إلى الأعلى      , وتساعد على رفع الذراع إلى الأعلى ( فوق الرأس ) ، وذلك بتدويرها للوح الكتف بحركة </a:t>
            </a:r>
            <a:r>
              <a:rPr lang="ar-IQ" sz="2000" dirty="0" smtClean="0"/>
              <a:t>تجعل الزاوية </a:t>
            </a:r>
            <a:r>
              <a:rPr lang="ar-IQ" sz="2000" dirty="0"/>
              <a:t>السفلى لعظم اللوح تتحرك إلى الأمام ، والى الناحية الوحشية , وتحرك الكتفين إلى الخلف فتقربهما من بعضهما ، وتسحب الرأس إلى جهتها عندما يكون الكتف ثابتاً. </a:t>
            </a:r>
          </a:p>
        </p:txBody>
      </p:sp>
    </p:spTree>
    <p:extLst>
      <p:ext uri="{BB962C8B-B14F-4D97-AF65-F5344CB8AC3E}">
        <p14:creationId xmlns:p14="http://schemas.microsoft.com/office/powerpoint/2010/main" val="1422607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340769"/>
            <a:ext cx="6984776" cy="4524315"/>
          </a:xfrm>
          <a:prstGeom prst="rect">
            <a:avLst/>
          </a:prstGeom>
        </p:spPr>
        <p:txBody>
          <a:bodyPr wrap="square">
            <a:spAutoFit/>
          </a:bodyPr>
          <a:lstStyle/>
          <a:p>
            <a:pPr algn="just"/>
            <a:r>
              <a:rPr lang="ar-SA" sz="2400" b="1" dirty="0"/>
              <a:t>العضلة الدالية </a:t>
            </a:r>
            <a:endParaRPr lang="en-US" sz="2400" dirty="0"/>
          </a:p>
          <a:p>
            <a:pPr algn="just"/>
            <a:r>
              <a:rPr lang="ar-SA" sz="2400" b="1" dirty="0"/>
              <a:t>     وهي عضلة سطحية كبيرة ، وهي من عضلات الكتف المهمة , شكلها مثلث رأسه إلى الأسفل , وتغطي العضلة الدالية مفصل الكتف ، وتحيط به ، وبالعضلات الأخرى القريبة من المفصل , فتعطي للكتف شكله المكور , ترتكز هذه العضلة على الحافة الأمامية للثلث الوحشي لعظم الترقوة , وكذلك على الناتئ الأخرمي , وعلى عرف شوكية عظم اللوح , مشكلة بذلك خطاً منحنياً تساعد الألياف العضلية الأمامية للعضلة الدالية في حركة ضمّ العضد على الجذع عند مفصل الكتف وتدور هذه العضلة العضد انسياً , وتساعد الألياف العضلية الخلفية في حركة بسط العضد على الجذع عند مفصل الكتف , وتدور هذه العضلة العضد وحشياً وتساعد أليافها الوسطى في حركة أبعاد العضد عن الجذع . </a:t>
            </a:r>
            <a:endParaRPr lang="en-US" sz="2400" dirty="0"/>
          </a:p>
        </p:txBody>
      </p:sp>
    </p:spTree>
    <p:extLst>
      <p:ext uri="{BB962C8B-B14F-4D97-AF65-F5344CB8AC3E}">
        <p14:creationId xmlns:p14="http://schemas.microsoft.com/office/powerpoint/2010/main" val="198066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404664"/>
            <a:ext cx="7992888" cy="6494085"/>
          </a:xfrm>
          <a:prstGeom prst="rect">
            <a:avLst/>
          </a:prstGeom>
        </p:spPr>
        <p:txBody>
          <a:bodyPr wrap="square">
            <a:spAutoFit/>
          </a:bodyPr>
          <a:lstStyle/>
          <a:p>
            <a:pPr marL="270510"/>
            <a:r>
              <a:rPr lang="ar-SA" sz="2000" b="1" dirty="0">
                <a:latin typeface="Times New Roman"/>
                <a:ea typeface="SimSun"/>
                <a:cs typeface="Times New Roman"/>
              </a:rPr>
              <a:t> العضلة ذات الرأسين العضدية </a:t>
            </a:r>
            <a:r>
              <a:rPr lang="ar-SA" sz="2000" b="1" dirty="0" smtClean="0">
                <a:latin typeface="Times New Roman"/>
                <a:ea typeface="SimSun"/>
                <a:cs typeface="Times New Roman"/>
              </a:rPr>
              <a:t>:</a:t>
            </a:r>
            <a:r>
              <a:rPr lang="ar-SA" sz="1000" b="1" dirty="0">
                <a:latin typeface="Times New Roman"/>
                <a:ea typeface="SimSun"/>
                <a:cs typeface="Times New Roman"/>
              </a:rPr>
              <a:t> </a:t>
            </a:r>
            <a:endParaRPr lang="en-US" dirty="0">
              <a:latin typeface="Times New Roman"/>
              <a:ea typeface="Times New Roman"/>
              <a:cs typeface="Simplified Arabic"/>
            </a:endParaRPr>
          </a:p>
          <a:p>
            <a:pPr algn="just">
              <a:lnSpc>
                <a:spcPct val="150000"/>
              </a:lnSpc>
            </a:pPr>
            <a:r>
              <a:rPr lang="ar-SA" sz="2400" b="1" dirty="0">
                <a:latin typeface="Times New Roman"/>
                <a:ea typeface="SimSun"/>
              </a:rPr>
              <a:t>      وهي عضلة طويلة مغزلية الشكل تغطي معظم القسم الأمامي للعضد تتصل بعظم اللوح بواسطة رأسين : أحدهما : قصير يتصل بذروة الناتئ الغربي ، والأخر طويل يتصل بالدرنة فوق العنابية </a:t>
            </a:r>
            <a:endParaRPr lang="en-US" sz="2400" dirty="0">
              <a:latin typeface="Times New Roman"/>
              <a:ea typeface="Times New Roman"/>
              <a:cs typeface="Simplified Arabic"/>
            </a:endParaRPr>
          </a:p>
          <a:p>
            <a:pPr algn="just">
              <a:lnSpc>
                <a:spcPct val="150000"/>
              </a:lnSpc>
            </a:pPr>
            <a:r>
              <a:rPr lang="ar-SA" sz="2400" b="1" dirty="0">
                <a:latin typeface="Times New Roman"/>
                <a:ea typeface="SimSun"/>
              </a:rPr>
              <a:t>ويمتد الرأسان إلى الأسفل ، ليلتقيا معاً عند منتصف عظم العضد تقريباً لينتهيا بوتد مشترك , ويتصل هذا الوتد في أسفله بالحدبة الكعبرية لعظم الكعبرة , بعد عبوره أمام مفصل المرفق ويمتد من الناحية الإنسية لهذا الوتد صفاق يتصل بالصفاق العميق للساعد .</a:t>
            </a:r>
            <a:endParaRPr lang="en-US" sz="2400" dirty="0">
              <a:latin typeface="Times New Roman"/>
              <a:ea typeface="Times New Roman"/>
              <a:cs typeface="Simplified Arabic"/>
            </a:endParaRPr>
          </a:p>
          <a:p>
            <a:pPr algn="just">
              <a:lnSpc>
                <a:spcPct val="150000"/>
              </a:lnSpc>
            </a:pPr>
            <a:r>
              <a:rPr lang="ar-SA" sz="2400" b="1" dirty="0">
                <a:latin typeface="Times New Roman"/>
                <a:ea typeface="SimSun"/>
              </a:rPr>
              <a:t>تعمل على تدوير الساعد وحشياً وجعله في حالة انطراح , وتعمل في حركة ضمّ الساعد على العضد عند المرفق , وتساعد قليلاً في ضم الذراع عند مفصل الكتف , والرأس الطويل للعضلة يمنع تزحلق رأس عظم العضد إلى الأعلى عند تقلص العضلة الدالية </a:t>
            </a:r>
            <a:r>
              <a:rPr lang="ar-SA" sz="2400" b="1" dirty="0" smtClean="0">
                <a:latin typeface="Times New Roman"/>
                <a:ea typeface="SimSun"/>
              </a:rPr>
              <a:t>.</a:t>
            </a:r>
            <a:endParaRPr lang="en-US" dirty="0">
              <a:effectLst/>
              <a:latin typeface="Times New Roman"/>
              <a:ea typeface="Times New Roman"/>
              <a:cs typeface="Simplified Arabic"/>
            </a:endParaRPr>
          </a:p>
        </p:txBody>
      </p:sp>
    </p:spTree>
    <p:extLst>
      <p:ext uri="{BB962C8B-B14F-4D97-AF65-F5344CB8AC3E}">
        <p14:creationId xmlns:p14="http://schemas.microsoft.com/office/powerpoint/2010/main" val="1482866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764704"/>
            <a:ext cx="7992888" cy="5078313"/>
          </a:xfrm>
          <a:prstGeom prst="rect">
            <a:avLst/>
          </a:prstGeom>
        </p:spPr>
        <p:txBody>
          <a:bodyPr wrap="square">
            <a:spAutoFit/>
          </a:bodyPr>
          <a:lstStyle/>
          <a:p>
            <a:pPr marL="270510"/>
            <a:r>
              <a:rPr lang="ar-SA" sz="2400" b="1" dirty="0">
                <a:latin typeface="Times New Roman"/>
                <a:ea typeface="SimSun"/>
                <a:cs typeface="Times New Roman"/>
              </a:rPr>
              <a:t>العضلة ذات الرؤوس الثلاثة العضدية :</a:t>
            </a:r>
            <a:endParaRPr lang="en-US" sz="2400" dirty="0">
              <a:latin typeface="Times New Roman"/>
              <a:ea typeface="Times New Roman"/>
              <a:cs typeface="Simplified Arabic"/>
            </a:endParaRPr>
          </a:p>
          <a:p>
            <a:pPr marL="171450" algn="just"/>
            <a:r>
              <a:rPr lang="ar-SA" sz="2400" b="1" dirty="0">
                <a:latin typeface="Times New Roman"/>
                <a:ea typeface="SimSun"/>
              </a:rPr>
              <a:t> </a:t>
            </a:r>
            <a:r>
              <a:rPr lang="ar-SA" sz="2400" b="1" dirty="0" smtClean="0">
                <a:latin typeface="Times New Roman"/>
                <a:ea typeface="SimSun"/>
              </a:rPr>
              <a:t>     </a:t>
            </a:r>
            <a:r>
              <a:rPr lang="ar-SA" sz="2400" b="1" dirty="0">
                <a:latin typeface="Times New Roman"/>
                <a:ea typeface="SimSun"/>
              </a:rPr>
              <a:t>وهي عضلة كبيرة تغطي القسم الخلفي لعظم العضد , لها ثلاثة رؤوس في قسمها العلوي للارتكاز هي :</a:t>
            </a:r>
            <a:endParaRPr lang="en-US" sz="2400" dirty="0">
              <a:latin typeface="Times New Roman"/>
              <a:ea typeface="Times New Roman"/>
              <a:cs typeface="Simplified Arabic"/>
            </a:endParaRPr>
          </a:p>
          <a:p>
            <a:pPr marL="342900" lvl="0" indent="-342900" algn="just">
              <a:lnSpc>
                <a:spcPct val="150000"/>
              </a:lnSpc>
              <a:buFont typeface="Times New Roman"/>
              <a:buChar char="-"/>
              <a:tabLst>
                <a:tab pos="333375" algn="l"/>
              </a:tabLst>
            </a:pPr>
            <a:r>
              <a:rPr lang="ar-SA" sz="2400" b="1" dirty="0">
                <a:latin typeface="Times New Roman"/>
                <a:ea typeface="SimSun"/>
              </a:rPr>
              <a:t>الرأس الطويل : ويرتكز على الدرنة تحت العنابية لعظم اللوح .</a:t>
            </a:r>
            <a:endParaRPr lang="en-US" sz="2400" dirty="0">
              <a:latin typeface="Times New Roman"/>
              <a:ea typeface="Times New Roman"/>
              <a:cs typeface="Simplified Arabic"/>
            </a:endParaRPr>
          </a:p>
          <a:p>
            <a:pPr marL="342900" lvl="0" indent="-342900" algn="just">
              <a:lnSpc>
                <a:spcPct val="150000"/>
              </a:lnSpc>
              <a:buFont typeface="Times New Roman"/>
              <a:buChar char="-"/>
              <a:tabLst>
                <a:tab pos="333375" algn="l"/>
              </a:tabLst>
            </a:pPr>
            <a:r>
              <a:rPr lang="ar-SA" sz="2400" b="1" dirty="0">
                <a:latin typeface="Times New Roman"/>
                <a:ea typeface="SimSun"/>
              </a:rPr>
              <a:t>الرأس الوحشي :  ويرتكز على القسم الخلفي لعظم العضد .</a:t>
            </a:r>
            <a:endParaRPr lang="en-US" sz="2400" dirty="0">
              <a:latin typeface="Times New Roman"/>
              <a:ea typeface="Times New Roman"/>
              <a:cs typeface="Simplified Arabic"/>
            </a:endParaRPr>
          </a:p>
          <a:p>
            <a:pPr marL="342900" lvl="0" indent="-342900" algn="just">
              <a:lnSpc>
                <a:spcPct val="150000"/>
              </a:lnSpc>
              <a:buFont typeface="Times New Roman"/>
              <a:buChar char="-"/>
              <a:tabLst>
                <a:tab pos="333375" algn="l"/>
              </a:tabLst>
            </a:pPr>
            <a:r>
              <a:rPr lang="ar-SA" sz="2400" b="1" dirty="0">
                <a:latin typeface="Times New Roman"/>
                <a:ea typeface="SimSun"/>
              </a:rPr>
              <a:t> الرأس الإنسي :  ويرتكز على القسم الخلفي لعظم العضد .</a:t>
            </a:r>
            <a:endParaRPr lang="en-US" sz="2400" dirty="0">
              <a:latin typeface="Times New Roman"/>
              <a:ea typeface="Times New Roman"/>
              <a:cs typeface="Simplified Arabic"/>
            </a:endParaRPr>
          </a:p>
          <a:p>
            <a:pPr marL="104775" algn="just">
              <a:lnSpc>
                <a:spcPct val="150000"/>
              </a:lnSpc>
            </a:pPr>
            <a:r>
              <a:rPr lang="ar-SA" sz="2400" b="1" dirty="0">
                <a:latin typeface="Times New Roman"/>
                <a:ea typeface="SimSun"/>
              </a:rPr>
              <a:t> </a:t>
            </a:r>
            <a:endParaRPr lang="en-US" sz="2400" dirty="0">
              <a:latin typeface="Times New Roman"/>
              <a:ea typeface="Times New Roman"/>
              <a:cs typeface="Simplified Arabic"/>
            </a:endParaRPr>
          </a:p>
          <a:p>
            <a:pPr marL="104775" algn="just">
              <a:lnSpc>
                <a:spcPct val="150000"/>
              </a:lnSpc>
            </a:pPr>
            <a:r>
              <a:rPr lang="ar-SA" sz="2400" b="1" dirty="0">
                <a:latin typeface="Times New Roman"/>
                <a:ea typeface="SimSun"/>
              </a:rPr>
              <a:t> تمتد الألياف العضلية من هذه الرؤوس  إلى الأسفل ؛ لتتحدد ثم تنتهي بوتد مشترك يتصل هذا الوتد بالقسم الخلفي العلوي لعظم الزند , وكذلك </a:t>
            </a:r>
            <a:r>
              <a:rPr lang="ar-SA" sz="2400" b="1" dirty="0" smtClean="0">
                <a:latin typeface="Times New Roman"/>
                <a:ea typeface="SimSun"/>
              </a:rPr>
              <a:t>بالش</a:t>
            </a:r>
            <a:r>
              <a:rPr lang="ar-IQ" sz="2400" b="1" dirty="0" smtClean="0">
                <a:latin typeface="Times New Roman"/>
                <a:ea typeface="SimSun"/>
              </a:rPr>
              <a:t>طر</a:t>
            </a:r>
            <a:r>
              <a:rPr lang="ar-SA" sz="2400" b="1" dirty="0" smtClean="0">
                <a:latin typeface="Times New Roman"/>
                <a:ea typeface="SimSun"/>
              </a:rPr>
              <a:t> </a:t>
            </a:r>
            <a:r>
              <a:rPr lang="ar-SA" sz="2400" b="1" dirty="0">
                <a:latin typeface="Times New Roman"/>
                <a:ea typeface="SimSun"/>
              </a:rPr>
              <a:t>المرفقي</a:t>
            </a:r>
            <a:r>
              <a:rPr lang="ar-SA" sz="2400" b="1" dirty="0">
                <a:latin typeface="Times New Roman"/>
                <a:ea typeface="SimSun"/>
                <a:cs typeface="Times New Roman"/>
              </a:rPr>
              <a:t> .</a:t>
            </a:r>
            <a:endParaRPr lang="en-US" sz="2400" dirty="0">
              <a:effectLst/>
              <a:latin typeface="Times New Roman"/>
              <a:ea typeface="Times New Roman"/>
              <a:cs typeface="Simplified Arabic"/>
            </a:endParaRPr>
          </a:p>
        </p:txBody>
      </p:sp>
    </p:spTree>
    <p:extLst>
      <p:ext uri="{BB962C8B-B14F-4D97-AF65-F5344CB8AC3E}">
        <p14:creationId xmlns:p14="http://schemas.microsoft.com/office/powerpoint/2010/main" val="1135372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374592"/>
            <a:ext cx="7992888" cy="3970318"/>
          </a:xfrm>
          <a:prstGeom prst="rect">
            <a:avLst/>
          </a:prstGeom>
        </p:spPr>
        <p:txBody>
          <a:bodyPr wrap="square">
            <a:spAutoFit/>
          </a:bodyPr>
          <a:lstStyle/>
          <a:p>
            <a:pPr marL="104775"/>
            <a:r>
              <a:rPr lang="ar-SA" sz="2400" b="1" dirty="0">
                <a:latin typeface="Times New Roman"/>
                <a:ea typeface="SimSun"/>
                <a:cs typeface="Times New Roman"/>
              </a:rPr>
              <a:t>العضلة الصدرية العظيمة </a:t>
            </a:r>
            <a:r>
              <a:rPr lang="ar-SA" sz="2400" b="1" dirty="0" smtClean="0">
                <a:latin typeface="Times New Roman"/>
                <a:ea typeface="SimSun"/>
                <a:cs typeface="Times New Roman"/>
              </a:rPr>
              <a:t>:</a:t>
            </a:r>
            <a:r>
              <a:rPr lang="ar-SA" sz="2400" b="1" dirty="0">
                <a:latin typeface="Times New Roman"/>
                <a:ea typeface="SimSun"/>
                <a:cs typeface="Times New Roman"/>
              </a:rPr>
              <a:t> </a:t>
            </a:r>
            <a:endParaRPr lang="en-US" sz="2400" dirty="0">
              <a:latin typeface="Times New Roman"/>
              <a:ea typeface="Times New Roman"/>
              <a:cs typeface="Simplified Arabic"/>
            </a:endParaRPr>
          </a:p>
          <a:p>
            <a:pPr algn="just">
              <a:lnSpc>
                <a:spcPct val="150000"/>
              </a:lnSpc>
            </a:pPr>
            <a:r>
              <a:rPr lang="ar-SA" sz="2400" b="1" dirty="0">
                <a:latin typeface="Times New Roman"/>
                <a:ea typeface="SimSun"/>
              </a:rPr>
              <a:t>     وهي عضلة كبيرة مثلثة الشكل تقريباً تغطي القسم الأمامي العلوي من الصدر وتربط عظم العضد بالقفص الصدري .</a:t>
            </a:r>
            <a:endParaRPr lang="en-US" sz="2400" dirty="0">
              <a:latin typeface="Times New Roman"/>
              <a:ea typeface="Times New Roman"/>
              <a:cs typeface="Simplified Arabic"/>
            </a:endParaRPr>
          </a:p>
          <a:p>
            <a:pPr algn="just">
              <a:lnSpc>
                <a:spcPct val="150000"/>
              </a:lnSpc>
            </a:pPr>
            <a:r>
              <a:rPr lang="ar-SA" sz="2400" b="1" dirty="0">
                <a:latin typeface="Times New Roman"/>
                <a:ea typeface="SimSun"/>
              </a:rPr>
              <a:t>ترتكز هذه العضلة على الثلث الإنسي للترقوة والسطح الأمامي لعظم القص ، وبعض الغضاريف الضلعية المجاورة , وتمتد الألياف العضلية لهذه العضلة ؛ لتجتمع بوتد مشترك واحد يتصل بعظم العضد عند الميزاب العضدي .</a:t>
            </a:r>
            <a:endParaRPr lang="en-US" sz="2400" dirty="0">
              <a:latin typeface="Times New Roman"/>
              <a:ea typeface="Times New Roman"/>
              <a:cs typeface="Simplified Arabic"/>
            </a:endParaRPr>
          </a:p>
          <a:p>
            <a:r>
              <a:rPr lang="ar-SA" sz="2400" b="1" dirty="0">
                <a:ea typeface="SimSun"/>
              </a:rPr>
              <a:t>تعمل هذه العضلة على تقريب العضد إلى الجذع , وتضم العضد إلى الجذع ، وتساعد على دوران العضد انسياً </a:t>
            </a:r>
            <a:endParaRPr lang="ar-IQ" sz="2400" dirty="0"/>
          </a:p>
        </p:txBody>
      </p:sp>
    </p:spTree>
    <p:extLst>
      <p:ext uri="{BB962C8B-B14F-4D97-AF65-F5344CB8AC3E}">
        <p14:creationId xmlns:p14="http://schemas.microsoft.com/office/powerpoint/2010/main" val="260741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959093"/>
            <a:ext cx="8208912" cy="4801314"/>
          </a:xfrm>
          <a:prstGeom prst="rect">
            <a:avLst/>
          </a:prstGeom>
        </p:spPr>
        <p:txBody>
          <a:bodyPr wrap="square">
            <a:spAutoFit/>
          </a:bodyPr>
          <a:lstStyle/>
          <a:p>
            <a:r>
              <a:rPr lang="ar-SA" b="1" dirty="0">
                <a:latin typeface="Times New Roman"/>
                <a:ea typeface="SimSun"/>
                <a:cs typeface="Times New Roman"/>
              </a:rPr>
              <a:t>العضلة البطنية المستقيمة :</a:t>
            </a:r>
            <a:endParaRPr lang="en-US" b="1" dirty="0">
              <a:latin typeface="Times New Roman"/>
              <a:ea typeface="Times New Roman"/>
              <a:cs typeface="Simplified Arabic"/>
            </a:endParaRPr>
          </a:p>
          <a:p>
            <a:pPr marL="171450"/>
            <a:r>
              <a:rPr lang="ar-SA" b="1" dirty="0">
                <a:latin typeface="Times New Roman"/>
                <a:ea typeface="SimSun"/>
                <a:cs typeface="Times New Roman"/>
              </a:rPr>
              <a:t> </a:t>
            </a:r>
            <a:endParaRPr lang="en-US" b="1" dirty="0">
              <a:latin typeface="Times New Roman"/>
              <a:ea typeface="Times New Roman"/>
              <a:cs typeface="Simplified Arabic"/>
            </a:endParaRPr>
          </a:p>
          <a:p>
            <a:pPr algn="just">
              <a:lnSpc>
                <a:spcPct val="150000"/>
              </a:lnSpc>
            </a:pPr>
            <a:r>
              <a:rPr lang="ar-SA" b="1" dirty="0">
                <a:latin typeface="Times New Roman"/>
                <a:ea typeface="SimSun"/>
              </a:rPr>
              <a:t> وهي عضلة طويلة تمتد طولياً بموازاة المنصف الجسمي للبطن تتصل من الأسفل بعظم العانة وتمتد أليافها إلى الأعلى ؛ لتتصل بالغضاريف الضلعية الثلاثة( السابع, والسادس, والخامس) على طول خط مستقيم أفقي .</a:t>
            </a:r>
            <a:endParaRPr lang="en-US" b="1" dirty="0">
              <a:latin typeface="Times New Roman"/>
              <a:ea typeface="Times New Roman"/>
              <a:cs typeface="Simplified Arabic"/>
            </a:endParaRPr>
          </a:p>
          <a:p>
            <a:r>
              <a:rPr lang="ar-SA" b="1" dirty="0">
                <a:ea typeface="SimSun"/>
              </a:rPr>
              <a:t>تقسم العضلة البطنية المستقيمة على أربعة أوصال بواسطة قواطع أفقية ذات تركيب وتدي ليفي تسمى بالقواطع الوتدية يقع إحداها القواطع بمستوى السرة , ويقع الآخر اسفل الذيل الخنجري مباشرةً , أما الثالث ، فهو يتوسط المسافة بينهما , ويمكن مشاهدتها على سطح الجسم الحي واضحة , وتحاط العضلة البطنية المستقيمة بغلاف ليفي خاصّ يسمّى بغمد العضلة المستقيمة تعمل على المحافظة على الأحشاء البطنية وتسهم في عمليات التنفس الزفيري وتساعد في حركات انحناء الجسم إلى الأمام وحركات ميلان الجسم نحو اليمين ، واليسار . </a:t>
            </a:r>
            <a:endParaRPr lang="ar-IQ" b="1" dirty="0" smtClean="0">
              <a:ea typeface="SimSun"/>
            </a:endParaRPr>
          </a:p>
          <a:p>
            <a:r>
              <a:rPr lang="en-US" b="1" dirty="0">
                <a:latin typeface="Times New Roman"/>
                <a:ea typeface="SimSun"/>
                <a:cs typeface="Times New Roman"/>
              </a:rPr>
              <a:t> </a:t>
            </a:r>
            <a:r>
              <a:rPr lang="ar-SA" b="1" dirty="0">
                <a:latin typeface="Times New Roman"/>
                <a:ea typeface="SimSun"/>
                <a:cs typeface="Times New Roman"/>
              </a:rPr>
              <a:t>العضلة العجزية الشوكية ( ناصبة الفقار) :</a:t>
            </a:r>
            <a:endParaRPr lang="en-US" b="1" dirty="0">
              <a:latin typeface="Times New Roman"/>
              <a:ea typeface="Times New Roman"/>
              <a:cs typeface="Simplified Arabic"/>
            </a:endParaRPr>
          </a:p>
          <a:p>
            <a:pPr marL="171450"/>
            <a:r>
              <a:rPr lang="ar-SA" b="1" dirty="0">
                <a:latin typeface="Times New Roman"/>
                <a:ea typeface="SimSun"/>
                <a:cs typeface="Times New Roman"/>
              </a:rPr>
              <a:t> </a:t>
            </a:r>
            <a:endParaRPr lang="en-US" b="1" dirty="0">
              <a:latin typeface="Times New Roman"/>
              <a:ea typeface="Times New Roman"/>
              <a:cs typeface="Simplified Arabic"/>
            </a:endParaRPr>
          </a:p>
          <a:p>
            <a:r>
              <a:rPr lang="ar-SA" b="1" dirty="0">
                <a:ea typeface="SimSun"/>
              </a:rPr>
              <a:t>     وهي عضلة تنشأ من عظم العجز والحوض والنتوءات الشوكية للفقرات القطنية وشوك الفقرة الصدرية الحادية عشرة والثانية عشرة والأربطة المجاورة ، وتنغرز في العمود الفقري الطولي الأنسي بأشواك الفقرات الصدرية العليا والعمود الطولي الوسط بالنتوءات المستعرضة وبالأضلاع العمود الطولي الوحشي في زوايا الأضلاع أعلى منطقة الأصل ، وتعمل على انتصاب العمود الفقري باتجاه العمل . </a:t>
            </a:r>
            <a:endParaRPr lang="ar-IQ" b="1" dirty="0"/>
          </a:p>
        </p:txBody>
      </p:sp>
    </p:spTree>
    <p:extLst>
      <p:ext uri="{BB962C8B-B14F-4D97-AF65-F5344CB8AC3E}">
        <p14:creationId xmlns:p14="http://schemas.microsoft.com/office/powerpoint/2010/main" val="4134924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75848"/>
            <a:ext cx="8352928" cy="5109091"/>
          </a:xfrm>
          <a:prstGeom prst="rect">
            <a:avLst/>
          </a:prstGeom>
        </p:spPr>
        <p:txBody>
          <a:bodyPr wrap="square">
            <a:spAutoFit/>
          </a:bodyPr>
          <a:lstStyle/>
          <a:p>
            <a:pPr algn="just"/>
            <a:r>
              <a:rPr lang="en-US" sz="2000" b="1" dirty="0">
                <a:latin typeface="Arial"/>
                <a:ea typeface="SimSun"/>
                <a:cs typeface="Simplified Arabic"/>
              </a:rPr>
              <a:t> </a:t>
            </a:r>
            <a:r>
              <a:rPr lang="ar-SA" sz="2000" b="1" dirty="0">
                <a:latin typeface="Times New Roman"/>
                <a:ea typeface="SimSun"/>
                <a:cs typeface="Times New Roman"/>
              </a:rPr>
              <a:t>العضلة المستقيمة الفخذية </a:t>
            </a:r>
            <a:r>
              <a:rPr lang="ar-SA" sz="2000" b="1" dirty="0" smtClean="0">
                <a:latin typeface="Times New Roman"/>
                <a:ea typeface="SimSun"/>
                <a:cs typeface="Times New Roman"/>
              </a:rPr>
              <a:t>:</a:t>
            </a:r>
            <a:r>
              <a:rPr lang="ar-SA" sz="2000" b="1" dirty="0">
                <a:latin typeface="Times New Roman"/>
                <a:ea typeface="SimSun"/>
                <a:cs typeface="Times New Roman"/>
              </a:rPr>
              <a:t> </a:t>
            </a:r>
            <a:endParaRPr lang="en-US" sz="2000" dirty="0">
              <a:latin typeface="Times New Roman"/>
              <a:ea typeface="Times New Roman"/>
              <a:cs typeface="Simplified Arabic"/>
            </a:endParaRPr>
          </a:p>
          <a:p>
            <a:pPr algn="just">
              <a:lnSpc>
                <a:spcPct val="150000"/>
              </a:lnSpc>
            </a:pPr>
            <a:r>
              <a:rPr lang="ar-SA" b="1" dirty="0">
                <a:latin typeface="Times New Roman"/>
                <a:ea typeface="SimSun"/>
              </a:rPr>
              <a:t>      هي عضلة من العضلات التي تثني مفصل الورك عند بسط مفصل الركبة ، وهي ضمن العضلة رباعية الرؤوس الفخذية التي تفعل على مفصل الركبة وهي عضلة مستقيمة تقع أمام بقية العضلات في القسم الأمامي الوسطي للفخذ تغطي هذه العضلة ( العضلة المتسعة المتوسطة ) </a:t>
            </a:r>
            <a:r>
              <a:rPr lang="ar-SA" b="1" dirty="0" smtClean="0">
                <a:latin typeface="Times New Roman"/>
                <a:ea typeface="SimSun"/>
              </a:rPr>
              <a:t>.</a:t>
            </a:r>
            <a:r>
              <a:rPr lang="ar-IQ" sz="800" b="1" dirty="0">
                <a:latin typeface="Times New Roman"/>
                <a:ea typeface="SimSun"/>
              </a:rPr>
              <a:t> </a:t>
            </a:r>
            <a:endParaRPr lang="en-US" sz="4400" dirty="0">
              <a:latin typeface="Times New Roman"/>
              <a:ea typeface="Times New Roman"/>
              <a:cs typeface="Simplified Arabic"/>
            </a:endParaRPr>
          </a:p>
          <a:p>
            <a:pPr algn="just">
              <a:lnSpc>
                <a:spcPct val="150000"/>
              </a:lnSpc>
            </a:pPr>
            <a:r>
              <a:rPr lang="ar-SA" b="1" dirty="0">
                <a:latin typeface="Times New Roman"/>
                <a:ea typeface="SimSun"/>
              </a:rPr>
              <a:t> إما العضلتين المتسعتان الوحشية والإنسية فهما تقعان على جانبيها من كل جهة الى الخلف قليلاً ولهذه العضلة شكل مغزلي تترتب أليافها بما يشبه الريشة الثنائية ، ولها رأسان :</a:t>
            </a:r>
            <a:endParaRPr lang="en-US" dirty="0">
              <a:latin typeface="Times New Roman"/>
              <a:ea typeface="Times New Roman"/>
              <a:cs typeface="Simplified Arabic"/>
            </a:endParaRPr>
          </a:p>
          <a:p>
            <a:pPr algn="just">
              <a:lnSpc>
                <a:spcPct val="150000"/>
              </a:lnSpc>
            </a:pPr>
            <a:r>
              <a:rPr lang="ar-IQ" sz="800" b="1" dirty="0">
                <a:latin typeface="Times New Roman"/>
                <a:ea typeface="SimSun"/>
              </a:rPr>
              <a:t> </a:t>
            </a:r>
            <a:r>
              <a:rPr lang="ar-SA" b="1" dirty="0" smtClean="0">
                <a:latin typeface="Times New Roman"/>
                <a:ea typeface="SimSun"/>
              </a:rPr>
              <a:t>1- </a:t>
            </a:r>
            <a:r>
              <a:rPr lang="ar-SA" b="1" dirty="0">
                <a:latin typeface="Times New Roman"/>
                <a:ea typeface="SimSun"/>
              </a:rPr>
              <a:t>رأس أصله من الشوك الحرقفي الأمامي السفلي لعظم الحرقفة ، وهو رأس مستقيم .</a:t>
            </a:r>
            <a:endParaRPr lang="en-US" dirty="0">
              <a:latin typeface="Times New Roman"/>
              <a:ea typeface="Times New Roman"/>
              <a:cs typeface="Simplified Arabic"/>
            </a:endParaRPr>
          </a:p>
          <a:p>
            <a:pPr algn="just">
              <a:lnSpc>
                <a:spcPct val="150000"/>
              </a:lnSpc>
            </a:pPr>
            <a:r>
              <a:rPr lang="ar-SA" b="1" dirty="0">
                <a:latin typeface="Times New Roman"/>
                <a:ea typeface="SimSun"/>
              </a:rPr>
              <a:t>2- رأس أصله من حفرة فوق الحافة العليا للحق ، ومن محفظة مفصل الورك المجاور وهو منحني , ويمتد ليلتحم بزاوية حادة مع الرأس المستقيم ، وتمتد الألياف العضلية بصورة مستقيمة إلى الأسفل ، وتنتهي بالوتر . </a:t>
            </a:r>
            <a:endParaRPr lang="ar-IQ" b="1" dirty="0" smtClean="0">
              <a:latin typeface="Times New Roman"/>
              <a:ea typeface="SimSun"/>
            </a:endParaRPr>
          </a:p>
          <a:p>
            <a:pPr algn="just">
              <a:lnSpc>
                <a:spcPct val="150000"/>
              </a:lnSpc>
            </a:pPr>
            <a:r>
              <a:rPr lang="ar-IQ" sz="2000" b="1" dirty="0">
                <a:latin typeface="Times New Roman"/>
                <a:ea typeface="SimSun"/>
                <a:cs typeface="Times New Roman"/>
              </a:rPr>
              <a:t> </a:t>
            </a:r>
            <a:r>
              <a:rPr lang="ar-IQ" sz="2000" b="1" dirty="0" smtClean="0">
                <a:latin typeface="Times New Roman"/>
                <a:ea typeface="SimSun"/>
                <a:cs typeface="Times New Roman"/>
              </a:rPr>
              <a:t>       ا</a:t>
            </a:r>
            <a:r>
              <a:rPr lang="ar-SA" sz="2000" b="1" dirty="0" smtClean="0">
                <a:latin typeface="Times New Roman"/>
                <a:ea typeface="SimSun"/>
                <a:cs typeface="Times New Roman"/>
              </a:rPr>
              <a:t>لعضــلة ذات </a:t>
            </a:r>
            <a:r>
              <a:rPr lang="ar-IQ" sz="2000" b="1" dirty="0" smtClean="0">
                <a:latin typeface="Times New Roman"/>
                <a:ea typeface="SimSun"/>
                <a:cs typeface="Times New Roman"/>
              </a:rPr>
              <a:t>ال</a:t>
            </a:r>
            <a:r>
              <a:rPr lang="ar-SA" sz="2000" b="1" dirty="0" smtClean="0">
                <a:latin typeface="Times New Roman"/>
                <a:ea typeface="SimSun"/>
                <a:cs typeface="Times New Roman"/>
              </a:rPr>
              <a:t>رأسين الفخذية :</a:t>
            </a:r>
            <a:r>
              <a:rPr lang="ar-IQ" sz="2000" b="1" dirty="0">
                <a:latin typeface="Times New Roman"/>
                <a:ea typeface="SimSun"/>
                <a:cs typeface="Times New Roman"/>
              </a:rPr>
              <a:t> </a:t>
            </a:r>
            <a:r>
              <a:rPr lang="ar-SA" sz="800" b="1" dirty="0">
                <a:latin typeface="Times New Roman"/>
                <a:ea typeface="SimSun"/>
                <a:cs typeface="Times New Roman"/>
              </a:rPr>
              <a:t> </a:t>
            </a:r>
            <a:endParaRPr lang="en-US" sz="4400" dirty="0">
              <a:latin typeface="Times New Roman"/>
              <a:ea typeface="Times New Roman"/>
              <a:cs typeface="Simplified Arabic"/>
            </a:endParaRPr>
          </a:p>
          <a:p>
            <a:r>
              <a:rPr lang="ar-SA" b="1" dirty="0">
                <a:ea typeface="SimSun"/>
              </a:rPr>
              <a:t>     من العضلات الخلفية للفخذ ، وهي من العضلات الرئيسة لمفصل الركبة تقع في القسم الخلفي للفخذ وفيما يخصّ لعضلات المجموعة تربط عظم الحوض ( الورك) بعظم الشظية  تساعد في بسط مفصل الورك ، وثني مفصل الركبة وفعلها الرئيس هو ثني مفصل الركبة . </a:t>
            </a:r>
            <a:endParaRPr lang="ar-IQ" dirty="0"/>
          </a:p>
        </p:txBody>
      </p:sp>
    </p:spTree>
    <p:extLst>
      <p:ext uri="{BB962C8B-B14F-4D97-AF65-F5344CB8AC3E}">
        <p14:creationId xmlns:p14="http://schemas.microsoft.com/office/powerpoint/2010/main" val="38923512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29</TotalTime>
  <Words>346</Words>
  <Application>Microsoft Office PowerPoint</Application>
  <PresentationFormat>عرض على الشاشة (3:4)‏</PresentationFormat>
  <Paragraphs>42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شكل موجة</vt:lpstr>
      <vt:lpstr>اثر التدريب على العضلة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التدريب على العضلة</dc:title>
  <dc:creator>dell</dc:creator>
  <cp:lastModifiedBy>dell</cp:lastModifiedBy>
  <cp:revision>8</cp:revision>
  <dcterms:created xsi:type="dcterms:W3CDTF">2019-12-29T17:49:24Z</dcterms:created>
  <dcterms:modified xsi:type="dcterms:W3CDTF">2020-02-13T05:41:04Z</dcterms:modified>
</cp:coreProperties>
</file>