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260648"/>
            <a:ext cx="8352928" cy="6408712"/>
          </a:xfrm>
          <a:solidFill>
            <a:srgbClr val="FFC000"/>
          </a:solidFill>
        </p:spPr>
        <p:txBody>
          <a:bodyPr>
            <a:normAutofit/>
          </a:bodyPr>
          <a:lstStyle/>
          <a:p>
            <a:r>
              <a:rPr lang="ar-IQ" sz="8000" b="1" dirty="0">
                <a:solidFill>
                  <a:prstClr val="black"/>
                </a:solidFill>
              </a:rPr>
              <a:t>تدريبات الاثقال</a:t>
            </a:r>
            <a:br>
              <a:rPr lang="ar-IQ" sz="8000" b="1" dirty="0">
                <a:solidFill>
                  <a:prstClr val="black"/>
                </a:solidFill>
              </a:rPr>
            </a:br>
            <a:r>
              <a:rPr lang="ar-IQ" sz="2800" dirty="0">
                <a:solidFill>
                  <a:prstClr val="black"/>
                </a:solidFill>
              </a:rPr>
              <a:t>م.د نصير حميد كريم </a:t>
            </a:r>
            <a:br>
              <a:rPr lang="ar-IQ" sz="2800" dirty="0">
                <a:solidFill>
                  <a:prstClr val="black"/>
                </a:solidFill>
              </a:rPr>
            </a:br>
            <a:r>
              <a:rPr lang="ar-IQ" sz="2800" dirty="0">
                <a:solidFill>
                  <a:prstClr val="black"/>
                </a:solidFill>
              </a:rPr>
              <a:t>جامعة ديالى</a:t>
            </a:r>
            <a:br>
              <a:rPr lang="ar-IQ" sz="2800" dirty="0">
                <a:solidFill>
                  <a:prstClr val="black"/>
                </a:solidFill>
              </a:rPr>
            </a:br>
            <a:r>
              <a:rPr lang="ar-IQ" sz="2800" dirty="0">
                <a:solidFill>
                  <a:prstClr val="black"/>
                </a:solidFill>
              </a:rPr>
              <a:t>كلية التربية الاساسية </a:t>
            </a:r>
            <a:br>
              <a:rPr lang="ar-IQ" sz="2800" dirty="0">
                <a:solidFill>
                  <a:prstClr val="black"/>
                </a:solidFill>
              </a:rPr>
            </a:br>
            <a:r>
              <a:rPr lang="ar-IQ" sz="2800" dirty="0">
                <a:solidFill>
                  <a:prstClr val="black"/>
                </a:solidFill>
              </a:rPr>
              <a:t>قسم التربية البدنية وعلوم الرياضة</a:t>
            </a:r>
            <a:endParaRPr lang="ar-IQ" dirty="0"/>
          </a:p>
        </p:txBody>
      </p:sp>
    </p:spTree>
    <p:extLst>
      <p:ext uri="{BB962C8B-B14F-4D97-AF65-F5344CB8AC3E}">
        <p14:creationId xmlns:p14="http://schemas.microsoft.com/office/powerpoint/2010/main" val="163050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957392"/>
          </a:xfrm>
          <a:solidFill>
            <a:srgbClr val="FFC000"/>
          </a:solidFill>
        </p:spPr>
        <p:txBody>
          <a:bodyPr>
            <a:normAutofit fontScale="85000" lnSpcReduction="10000"/>
          </a:bodyPr>
          <a:lstStyle/>
          <a:p>
            <a:pPr>
              <a:lnSpc>
                <a:spcPct val="102000"/>
              </a:lnSpc>
            </a:pPr>
            <a:r>
              <a:rPr lang="ar-JO" sz="3600" b="1" dirty="0">
                <a:latin typeface="Times New Roman"/>
                <a:ea typeface="Times New Roman"/>
                <a:cs typeface="Simplified Arabic"/>
              </a:rPr>
              <a:t>تدريبات الأثقال</a:t>
            </a:r>
            <a:endParaRPr lang="en-US" sz="2800" dirty="0">
              <a:latin typeface="Times New Roman"/>
              <a:ea typeface="Times New Roman"/>
              <a:cs typeface="Simplified Arabic"/>
            </a:endParaRPr>
          </a:p>
          <a:p>
            <a:pPr indent="457200" algn="justLow">
              <a:lnSpc>
                <a:spcPct val="102000"/>
              </a:lnSpc>
            </a:pPr>
            <a:r>
              <a:rPr lang="ar-IQ" dirty="0">
                <a:cs typeface="Simplified Arabic"/>
              </a:rPr>
              <a:t>احتلت تدريبات الأثقال في الآونة الأخيرة مكانتها في معظم الأنشطة الرياضية ومنها لعبة كرة السلة، إذ إنَّ التدريب بالأثقال له دور مهم في برامج التدريب الموجه لإعداد اللاعبين بغية الوصول بالرياضي إلى أفضل المستويات. </a:t>
            </a:r>
            <a:endParaRPr lang="en-US" dirty="0"/>
          </a:p>
          <a:p>
            <a:pPr indent="457200" algn="justLow">
              <a:lnSpc>
                <a:spcPct val="102000"/>
              </a:lnSpc>
            </a:pPr>
            <a:r>
              <a:rPr lang="ar-IQ" dirty="0">
                <a:cs typeface="Simplified Arabic"/>
              </a:rPr>
              <a:t>وهنالك أساليب رئيسة ومهمة في تطوير وتنمية أشكال القوة العضلية "وإنَّ أسلوب التدريب بالأثقال أحد هذه الوسائل في تطوير القوة العضلية بجميع أشكالها سواء أكانت قوة قصوى أو قوة إنفجارية أو قوة مميزة بالسرعة أو مطاولة القوة ، إذ بدأ المدربون واللاعبون عامة يعرفون مدى أهمية الأثقال في التدريب بغرض تطوير القوة العضلية لكثير من الألعاب الرياضية وبأشكالها المختلفة بواسطة مقاومات على شكل أوزان وتؤدى هذه الأوزان في مجموعات وكل مجموعة تكرر في أعداد معينة".</a:t>
            </a:r>
            <a:endParaRPr lang="en-US" dirty="0"/>
          </a:p>
          <a:p>
            <a:pPr indent="457200" algn="justLow">
              <a:lnSpc>
                <a:spcPct val="102000"/>
              </a:lnSpc>
            </a:pPr>
            <a:r>
              <a:rPr lang="ar-IQ" dirty="0">
                <a:cs typeface="Simplified Arabic"/>
              </a:rPr>
              <a:t>إنَّ الغاية الأساسية من استخدام الأثقال في التدريب هي "من أجل رفع معدلات الزيادة في القوة العضلية وتطويرها، وليس المقصود بها زيادة درجة تحميل اللاعبين بصورة خاطئة بزيادة كمية الثقل لزيادة القوة العضلية، لهذا يجب أن تنسجم الأوزان المستخدمة في التحميل مع قدرات اللاعبين البدنية ، لانه في الأحوال كلها سواء أكان التحميل على درجة عالية أم أقل منه، فإن له تأثير على القوة العضلية للاعب".</a:t>
            </a:r>
            <a:endParaRPr lang="en-US" dirty="0"/>
          </a:p>
          <a:p>
            <a:endParaRPr lang="ar-IQ" dirty="0"/>
          </a:p>
        </p:txBody>
      </p:sp>
    </p:spTree>
    <p:extLst>
      <p:ext uri="{BB962C8B-B14F-4D97-AF65-F5344CB8AC3E}">
        <p14:creationId xmlns:p14="http://schemas.microsoft.com/office/powerpoint/2010/main" val="3180299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C000"/>
          </a:solidFill>
        </p:spPr>
        <p:txBody>
          <a:bodyPr/>
          <a:lstStyle/>
          <a:p>
            <a:pPr marL="16510" indent="-16510" algn="justLow">
              <a:lnSpc>
                <a:spcPct val="102000"/>
              </a:lnSpc>
              <a:spcAft>
                <a:spcPts val="1000"/>
              </a:spcAft>
            </a:pPr>
            <a:r>
              <a:rPr lang="ar-IQ" b="1" dirty="0">
                <a:cs typeface="Simplified Arabic"/>
              </a:rPr>
              <a:t>أما أهداف  تدريبات الاثقال فتكمن في هدفين هما:</a:t>
            </a:r>
            <a:r>
              <a:rPr lang="ar-IQ" dirty="0">
                <a:cs typeface="Simplified Arabic"/>
              </a:rPr>
              <a:t> </a:t>
            </a:r>
            <a:endParaRPr lang="en-US" dirty="0"/>
          </a:p>
          <a:p>
            <a:pPr lvl="0" algn="justLow">
              <a:lnSpc>
                <a:spcPct val="102000"/>
              </a:lnSpc>
              <a:spcAft>
                <a:spcPts val="1000"/>
              </a:spcAft>
              <a:buFont typeface="Symbol"/>
              <a:buChar char=""/>
              <a:tabLst>
                <a:tab pos="228600" algn="l"/>
              </a:tabLst>
            </a:pPr>
            <a:r>
              <a:rPr lang="ar-IQ" dirty="0">
                <a:cs typeface="Simplified Arabic"/>
              </a:rPr>
              <a:t>الوصول بالرياضي إلى القوة العظمى وهذه تخدم الرباعين.</a:t>
            </a:r>
            <a:endParaRPr lang="en-US" dirty="0"/>
          </a:p>
          <a:p>
            <a:pPr lvl="0" algn="justLow">
              <a:lnSpc>
                <a:spcPct val="102000"/>
              </a:lnSpc>
              <a:spcAft>
                <a:spcPts val="1000"/>
              </a:spcAft>
              <a:buFont typeface="Symbol"/>
              <a:buChar char=""/>
              <a:tabLst>
                <a:tab pos="228600" algn="l"/>
                <a:tab pos="245110" algn="l"/>
              </a:tabLst>
            </a:pPr>
            <a:r>
              <a:rPr lang="ar-IQ" dirty="0">
                <a:cs typeface="Simplified Arabic"/>
              </a:rPr>
              <a:t>تنمية القوة العضلية بأشكالها المختلفة في مجال الفعاليات والمهارات وتطويرها بما يلائم ويناسب هذه المهارات والفعاليات الرياضية، أي إنَّ تطويرها في هذه الحالة سيكون وسيلة للوصول إلى أعلى مستوى للأداء بهذه الفعاليات.</a:t>
            </a:r>
            <a:endParaRPr lang="en-US" dirty="0"/>
          </a:p>
          <a:p>
            <a:pPr algn="justLow">
              <a:lnSpc>
                <a:spcPct val="102000"/>
              </a:lnSpc>
              <a:spcAft>
                <a:spcPts val="1000"/>
              </a:spcAft>
              <a:tabLst>
                <a:tab pos="245110" algn="l"/>
              </a:tabLst>
            </a:pPr>
            <a:r>
              <a:rPr lang="ar-IQ" dirty="0" smtClean="0">
                <a:cs typeface="Simplified Arabic"/>
              </a:rPr>
              <a:t>ومما </a:t>
            </a:r>
            <a:r>
              <a:rPr lang="ar-IQ" dirty="0">
                <a:cs typeface="Simplified Arabic"/>
              </a:rPr>
              <a:t>لاشك فيه دور القوة العضلية والهدف من تدريبها في الفعاليات جميعها وخصوصاً في كرة السلة لما تحتاجه خصوصية هذه اللعبة من صفات بدنية قد تتفاوت في نسب اسهامها في أثناء المباراة، ولكن يبقى دورها الأساس والفعال في الإرتقاء بمستوى اللاعبين وصولا إلى أعلى المستويات من ناحية الأداء المهاري والمستوى البدني. </a:t>
            </a:r>
            <a:endParaRPr lang="en-US" dirty="0">
              <a:effectLst/>
            </a:endParaRPr>
          </a:p>
        </p:txBody>
      </p:sp>
    </p:spTree>
    <p:extLst>
      <p:ext uri="{BB962C8B-B14F-4D97-AF65-F5344CB8AC3E}">
        <p14:creationId xmlns:p14="http://schemas.microsoft.com/office/powerpoint/2010/main" val="188843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C000"/>
          </a:solidFill>
        </p:spPr>
        <p:txBody>
          <a:bodyPr>
            <a:normAutofit fontScale="55000" lnSpcReduction="20000"/>
          </a:bodyPr>
          <a:lstStyle/>
          <a:p>
            <a:pPr algn="justLow">
              <a:lnSpc>
                <a:spcPct val="102000"/>
              </a:lnSpc>
            </a:pPr>
            <a:r>
              <a:rPr lang="ar-IQ" sz="3800" b="1" dirty="0">
                <a:latin typeface="Times New Roman"/>
                <a:ea typeface="Times New Roman"/>
                <a:cs typeface="Simplified Arabic"/>
              </a:rPr>
              <a:t>وتكمن أهميتها كونها:</a:t>
            </a:r>
            <a:endParaRPr lang="en-US" sz="3800" dirty="0">
              <a:latin typeface="Times New Roman"/>
              <a:ea typeface="Times New Roman"/>
              <a:cs typeface="Simplified Arabic"/>
            </a:endParaRPr>
          </a:p>
          <a:p>
            <a:pPr lvl="0" algn="justLow">
              <a:lnSpc>
                <a:spcPct val="102000"/>
              </a:lnSpc>
              <a:spcAft>
                <a:spcPts val="1000"/>
              </a:spcAft>
              <a:buFont typeface="Symbol"/>
              <a:buChar char=""/>
              <a:tabLst>
                <a:tab pos="228600" algn="l"/>
              </a:tabLst>
            </a:pPr>
            <a:r>
              <a:rPr lang="ar-SA" sz="3800" dirty="0">
                <a:cs typeface="Simplified Arabic"/>
              </a:rPr>
              <a:t>تحقق لممارسيها القوام الجيد والتكوين المتناسق وكمال الأجسام .</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أسلوب مهم لرفع كفاية الأجهزة الحيوية للجسم .</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تؤدي إلى آكساب الفرد اللياقة البدنية والحركية.</a:t>
            </a:r>
            <a:endParaRPr lang="en-US" sz="3800" dirty="0"/>
          </a:p>
          <a:p>
            <a:pPr lvl="0" algn="justLow">
              <a:lnSpc>
                <a:spcPct val="102000"/>
              </a:lnSpc>
              <a:spcAft>
                <a:spcPts val="1000"/>
              </a:spcAft>
              <a:buFont typeface="Symbol"/>
              <a:buChar char=""/>
              <a:tabLst>
                <a:tab pos="228600" algn="l"/>
              </a:tabLst>
            </a:pPr>
            <a:r>
              <a:rPr lang="ar-SA" sz="3800" dirty="0">
                <a:cs typeface="Simplified Arabic"/>
              </a:rPr>
              <a:t>وسيلة أساسية لتنمية القوة العضلية بأنواعها.</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تراعي الفروق الفردية بين الرياضي فتتناسب مع مستوياتهم جميعها. </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تحتاج إلى مهارات مبسطة للأداء الحركي.</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تؤدى بتدريبات لمجموعات عضلية محددة ويظهر وضوح التقدم فيها.</a:t>
            </a:r>
            <a:endParaRPr lang="en-US" sz="3800" dirty="0"/>
          </a:p>
          <a:p>
            <a:pPr lvl="0" algn="justLow">
              <a:lnSpc>
                <a:spcPct val="102000"/>
              </a:lnSpc>
              <a:spcAft>
                <a:spcPts val="1000"/>
              </a:spcAft>
              <a:buFont typeface="Symbol"/>
              <a:buChar char=""/>
              <a:tabLst>
                <a:tab pos="228600" algn="l"/>
              </a:tabLst>
            </a:pPr>
            <a:r>
              <a:rPr lang="ar-SA" sz="3800" dirty="0">
                <a:cs typeface="Simplified Arabic"/>
              </a:rPr>
              <a:t>تكسب ممارسيها سمات نفسية وتجنبهم الملل.</a:t>
            </a:r>
            <a:endParaRPr lang="en-US" sz="3800" dirty="0"/>
          </a:p>
          <a:p>
            <a:pPr algn="justLow">
              <a:lnSpc>
                <a:spcPct val="102000"/>
              </a:lnSpc>
            </a:pPr>
            <a:r>
              <a:rPr lang="ar-IQ" sz="3800" u="sng" dirty="0">
                <a:cs typeface="Simplified Arabic"/>
              </a:rPr>
              <a:t>في حين تكتسب تدريبات الأثقال أهمية بالغة لدى الكثير من المدربين من خلال كونها تتصف بما يأتي:</a:t>
            </a:r>
            <a:endParaRPr lang="en-US" sz="3800" u="sng" dirty="0"/>
          </a:p>
          <a:p>
            <a:pPr lvl="0" algn="justLow">
              <a:lnSpc>
                <a:spcPct val="102000"/>
              </a:lnSpc>
              <a:spcAft>
                <a:spcPts val="1000"/>
              </a:spcAft>
              <a:buFont typeface="Symbol"/>
              <a:buChar char=""/>
              <a:tabLst>
                <a:tab pos="228600" algn="l"/>
              </a:tabLst>
            </a:pPr>
            <a:r>
              <a:rPr lang="ar-IQ" sz="3800" dirty="0">
                <a:cs typeface="Simplified Arabic"/>
              </a:rPr>
              <a:t>عزل المجموعات العضلية الخاصة الواجب تقويتها.</a:t>
            </a:r>
            <a:endParaRPr lang="en-US" sz="3800" dirty="0"/>
          </a:p>
          <a:p>
            <a:pPr lvl="0" algn="justLow">
              <a:lnSpc>
                <a:spcPct val="102000"/>
              </a:lnSpc>
              <a:spcAft>
                <a:spcPts val="1000"/>
              </a:spcAft>
              <a:buFont typeface="Symbol"/>
              <a:buChar char=""/>
              <a:tabLst>
                <a:tab pos="228600" algn="l"/>
              </a:tabLst>
            </a:pPr>
            <a:r>
              <a:rPr lang="ar-IQ" sz="3800" dirty="0">
                <a:cs typeface="Simplified Arabic"/>
              </a:rPr>
              <a:t>جعل العضلة أو المجموعات العضلية تعمل بحمل أكثر من قدرتها.</a:t>
            </a:r>
            <a:endParaRPr lang="en-US" sz="3800" dirty="0"/>
          </a:p>
          <a:p>
            <a:pPr lvl="0" algn="justLow">
              <a:lnSpc>
                <a:spcPct val="102000"/>
              </a:lnSpc>
              <a:spcAft>
                <a:spcPts val="1000"/>
              </a:spcAft>
              <a:buFont typeface="Symbol"/>
              <a:buChar char=""/>
              <a:tabLst>
                <a:tab pos="228600" algn="l"/>
              </a:tabLst>
            </a:pPr>
            <a:r>
              <a:rPr lang="ar-IQ" sz="3800" dirty="0">
                <a:cs typeface="Simplified Arabic"/>
              </a:rPr>
              <a:t>عمل تكرار عضلي للوصول إلى مرحلة التعب.</a:t>
            </a:r>
            <a:endParaRPr lang="en-US" sz="3800" dirty="0"/>
          </a:p>
          <a:p>
            <a:pPr lvl="0" algn="justLow">
              <a:lnSpc>
                <a:spcPct val="102000"/>
              </a:lnSpc>
              <a:spcAft>
                <a:spcPts val="1000"/>
              </a:spcAft>
              <a:buFont typeface="Symbol"/>
              <a:buChar char=""/>
              <a:tabLst>
                <a:tab pos="228600" algn="l"/>
              </a:tabLst>
            </a:pPr>
            <a:r>
              <a:rPr lang="ar-IQ" sz="3800" dirty="0">
                <a:cs typeface="Simplified Arabic"/>
              </a:rPr>
              <a:t>تكرار مجموعات التدريب.</a:t>
            </a:r>
            <a:endParaRPr lang="en-US" sz="3800" dirty="0"/>
          </a:p>
          <a:p>
            <a:pPr lvl="0" algn="justLow">
              <a:lnSpc>
                <a:spcPct val="102000"/>
              </a:lnSpc>
              <a:spcAft>
                <a:spcPts val="1000"/>
              </a:spcAft>
              <a:buFont typeface="Symbol"/>
              <a:buChar char=""/>
              <a:tabLst>
                <a:tab pos="228600" algn="l"/>
              </a:tabLst>
            </a:pPr>
            <a:r>
              <a:rPr lang="ar-IQ" sz="3800" dirty="0">
                <a:cs typeface="Simplified Arabic"/>
              </a:rPr>
              <a:t>تكرار وحدات التدريب</a:t>
            </a:r>
            <a:r>
              <a:rPr lang="ar-IQ" dirty="0">
                <a:cs typeface="Simplified Arabic"/>
              </a:rPr>
              <a:t>.</a:t>
            </a:r>
            <a:endParaRPr lang="en-US" dirty="0"/>
          </a:p>
          <a:p>
            <a:endParaRPr lang="ar-IQ" sz="3800" dirty="0"/>
          </a:p>
        </p:txBody>
      </p:sp>
    </p:spTree>
    <p:extLst>
      <p:ext uri="{BB962C8B-B14F-4D97-AF65-F5344CB8AC3E}">
        <p14:creationId xmlns:p14="http://schemas.microsoft.com/office/powerpoint/2010/main" val="172961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
            <a:ext cx="9252520" cy="6915955"/>
          </a:xfrm>
          <a:solidFill>
            <a:srgbClr val="FFC000"/>
          </a:solidFill>
        </p:spPr>
        <p:txBody>
          <a:bodyPr>
            <a:normAutofit fontScale="62500" lnSpcReduction="20000"/>
          </a:bodyPr>
          <a:lstStyle/>
          <a:p>
            <a:pPr algn="justLow">
              <a:lnSpc>
                <a:spcPct val="102000"/>
              </a:lnSpc>
            </a:pPr>
            <a:r>
              <a:rPr lang="ar-IQ" b="1" dirty="0">
                <a:cs typeface="Simplified Arabic"/>
              </a:rPr>
              <a:t>أما مميزات تدريبات الأثقال فهي:</a:t>
            </a:r>
            <a:endParaRPr lang="en-US" dirty="0"/>
          </a:p>
          <a:p>
            <a:pPr lvl="0" algn="justLow">
              <a:lnSpc>
                <a:spcPct val="102000"/>
              </a:lnSpc>
              <a:spcAft>
                <a:spcPts val="1000"/>
              </a:spcAft>
              <a:buFont typeface="Symbol"/>
              <a:buChar char=""/>
              <a:tabLst>
                <a:tab pos="228600" algn="l"/>
              </a:tabLst>
            </a:pPr>
            <a:r>
              <a:rPr lang="ar-IQ" dirty="0">
                <a:cs typeface="Simplified Arabic"/>
              </a:rPr>
              <a:t>استخدامها لتنمية الصفات الأساسية لمكونات اللياقة البدنية بدرجة عالية.</a:t>
            </a:r>
            <a:endParaRPr lang="en-US" dirty="0"/>
          </a:p>
          <a:p>
            <a:pPr lvl="0" algn="justLow">
              <a:lnSpc>
                <a:spcPct val="102000"/>
              </a:lnSpc>
              <a:spcAft>
                <a:spcPts val="1000"/>
              </a:spcAft>
              <a:buFont typeface="Symbol"/>
              <a:buChar char=""/>
              <a:tabLst>
                <a:tab pos="228600" algn="l"/>
              </a:tabLst>
            </a:pPr>
            <a:r>
              <a:rPr lang="ar-IQ" dirty="0">
                <a:cs typeface="Simplified Arabic"/>
              </a:rPr>
              <a:t>تساعد المدرب على اكتشاف نقاط الضعف في لياقة اللاعب والعمل على تلافيها.</a:t>
            </a:r>
            <a:endParaRPr lang="en-US" dirty="0"/>
          </a:p>
          <a:p>
            <a:pPr lvl="0" algn="justLow">
              <a:lnSpc>
                <a:spcPct val="102000"/>
              </a:lnSpc>
              <a:spcAft>
                <a:spcPts val="1000"/>
              </a:spcAft>
              <a:buFont typeface="Symbol"/>
              <a:buChar char=""/>
              <a:tabLst>
                <a:tab pos="228600" algn="l"/>
              </a:tabLst>
            </a:pPr>
            <a:r>
              <a:rPr lang="ar-IQ" dirty="0">
                <a:cs typeface="Simplified Arabic"/>
              </a:rPr>
              <a:t>تساعد اللاعب على اختبار قدراته وإمكانياته.</a:t>
            </a:r>
            <a:endParaRPr lang="en-US" dirty="0"/>
          </a:p>
          <a:p>
            <a:pPr lvl="0" algn="justLow">
              <a:lnSpc>
                <a:spcPct val="102000"/>
              </a:lnSpc>
              <a:spcAft>
                <a:spcPts val="1000"/>
              </a:spcAft>
              <a:buFont typeface="Symbol"/>
              <a:buChar char=""/>
              <a:tabLst>
                <a:tab pos="228600" algn="l"/>
              </a:tabLst>
            </a:pPr>
            <a:r>
              <a:rPr lang="ar-IQ" dirty="0">
                <a:cs typeface="Simplified Arabic"/>
              </a:rPr>
              <a:t>تؤدى بتوقيت فردي حر نظرا لاختلاف الفروق الفردية.تساعد على آختصار الوقت عند الإعداد البدني للمباريات والمنافسات القريبة.</a:t>
            </a:r>
            <a:endParaRPr lang="en-US" dirty="0"/>
          </a:p>
          <a:p>
            <a:pPr lvl="0" algn="justLow">
              <a:lnSpc>
                <a:spcPct val="102000"/>
              </a:lnSpc>
              <a:spcAft>
                <a:spcPts val="1000"/>
              </a:spcAft>
              <a:buFont typeface="Symbol"/>
              <a:buChar char=""/>
              <a:tabLst>
                <a:tab pos="228600" algn="l"/>
              </a:tabLst>
            </a:pPr>
            <a:r>
              <a:rPr lang="ar-IQ" dirty="0">
                <a:cs typeface="Simplified Arabic"/>
              </a:rPr>
              <a:t>التدرج بوزن الأثقال من السهل إلى الصعب تماشياً مع عوامل العمر والجنس ومراحل النمو</a:t>
            </a:r>
            <a:r>
              <a:rPr lang="ar-IQ" dirty="0" smtClean="0">
                <a:cs typeface="Simplified Arabic"/>
              </a:rPr>
              <a:t>.</a:t>
            </a:r>
            <a:r>
              <a:rPr lang="en-US" dirty="0">
                <a:latin typeface="Simplified Arabic"/>
              </a:rPr>
              <a:t> </a:t>
            </a:r>
            <a:endParaRPr lang="en-US" dirty="0"/>
          </a:p>
          <a:p>
            <a:pPr>
              <a:lnSpc>
                <a:spcPct val="102000"/>
              </a:lnSpc>
            </a:pPr>
            <a:r>
              <a:rPr lang="ar-JO" b="1" dirty="0" smtClean="0">
                <a:latin typeface="Times New Roman"/>
                <a:ea typeface="Times New Roman"/>
                <a:cs typeface="Simplified Arabic"/>
              </a:rPr>
              <a:t>التمرينات </a:t>
            </a:r>
            <a:r>
              <a:rPr lang="ar-JO" b="1" dirty="0">
                <a:latin typeface="Times New Roman"/>
                <a:ea typeface="Times New Roman"/>
                <a:cs typeface="Simplified Arabic"/>
              </a:rPr>
              <a:t>المركبة باستخدام الأثقال:</a:t>
            </a:r>
            <a:endParaRPr lang="en-US" dirty="0">
              <a:latin typeface="Times New Roman"/>
              <a:ea typeface="Times New Roman"/>
              <a:cs typeface="Simplified Arabic"/>
            </a:endParaRPr>
          </a:p>
          <a:p>
            <a:pPr indent="457200" algn="just"/>
            <a:r>
              <a:rPr lang="ar-IQ" dirty="0">
                <a:latin typeface="Times New Roman"/>
                <a:ea typeface="Times New Roman"/>
                <a:cs typeface="Simplified Arabic"/>
              </a:rPr>
              <a:t>إنَّ التمارين المشابهة للحركة (مهارات اللعب) هي تقريباً الأفضل والأكثر فاعلية لتطوير القوة البدنية الخاصة في لعبة كرة السلة، والتمارين المركبة تهدف إلى تطوير القوة البدنية الخاصة باستخدام الأثقال لتطوير مجاميع عضلية مختلفة في أَنّ واحد (تمارين مركبة)، كما أشار (</a:t>
            </a:r>
            <a:r>
              <a:rPr lang="en-US" b="1" dirty="0" err="1">
                <a:latin typeface="Times New Roman"/>
                <a:ea typeface="Times New Roman"/>
                <a:cs typeface="Simplified Arabic"/>
              </a:rPr>
              <a:t>Reddin</a:t>
            </a:r>
            <a:r>
              <a:rPr lang="ar-IQ" dirty="0">
                <a:latin typeface="Times New Roman"/>
                <a:ea typeface="Times New Roman"/>
                <a:cs typeface="Simplified Arabic"/>
              </a:rPr>
              <a:t>) "يمكن استعمال وتطوير الجهاز العصبي في الأداء الحركي من خلال التمرين المعقد(المركب) وان هذا مبدأ متطور نسبياً في التدريب وقد يكون  أحسن الطرائق لتحسين قدرة الأداء".</a:t>
            </a:r>
            <a:endParaRPr lang="en-US" dirty="0">
              <a:latin typeface="Times New Roman"/>
              <a:ea typeface="Times New Roman"/>
              <a:cs typeface="Simplified Arabic"/>
            </a:endParaRPr>
          </a:p>
          <a:p>
            <a:r>
              <a:rPr lang="ar-IQ" dirty="0">
                <a:ea typeface="Calibri"/>
                <a:cs typeface="Simplified Arabic"/>
              </a:rPr>
              <a:t>  إنَّ تدريب المجاميع بشكل مستمر وبحركات مشابهة للأداء يؤدي إلى آرتفاع مستوى أداء العضلات العاملة (المؤدي الأساس للعمل) وتقليل عمل العضلات المعاكسة ويبقى الهدف الأساس في العمل العضلي في أثناء أداء الحركة المركبة وهو الحصول على التناغم في العمل العضلي ومن ثم آنسيابية الحركة وهذه الأساليب المتنوعة الغرض منها زيادة التكيف العصبي العضلي لمتطلبات ومتغيرات اللعب خصوصا وأنَّ لعبة كرة السلة أخذت منحىً جديداً في التوجه نحو القوة البدنية الخاصة من خلال التعديلات التي طرأت على خصوصية اللعبة، إذا ما علمنا أن اللاعب يستخدم مجاميع عضلية عدة سواء في الطرف العلوي أو السفلي لتنفيذ المهارات وأدائها بالشكل الصحيح، وهذا ما أكده (جمال صبري) حول التمارين المركبة "كونها أفضل من الحركة المعزولة والمفردة الجيدة، لأن في التمرين المركب </a:t>
            </a:r>
            <a:endParaRPr lang="ar-IQ" dirty="0"/>
          </a:p>
        </p:txBody>
      </p:sp>
    </p:spTree>
    <p:extLst>
      <p:ext uri="{BB962C8B-B14F-4D97-AF65-F5344CB8AC3E}">
        <p14:creationId xmlns:p14="http://schemas.microsoft.com/office/powerpoint/2010/main" val="201302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C000"/>
          </a:solidFill>
        </p:spPr>
        <p:txBody>
          <a:bodyPr/>
          <a:lstStyle/>
          <a:p>
            <a:endParaRPr lang="ar-IQ" dirty="0" smtClean="0"/>
          </a:p>
          <a:p>
            <a:r>
              <a:rPr lang="ar-IQ" dirty="0" smtClean="0"/>
              <a:t>كما </a:t>
            </a:r>
            <a:r>
              <a:rPr lang="ar-IQ" dirty="0"/>
              <a:t>أكد </a:t>
            </a:r>
            <a:r>
              <a:rPr lang="ar-IQ"/>
              <a:t>(</a:t>
            </a:r>
            <a:r>
              <a:rPr lang="ar-IQ" smtClean="0"/>
              <a:t>كايني) : أَنَّ </a:t>
            </a:r>
            <a:r>
              <a:rPr lang="ar-IQ" dirty="0"/>
              <a:t>التمرينات المركبة باستخدام الأثقال لها نواحي عدة ايجابية هي:</a:t>
            </a:r>
            <a:endParaRPr lang="en-US" dirty="0"/>
          </a:p>
          <a:p>
            <a:pPr lvl="0"/>
            <a:r>
              <a:rPr lang="ar-IQ" dirty="0"/>
              <a:t>ناحية وظيفية: من خلال زيادة كفاية عمل الأجهزة الوظيفية نتيجة الأداء.</a:t>
            </a:r>
            <a:endParaRPr lang="en-US" dirty="0"/>
          </a:p>
          <a:p>
            <a:pPr lvl="0"/>
            <a:r>
              <a:rPr lang="ar-IQ" dirty="0"/>
              <a:t>ناحية بدنية: من خلال زيادة مستوى عمل العضلات نتيجة العمل المركب ومن ثم زيادة القوة العضلية بمختلف أنواعها.</a:t>
            </a:r>
            <a:endParaRPr lang="en-US" dirty="0"/>
          </a:p>
          <a:p>
            <a:pPr lvl="0"/>
            <a:r>
              <a:rPr lang="ar-IQ" dirty="0"/>
              <a:t>ناحية توافقية: من خلال العمل المركب لأداء التمارين الذي يؤدي إلى زيادة التوافق لأجزاء الجسم خدمة للمهارة المطلوبة</a:t>
            </a:r>
            <a:r>
              <a:rPr lang="ar-IQ" dirty="0" smtClean="0"/>
              <a:t>.</a:t>
            </a:r>
            <a:endParaRPr lang="ar-IQ" dirty="0"/>
          </a:p>
        </p:txBody>
      </p:sp>
    </p:spTree>
    <p:extLst>
      <p:ext uri="{BB962C8B-B14F-4D97-AF65-F5344CB8AC3E}">
        <p14:creationId xmlns:p14="http://schemas.microsoft.com/office/powerpoint/2010/main" val="32367325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554</Words>
  <Application>Microsoft Office PowerPoint</Application>
  <PresentationFormat>عرض على الشاشة (3:4)‏</PresentationFormat>
  <Paragraphs>38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تدريبات الاثقال م.د نصير حميد كريم  جامعة ديالى كلية التربية الاساسية  قسم التربية البدنية وعلوم الرياضة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تدريبات الاثقال م.د نصير حميد كريم  جامعة ديالى كلية التربية الاساسية  قسم التربية البدنية وعلوم الرياضة</dc:title>
  <dc:creator>dell</dc:creator>
  <cp:lastModifiedBy>dell</cp:lastModifiedBy>
  <cp:revision>3</cp:revision>
  <dcterms:created xsi:type="dcterms:W3CDTF">2020-02-13T06:11:59Z</dcterms:created>
  <dcterms:modified xsi:type="dcterms:W3CDTF">2020-02-13T06:32:08Z</dcterms:modified>
</cp:coreProperties>
</file>