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5"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582E0-5801-4574-A511-70F813B262D8}"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424261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82E0-5801-4574-A511-70F813B262D8}"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329325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82E0-5801-4574-A511-70F813B262D8}"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151135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82E0-5801-4574-A511-70F813B262D8}"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333820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582E0-5801-4574-A511-70F813B262D8}"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232073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582E0-5801-4574-A511-70F813B262D8}"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308117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582E0-5801-4574-A511-70F813B262D8}"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394740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582E0-5801-4574-A511-70F813B262D8}"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408383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82E0-5801-4574-A511-70F813B262D8}"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7156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82E0-5801-4574-A511-70F813B262D8}"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341939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82E0-5801-4574-A511-70F813B262D8}"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38705-5468-44E9-BCEF-2E867D451DCD}" type="slidenum">
              <a:rPr lang="en-US" smtClean="0"/>
              <a:t>‹#›</a:t>
            </a:fld>
            <a:endParaRPr lang="en-US"/>
          </a:p>
        </p:txBody>
      </p:sp>
    </p:spTree>
    <p:extLst>
      <p:ext uri="{BB962C8B-B14F-4D97-AF65-F5344CB8AC3E}">
        <p14:creationId xmlns:p14="http://schemas.microsoft.com/office/powerpoint/2010/main" val="288112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82E0-5801-4574-A511-70F813B262D8}" type="datetimeFigureOut">
              <a:rPr lang="en-US" smtClean="0"/>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38705-5468-44E9-BCEF-2E867D451DCD}" type="slidenum">
              <a:rPr lang="en-US" smtClean="0"/>
              <a:t>‹#›</a:t>
            </a:fld>
            <a:endParaRPr lang="en-US"/>
          </a:p>
        </p:txBody>
      </p:sp>
    </p:spTree>
    <p:extLst>
      <p:ext uri="{BB962C8B-B14F-4D97-AF65-F5344CB8AC3E}">
        <p14:creationId xmlns:p14="http://schemas.microsoft.com/office/powerpoint/2010/main" val="285861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785878"/>
            <a:ext cx="6781800" cy="2862322"/>
          </a:xfrm>
          <a:prstGeom prst="rect">
            <a:avLst/>
          </a:prstGeom>
          <a:noFill/>
        </p:spPr>
        <p:txBody>
          <a:bodyPr wrap="square" rtlCol="0">
            <a:spAutoFit/>
          </a:bodyPr>
          <a:lstStyle/>
          <a:p>
            <a:pPr algn="r"/>
            <a:r>
              <a:rPr lang="ar-IQ" sz="6000" dirty="0" smtClean="0">
                <a:latin typeface="Andalus" panose="02020603050405020304" pitchFamily="18" charset="-78"/>
                <a:ea typeface="Batang" panose="02030600000101010101" pitchFamily="18" charset="-127"/>
                <a:cs typeface="Andalus" panose="02020603050405020304" pitchFamily="18" charset="-78"/>
              </a:rPr>
              <a:t>      المحاضرة الاولى</a:t>
            </a:r>
          </a:p>
          <a:p>
            <a:pPr algn="r"/>
            <a:r>
              <a:rPr lang="ar-IQ" sz="6000" dirty="0" smtClean="0">
                <a:latin typeface="Andalus" panose="02020603050405020304" pitchFamily="18" charset="-78"/>
                <a:ea typeface="Batang" panose="02030600000101010101" pitchFamily="18" charset="-127"/>
                <a:cs typeface="Andalus" panose="02020603050405020304" pitchFamily="18" charset="-78"/>
              </a:rPr>
              <a:t>برنامج </a:t>
            </a:r>
            <a:r>
              <a:rPr lang="ar-IQ" sz="6000" dirty="0">
                <a:latin typeface="Andalus" panose="02020603050405020304" pitchFamily="18" charset="-78"/>
                <a:ea typeface="Batang" panose="02030600000101010101" pitchFamily="18" charset="-127"/>
                <a:cs typeface="Andalus" panose="02020603050405020304" pitchFamily="18" charset="-78"/>
              </a:rPr>
              <a:t>المايكروسوفت</a:t>
            </a:r>
            <a:r>
              <a:rPr lang="ar-IQ" sz="6000" dirty="0" smtClean="0">
                <a:latin typeface="Andalus" panose="02020603050405020304" pitchFamily="18" charset="-78"/>
                <a:ea typeface="Batang" panose="02030600000101010101" pitchFamily="18" charset="-127"/>
                <a:cs typeface="Andalus" panose="02020603050405020304" pitchFamily="18" charset="-78"/>
              </a:rPr>
              <a:t> ورد</a:t>
            </a:r>
            <a:endParaRPr lang="en-US" sz="6000" dirty="0" smtClean="0">
              <a:latin typeface="Andalus" panose="02020603050405020304" pitchFamily="18" charset="-78"/>
              <a:ea typeface="Batang" panose="02030600000101010101" pitchFamily="18" charset="-127"/>
              <a:cs typeface="Andalus" panose="02020603050405020304" pitchFamily="18" charset="-78"/>
            </a:endParaRPr>
          </a:p>
          <a:p>
            <a:pPr algn="r"/>
            <a:r>
              <a:rPr lang="ar-IQ" sz="6000" dirty="0" smtClean="0">
                <a:latin typeface="Andalus" panose="02020603050405020304" pitchFamily="18" charset="-78"/>
                <a:ea typeface="Batang" panose="02030600000101010101" pitchFamily="18" charset="-127"/>
                <a:cs typeface="Andalus" panose="02020603050405020304" pitchFamily="18" charset="-78"/>
              </a:rPr>
              <a:t>      </a:t>
            </a:r>
            <a:endParaRPr lang="en-US" sz="6000" dirty="0">
              <a:latin typeface="Andalus" panose="02020603050405020304" pitchFamily="18" charset="-78"/>
              <a:ea typeface="Batang" panose="02030600000101010101" pitchFamily="18" charset="-127"/>
              <a:cs typeface="Andalus" panose="02020603050405020304" pitchFamily="18" charset="-78"/>
            </a:endParaRPr>
          </a:p>
        </p:txBody>
      </p:sp>
    </p:spTree>
    <p:extLst>
      <p:ext uri="{BB962C8B-B14F-4D97-AF65-F5344CB8AC3E}">
        <p14:creationId xmlns:p14="http://schemas.microsoft.com/office/powerpoint/2010/main" val="39443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8458200" cy="523220"/>
          </a:xfrm>
          <a:prstGeom prst="rect">
            <a:avLst/>
          </a:prstGeom>
        </p:spPr>
        <p:txBody>
          <a:bodyPr wrap="square">
            <a:spAutoFit/>
          </a:bodyPr>
          <a:lstStyle/>
          <a:p>
            <a:pPr algn="r" rtl="1"/>
            <a:r>
              <a:rPr lang="ar-IQ" sz="2800" dirty="0"/>
              <a:t>شريط الحالة وفيه تجد رقم الصفحة ورقم السطر وموضع المؤشر الحالي</a:t>
            </a:r>
            <a:r>
              <a:rPr lang="en-US" sz="2800" dirty="0"/>
              <a:t> .</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85800"/>
            <a:ext cx="8458200" cy="533400"/>
          </a:xfrm>
          <a:prstGeom prst="rect">
            <a:avLst/>
          </a:prstGeom>
          <a:noFill/>
          <a:ln>
            <a:noFill/>
          </a:ln>
        </p:spPr>
      </p:pic>
      <p:sp>
        <p:nvSpPr>
          <p:cNvPr id="4" name="Rectangle 3"/>
          <p:cNvSpPr/>
          <p:nvPr/>
        </p:nvSpPr>
        <p:spPr>
          <a:xfrm>
            <a:off x="381000" y="1447800"/>
            <a:ext cx="8458200" cy="954107"/>
          </a:xfrm>
          <a:prstGeom prst="rect">
            <a:avLst/>
          </a:prstGeom>
        </p:spPr>
        <p:txBody>
          <a:bodyPr wrap="square">
            <a:spAutoFit/>
          </a:bodyPr>
          <a:lstStyle/>
          <a:p>
            <a:pPr algn="r" rtl="1"/>
            <a:r>
              <a:rPr lang="ar-IQ" sz="2800" dirty="0"/>
              <a:t>أشرطة التمرير وهي لإظهار كل جزء في المستند وذلك بتحريكها بالضغط بالفأرة</a:t>
            </a:r>
            <a:r>
              <a:rPr lang="en-US" sz="2800" dirty="0"/>
              <a:t> . </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438400"/>
            <a:ext cx="8458200" cy="633412"/>
          </a:xfrm>
          <a:prstGeom prst="rect">
            <a:avLst/>
          </a:prstGeom>
          <a:noFill/>
          <a:ln>
            <a:noFill/>
          </a:ln>
        </p:spPr>
      </p:pic>
      <p:sp>
        <p:nvSpPr>
          <p:cNvPr id="6" name="Rectangle 5"/>
          <p:cNvSpPr/>
          <p:nvPr/>
        </p:nvSpPr>
        <p:spPr>
          <a:xfrm>
            <a:off x="152400" y="3166170"/>
            <a:ext cx="8686800" cy="2677656"/>
          </a:xfrm>
          <a:prstGeom prst="rect">
            <a:avLst/>
          </a:prstGeom>
        </p:spPr>
        <p:txBody>
          <a:bodyPr wrap="square">
            <a:spAutoFit/>
          </a:bodyPr>
          <a:lstStyle/>
          <a:p>
            <a:pPr algn="r" rtl="1"/>
            <a:r>
              <a:rPr lang="ar-IQ" sz="2800" dirty="0"/>
              <a:t>وضع المؤشر في المكان الذي ترغب في إدخال النص به</a:t>
            </a:r>
            <a:r>
              <a:rPr lang="en-US" sz="2800" dirty="0"/>
              <a:t> .</a:t>
            </a:r>
            <a:r>
              <a:rPr lang="ar-IQ" sz="2800" dirty="0"/>
              <a:t>اكتب النص الذي تريده . وسيقوم برنامج الوورد تلقائيا بملائمة النص على بداية السطر. لإنهاء </a:t>
            </a:r>
            <a:r>
              <a:rPr lang="ar-IQ" sz="2800" dirty="0" smtClean="0"/>
              <a:t>سطر </a:t>
            </a:r>
            <a:r>
              <a:rPr lang="ar-IQ" sz="2800" dirty="0"/>
              <a:t>قصير أو فقره وإنشاء سطر فارغ جديد اضغط على </a:t>
            </a:r>
            <a:r>
              <a:rPr lang="ar-IQ" sz="2800" dirty="0" smtClean="0"/>
              <a:t>مفتاح</a:t>
            </a:r>
            <a:r>
              <a:rPr lang="en-US" sz="2800" dirty="0" smtClean="0"/>
              <a:t> ( enter ) </a:t>
            </a:r>
            <a:r>
              <a:rPr lang="ar-IQ" sz="2800" dirty="0" smtClean="0"/>
              <a:t>الموجود بلوحة المفاتيح.لتحريك </a:t>
            </a:r>
            <a:r>
              <a:rPr lang="ar-IQ" sz="2800" dirty="0"/>
              <a:t>مؤشر الإدخال نحو اليسار بمقدار نصف انش اضغط مفتاح</a:t>
            </a:r>
            <a:r>
              <a:rPr lang="en-US" sz="2800" dirty="0"/>
              <a:t> ( tab ) </a:t>
            </a:r>
            <a:r>
              <a:rPr lang="ar-IQ" sz="2800" dirty="0"/>
              <a:t>الموجود بلوحة المفاتيح . </a:t>
            </a:r>
            <a:r>
              <a:rPr lang="en-US" sz="2800" dirty="0"/>
              <a:t/>
            </a:r>
            <a:br>
              <a:rPr lang="en-US" sz="2800" dirty="0"/>
            </a:br>
            <a:endParaRPr lang="en-US" sz="2800" dirty="0"/>
          </a:p>
        </p:txBody>
      </p:sp>
    </p:spTree>
    <p:extLst>
      <p:ext uri="{BB962C8B-B14F-4D97-AF65-F5344CB8AC3E}">
        <p14:creationId xmlns:p14="http://schemas.microsoft.com/office/powerpoint/2010/main" val="294286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ord.banaat.com/images/pic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8458200" cy="4800599"/>
          </a:xfrm>
          <a:prstGeom prst="rect">
            <a:avLst/>
          </a:prstGeom>
          <a:noFill/>
          <a:ln>
            <a:noFill/>
          </a:ln>
        </p:spPr>
      </p:pic>
      <p:sp>
        <p:nvSpPr>
          <p:cNvPr id="3" name="Rectangle 2"/>
          <p:cNvSpPr/>
          <p:nvPr/>
        </p:nvSpPr>
        <p:spPr>
          <a:xfrm>
            <a:off x="304800" y="457200"/>
            <a:ext cx="8458200" cy="954107"/>
          </a:xfrm>
          <a:prstGeom prst="rect">
            <a:avLst/>
          </a:prstGeom>
        </p:spPr>
        <p:txBody>
          <a:bodyPr wrap="square">
            <a:spAutoFit/>
          </a:bodyPr>
          <a:lstStyle/>
          <a:p>
            <a:pPr algn="r" rtl="1"/>
            <a:r>
              <a:rPr lang="ar-IQ" sz="2800" dirty="0"/>
              <a:t>للمسح وإلغاء المسافة انقر على زر</a:t>
            </a:r>
            <a:r>
              <a:rPr lang="en-US" sz="2800" dirty="0"/>
              <a:t> ( backspace ) </a:t>
            </a:r>
            <a:r>
              <a:rPr lang="ar-IQ" sz="2800" dirty="0"/>
              <a:t>أو</a:t>
            </a:r>
            <a:r>
              <a:rPr lang="en-US" sz="2800" dirty="0"/>
              <a:t> ( Delete ) </a:t>
            </a:r>
            <a:r>
              <a:rPr lang="ar-IQ" sz="2800" dirty="0"/>
              <a:t>الموجود بلوحة المفاتيح</a:t>
            </a:r>
            <a:endParaRPr lang="en-US" sz="2800" dirty="0"/>
          </a:p>
        </p:txBody>
      </p:sp>
    </p:spTree>
    <p:extLst>
      <p:ext uri="{BB962C8B-B14F-4D97-AF65-F5344CB8AC3E}">
        <p14:creationId xmlns:p14="http://schemas.microsoft.com/office/powerpoint/2010/main" val="298110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52478"/>
            <a:ext cx="8229600" cy="2862322"/>
          </a:xfrm>
          <a:prstGeom prst="rect">
            <a:avLst/>
          </a:prstGeom>
        </p:spPr>
        <p:txBody>
          <a:bodyPr wrap="square">
            <a:spAutoFit/>
          </a:bodyPr>
          <a:lstStyle/>
          <a:p>
            <a:pPr algn="r" rtl="1"/>
            <a:r>
              <a:rPr lang="ar-IQ" sz="6000" dirty="0">
                <a:latin typeface="Andalus" panose="02020603050405020304" pitchFamily="18" charset="-78"/>
                <a:ea typeface="Batang" panose="02030600000101010101" pitchFamily="18" charset="-127"/>
                <a:cs typeface="Andalus" panose="02020603050405020304" pitchFamily="18" charset="-78"/>
              </a:rPr>
              <a:t> </a:t>
            </a:r>
            <a:r>
              <a:rPr lang="ar-IQ" sz="6000" dirty="0" smtClean="0">
                <a:latin typeface="Andalus" panose="02020603050405020304" pitchFamily="18" charset="-78"/>
                <a:ea typeface="Batang" panose="02030600000101010101" pitchFamily="18" charset="-127"/>
                <a:cs typeface="Andalus" panose="02020603050405020304" pitchFamily="18" charset="-78"/>
              </a:rPr>
              <a:t>           المحاضرة الثالثة</a:t>
            </a:r>
            <a:endParaRPr lang="ar-IQ" sz="6000" dirty="0">
              <a:latin typeface="Andalus" panose="02020603050405020304" pitchFamily="18" charset="-78"/>
              <a:ea typeface="Batang" panose="02030600000101010101" pitchFamily="18" charset="-127"/>
              <a:cs typeface="Andalus" panose="02020603050405020304" pitchFamily="18" charset="-78"/>
            </a:endParaRPr>
          </a:p>
          <a:p>
            <a:pPr algn="r" rtl="1"/>
            <a:r>
              <a:rPr lang="ar-IQ" sz="6000" dirty="0">
                <a:latin typeface="Andalus" panose="02020603050405020304" pitchFamily="18" charset="-78"/>
                <a:ea typeface="Batang" panose="02030600000101010101" pitchFamily="18" charset="-127"/>
                <a:cs typeface="Andalus" panose="02020603050405020304" pitchFamily="18" charset="-78"/>
              </a:rPr>
              <a:t>       برنامج المايكروسوفت ورد</a:t>
            </a:r>
            <a:endParaRPr lang="en-US" sz="6000" dirty="0">
              <a:latin typeface="Andalus" panose="02020603050405020304" pitchFamily="18" charset="-78"/>
              <a:ea typeface="Batang" panose="02030600000101010101" pitchFamily="18" charset="-127"/>
              <a:cs typeface="Andalus" panose="02020603050405020304" pitchFamily="18" charset="-78"/>
            </a:endParaRPr>
          </a:p>
          <a:p>
            <a:pPr algn="r"/>
            <a:r>
              <a:rPr lang="ar-IQ" sz="6000" dirty="0">
                <a:latin typeface="Andalus" panose="02020603050405020304" pitchFamily="18" charset="-78"/>
                <a:ea typeface="Batang" panose="02030600000101010101" pitchFamily="18" charset="-127"/>
                <a:cs typeface="Andalus" panose="02020603050405020304" pitchFamily="18" charset="-78"/>
              </a:rPr>
              <a:t>                      </a:t>
            </a:r>
            <a:endParaRPr lang="en-US" sz="6000" dirty="0"/>
          </a:p>
        </p:txBody>
      </p:sp>
    </p:spTree>
    <p:extLst>
      <p:ext uri="{BB962C8B-B14F-4D97-AF65-F5344CB8AC3E}">
        <p14:creationId xmlns:p14="http://schemas.microsoft.com/office/powerpoint/2010/main" val="53645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2677656"/>
          </a:xfrm>
          <a:prstGeom prst="rect">
            <a:avLst/>
          </a:prstGeom>
        </p:spPr>
        <p:txBody>
          <a:bodyPr wrap="square">
            <a:spAutoFit/>
          </a:bodyPr>
          <a:lstStyle/>
          <a:p>
            <a:pPr algn="r" rtl="1"/>
            <a:r>
              <a:rPr lang="ar-IQ" sz="2800" dirty="0"/>
              <a:t>رابعا : طرق تنسيق النصوص :</a:t>
            </a:r>
            <a:r>
              <a:rPr lang="en-US" sz="2800" dirty="0"/>
              <a:t/>
            </a:r>
            <a:br>
              <a:rPr lang="en-US" sz="2800" dirty="0"/>
            </a:br>
            <a:r>
              <a:rPr lang="en-US" sz="2800" dirty="0"/>
              <a:t/>
            </a:r>
            <a:br>
              <a:rPr lang="en-US" sz="2800" dirty="0"/>
            </a:br>
            <a:r>
              <a:rPr lang="ar-IQ" sz="2800" dirty="0"/>
              <a:t>لابد أن تظلل النص الذي تريد تنسيقه وذلك بالضغط على زر الفأره الأيمن وتحريك المؤشر إلى الجهة المطلوبة</a:t>
            </a:r>
            <a:r>
              <a:rPr lang="en-US" sz="2800" dirty="0"/>
              <a:t> .</a:t>
            </a:r>
            <a:br>
              <a:rPr lang="en-US" sz="2800" dirty="0"/>
            </a:br>
            <a:r>
              <a:rPr lang="ar-IQ" sz="2800" dirty="0"/>
              <a:t>انقر على تنسيق ثم خط . ستفتح لك هذه الشاشة . اختر التنسيق الذي تريده</a:t>
            </a:r>
            <a:r>
              <a:rPr lang="en-US" sz="2800" dirty="0"/>
              <a:t/>
            </a:r>
            <a:br>
              <a:rPr lang="en-US" sz="2800" dirty="0"/>
            </a:br>
            <a:endParaRPr lang="en-US" sz="2800" dirty="0"/>
          </a:p>
        </p:txBody>
      </p:sp>
      <p:pic>
        <p:nvPicPr>
          <p:cNvPr id="3" name="Picture 2" descr="http://www.yabdoo.com/users/3243/gallery/63_p69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8534400" cy="4314825"/>
          </a:xfrm>
          <a:prstGeom prst="rect">
            <a:avLst/>
          </a:prstGeom>
          <a:noFill/>
          <a:ln>
            <a:noFill/>
          </a:ln>
        </p:spPr>
      </p:pic>
    </p:spTree>
    <p:extLst>
      <p:ext uri="{BB962C8B-B14F-4D97-AF65-F5344CB8AC3E}">
        <p14:creationId xmlns:p14="http://schemas.microsoft.com/office/powerpoint/2010/main" val="345144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0265" y="152400"/>
            <a:ext cx="4171335" cy="523220"/>
          </a:xfrm>
          <a:prstGeom prst="rect">
            <a:avLst/>
          </a:prstGeom>
        </p:spPr>
        <p:txBody>
          <a:bodyPr wrap="none">
            <a:spAutoFit/>
          </a:bodyPr>
          <a:lstStyle/>
          <a:p>
            <a:pPr algn="r" rtl="1"/>
            <a:r>
              <a:rPr lang="ar-IQ" sz="2800" dirty="0"/>
              <a:t>أو عن طريق شريط الأدوات تنسيق</a:t>
            </a:r>
            <a:endParaRPr lang="en-US" sz="2800" dirty="0"/>
          </a:p>
        </p:txBody>
      </p:sp>
      <p:pic>
        <p:nvPicPr>
          <p:cNvPr id="3" name="Picture 2" descr="http://www.yabdoo.com/users/3243/gallery/63_p699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86799" cy="771525"/>
          </a:xfrm>
          <a:prstGeom prst="rect">
            <a:avLst/>
          </a:prstGeom>
          <a:noFill/>
          <a:ln>
            <a:noFill/>
          </a:ln>
        </p:spPr>
      </p:pic>
      <p:sp>
        <p:nvSpPr>
          <p:cNvPr id="4" name="Rectangle 3"/>
          <p:cNvSpPr/>
          <p:nvPr/>
        </p:nvSpPr>
        <p:spPr>
          <a:xfrm>
            <a:off x="380999" y="1905000"/>
            <a:ext cx="8610599" cy="954107"/>
          </a:xfrm>
          <a:prstGeom prst="rect">
            <a:avLst/>
          </a:prstGeom>
        </p:spPr>
        <p:txBody>
          <a:bodyPr wrap="square">
            <a:spAutoFit/>
          </a:bodyPr>
          <a:lstStyle/>
          <a:p>
            <a:pPr algn="r" rtl="1"/>
            <a:r>
              <a:rPr lang="ar-IQ" sz="2800" dirty="0"/>
              <a:t>لمعرفة أمر كل زر يرجى وضع مؤشر الفأره على الزر بدون الضغط كما هو واضح من الصورة</a:t>
            </a:r>
            <a:endParaRPr lang="en-US" sz="2800" dirty="0"/>
          </a:p>
        </p:txBody>
      </p:sp>
      <p:sp>
        <p:nvSpPr>
          <p:cNvPr id="5" name="Rectangle 4"/>
          <p:cNvSpPr/>
          <p:nvPr/>
        </p:nvSpPr>
        <p:spPr>
          <a:xfrm>
            <a:off x="304800" y="2819400"/>
            <a:ext cx="8686798" cy="3970318"/>
          </a:xfrm>
          <a:prstGeom prst="rect">
            <a:avLst/>
          </a:prstGeom>
        </p:spPr>
        <p:txBody>
          <a:bodyPr wrap="square">
            <a:spAutoFit/>
          </a:bodyPr>
          <a:lstStyle/>
          <a:p>
            <a:pPr algn="r" rtl="1"/>
            <a:r>
              <a:rPr lang="ar-IQ" sz="2800" dirty="0"/>
              <a:t>ويوجد في برنامج الورد كثير من المختصرات التي يمكن استخدامها في عملية الكتابة وتنسيق النصوص وهي عبارة عن اختصارات كثيرة و عديدة نجد بعضها في القوائم الموجودة في أعلى صفحة الـ</a:t>
            </a:r>
            <a:r>
              <a:rPr lang="en-US" sz="2800" dirty="0"/>
              <a:t> word </a:t>
            </a:r>
            <a:r>
              <a:rPr lang="ar-IQ" sz="2800" dirty="0"/>
              <a:t>لذلك أفضل أن تأتي كمعلومات أساسية في الـ</a:t>
            </a:r>
            <a:r>
              <a:rPr lang="en-US" sz="2800" dirty="0"/>
              <a:t> word </a:t>
            </a:r>
            <a:r>
              <a:rPr lang="ar-IQ" sz="2800" dirty="0"/>
              <a:t>مثلاً</a:t>
            </a:r>
            <a:r>
              <a:rPr lang="en-US" sz="2800" dirty="0"/>
              <a:t> : </a:t>
            </a:r>
            <a:br>
              <a:rPr lang="en-US" sz="2800" dirty="0"/>
            </a:br>
            <a:r>
              <a:rPr lang="ar-IQ" sz="2800" dirty="0"/>
              <a:t>يعمل هذا الامر بتحديد الكل للنص او للكائن</a:t>
            </a:r>
            <a:r>
              <a:rPr lang="en-US" sz="2800" dirty="0"/>
              <a:t> Ctrl + A </a:t>
            </a:r>
            <a:br>
              <a:rPr lang="en-US" sz="2800" dirty="0"/>
            </a:br>
            <a:r>
              <a:rPr lang="ar-IQ" sz="2800" dirty="0"/>
              <a:t>يعمل هذا الامر بنسخ الذي تم تحديده</a:t>
            </a:r>
            <a:r>
              <a:rPr lang="en-US" sz="2800" dirty="0"/>
              <a:t> Ctrl + C </a:t>
            </a:r>
            <a:br>
              <a:rPr lang="en-US" sz="2800" dirty="0"/>
            </a:br>
            <a:r>
              <a:rPr lang="ar-IQ" sz="2800" dirty="0"/>
              <a:t>يعمل هذا الامر بلصق المنسوخ</a:t>
            </a:r>
            <a:r>
              <a:rPr lang="en-US" sz="2800" dirty="0"/>
              <a:t> Ctrl + V </a:t>
            </a:r>
            <a:br>
              <a:rPr lang="en-US" sz="2800" dirty="0"/>
            </a:br>
            <a:r>
              <a:rPr lang="ar-IQ" sz="2800" dirty="0"/>
              <a:t>يعمل هذا الامر بقص الذي تم تحديده</a:t>
            </a:r>
            <a:r>
              <a:rPr lang="en-US" sz="2800" dirty="0"/>
              <a:t> Ctrl + X </a:t>
            </a:r>
            <a:br>
              <a:rPr lang="en-US" sz="2800" dirty="0"/>
            </a:br>
            <a:endParaRPr lang="en-US" sz="2800" dirty="0"/>
          </a:p>
        </p:txBody>
      </p:sp>
    </p:spTree>
    <p:extLst>
      <p:ext uri="{BB962C8B-B14F-4D97-AF65-F5344CB8AC3E}">
        <p14:creationId xmlns:p14="http://schemas.microsoft.com/office/powerpoint/2010/main" val="284482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382000" cy="5693866"/>
          </a:xfrm>
          <a:prstGeom prst="rect">
            <a:avLst/>
          </a:prstGeom>
        </p:spPr>
        <p:txBody>
          <a:bodyPr wrap="square">
            <a:spAutoFit/>
          </a:bodyPr>
          <a:lstStyle/>
          <a:p>
            <a:pPr algn="r" rtl="1"/>
            <a:r>
              <a:rPr lang="ar-IQ" sz="2800" dirty="0"/>
              <a:t>هذا الامر مهم جدا يمكنك التراجع عن أي أمر عملته</a:t>
            </a:r>
            <a:r>
              <a:rPr lang="en-US" sz="2800" dirty="0"/>
              <a:t> Ctrl + Z </a:t>
            </a:r>
            <a:br>
              <a:rPr lang="en-US" sz="2800" dirty="0"/>
            </a:br>
            <a:r>
              <a:rPr lang="ar-IQ" sz="2800" dirty="0"/>
              <a:t>هذا الامر يعطي لبرنامج المتصفح او اي برنامج امر الطباعة</a:t>
            </a:r>
            <a:r>
              <a:rPr lang="en-US" sz="2800" dirty="0"/>
              <a:t> Ctrl + P </a:t>
            </a:r>
            <a:br>
              <a:rPr lang="en-US" sz="2800" dirty="0"/>
            </a:br>
            <a:r>
              <a:rPr lang="ar-IQ" sz="2800" dirty="0"/>
              <a:t>يمكنك فتح ملف من اي برنامج عن طريق هذا الامر</a:t>
            </a:r>
            <a:r>
              <a:rPr lang="en-US" sz="2800" dirty="0"/>
              <a:t> Ctrl + O </a:t>
            </a:r>
            <a:br>
              <a:rPr lang="en-US" sz="2800" dirty="0"/>
            </a:br>
            <a:r>
              <a:rPr lang="ar-IQ" sz="2800" dirty="0"/>
              <a:t>يمكنك اغلاق اي نافذه مفتوحة</a:t>
            </a:r>
            <a:r>
              <a:rPr lang="en-US" sz="2800" dirty="0"/>
              <a:t> Ctrl + W </a:t>
            </a:r>
            <a:br>
              <a:rPr lang="en-US" sz="2800" dirty="0"/>
            </a:br>
            <a:r>
              <a:rPr lang="ar-IQ" sz="2800" dirty="0"/>
              <a:t>أمر يجعل برنامج التصفح يحفظ الصفحة المعروضة الى المفضلة</a:t>
            </a:r>
            <a:r>
              <a:rPr lang="en-US" sz="2800" dirty="0"/>
              <a:t> Ctrl + D </a:t>
            </a:r>
            <a:br>
              <a:rPr lang="en-US" sz="2800" dirty="0"/>
            </a:br>
            <a:r>
              <a:rPr lang="ar-IQ" sz="2800" dirty="0"/>
              <a:t>يمكن لك البحث في البرنامج عن كلمة</a:t>
            </a:r>
            <a:r>
              <a:rPr lang="en-US" sz="2800" dirty="0"/>
              <a:t> Ctrl +F </a:t>
            </a:r>
            <a:br>
              <a:rPr lang="en-US" sz="2800" dirty="0"/>
            </a:br>
            <a:r>
              <a:rPr lang="ar-IQ" sz="2800" dirty="0"/>
              <a:t>يمكن لك ترتيب ملف المفضلة عن طريق هذا الامر</a:t>
            </a:r>
            <a:r>
              <a:rPr lang="en-US" sz="2800" dirty="0"/>
              <a:t> Ctrl + B </a:t>
            </a:r>
            <a:br>
              <a:rPr lang="en-US" sz="2800" dirty="0"/>
            </a:br>
            <a:r>
              <a:rPr lang="ar-IQ" sz="2800" dirty="0"/>
              <a:t>حفظ العمل الذي تقوم به</a:t>
            </a:r>
            <a:r>
              <a:rPr lang="en-US" sz="2800" dirty="0"/>
              <a:t> Ctrl + S </a:t>
            </a:r>
            <a:br>
              <a:rPr lang="en-US" sz="2800" dirty="0"/>
            </a:br>
            <a:r>
              <a:rPr lang="ar-IQ" sz="2800" dirty="0"/>
              <a:t>يجعل مؤشر الكتابة يذهب الى اليسار</a:t>
            </a:r>
            <a:r>
              <a:rPr lang="en-US" sz="2800" dirty="0"/>
              <a:t> Ctrl + Shift</a:t>
            </a:r>
            <a:r>
              <a:rPr lang="ar-IQ" sz="2800" dirty="0"/>
              <a:t>يسار</a:t>
            </a:r>
            <a:r>
              <a:rPr lang="en-US" sz="2800" dirty="0"/>
              <a:t> </a:t>
            </a:r>
            <a:br>
              <a:rPr lang="en-US" sz="2800" dirty="0"/>
            </a:br>
            <a:r>
              <a:rPr lang="ar-IQ" sz="2800" dirty="0"/>
              <a:t>يجعل مؤشر الكتابة يذهب الى اليمين</a:t>
            </a:r>
            <a:r>
              <a:rPr lang="en-US" sz="2800" dirty="0"/>
              <a:t> Ctrl + Shift </a:t>
            </a:r>
            <a:r>
              <a:rPr lang="ar-IQ" sz="2800" dirty="0"/>
              <a:t>يمين</a:t>
            </a:r>
            <a:r>
              <a:rPr lang="en-US" sz="2800" dirty="0"/>
              <a:t> </a:t>
            </a:r>
            <a:br>
              <a:rPr lang="en-US" sz="2800" dirty="0"/>
            </a:br>
            <a:r>
              <a:rPr lang="ar-IQ" sz="2800" dirty="0"/>
              <a:t>أمر مفيد يقوم بإغلاق النوافذ المفتوحة</a:t>
            </a:r>
            <a:r>
              <a:rPr lang="en-US" sz="2800" dirty="0"/>
              <a:t> Alt + F4 </a:t>
            </a:r>
            <a:br>
              <a:rPr lang="en-US" sz="2800" dirty="0"/>
            </a:br>
            <a:r>
              <a:rPr lang="ar-IQ" sz="2800" dirty="0"/>
              <a:t>يمكنك التنقل من نافذة الى نافذه</a:t>
            </a:r>
            <a:r>
              <a:rPr lang="en-US" sz="2800" dirty="0"/>
              <a:t> Alt + Esc </a:t>
            </a:r>
            <a:endParaRPr lang="en-US" sz="2800" dirty="0"/>
          </a:p>
        </p:txBody>
      </p:sp>
    </p:spTree>
    <p:extLst>
      <p:ext uri="{BB962C8B-B14F-4D97-AF65-F5344CB8AC3E}">
        <p14:creationId xmlns:p14="http://schemas.microsoft.com/office/powerpoint/2010/main" val="233382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124754"/>
          </a:xfrm>
          <a:prstGeom prst="rect">
            <a:avLst/>
          </a:prstGeom>
        </p:spPr>
        <p:txBody>
          <a:bodyPr wrap="square">
            <a:spAutoFit/>
          </a:bodyPr>
          <a:lstStyle/>
          <a:p>
            <a:pPr algn="r" rtl="1"/>
            <a:r>
              <a:rPr lang="ar-IQ" sz="2800" dirty="0"/>
              <a:t>أمر مفيد جدا لك اذا كان هنالك نوافذ كثيرة مفتوح يمكنك اختيار النافذة المطلوبة</a:t>
            </a:r>
            <a:r>
              <a:rPr lang="en-US" sz="2800" dirty="0"/>
              <a:t> Alt + Tab </a:t>
            </a:r>
            <a:br>
              <a:rPr lang="en-US" sz="2800" dirty="0"/>
            </a:br>
            <a:r>
              <a:rPr lang="ar-IQ" sz="2800" dirty="0"/>
              <a:t>يحول الكتابة من عربي الى انجليزي</a:t>
            </a:r>
            <a:r>
              <a:rPr lang="en-US" sz="2800" dirty="0"/>
              <a:t> Alt + Shift </a:t>
            </a:r>
            <a:r>
              <a:rPr lang="ar-IQ" sz="2800" dirty="0"/>
              <a:t>اليسار</a:t>
            </a:r>
            <a:r>
              <a:rPr lang="en-US" sz="2800" dirty="0"/>
              <a:t> </a:t>
            </a:r>
            <a:br>
              <a:rPr lang="en-US" sz="2800" dirty="0"/>
            </a:br>
            <a:r>
              <a:rPr lang="ar-IQ" sz="2800" dirty="0"/>
              <a:t>يحول الكتابة من انجليزي الى عربي</a:t>
            </a:r>
            <a:r>
              <a:rPr lang="en-US" sz="2800" dirty="0"/>
              <a:t> Alt + Shift </a:t>
            </a:r>
            <a:r>
              <a:rPr lang="ar-IQ" sz="2800" dirty="0"/>
              <a:t>اليمين</a:t>
            </a:r>
            <a:r>
              <a:rPr lang="en-US" sz="2800" dirty="0"/>
              <a:t> </a:t>
            </a:r>
            <a:br>
              <a:rPr lang="en-US" sz="2800" dirty="0"/>
            </a:br>
            <a:r>
              <a:rPr lang="ar-IQ" sz="2800" dirty="0"/>
              <a:t>امر مفيد وسريع يمكنك من تغير اسم ملف محدد</a:t>
            </a:r>
            <a:r>
              <a:rPr lang="en-US" sz="2800" dirty="0"/>
              <a:t> F2 </a:t>
            </a:r>
            <a:br>
              <a:rPr lang="en-US" sz="2800" dirty="0"/>
            </a:br>
            <a:r>
              <a:rPr lang="ar-IQ" sz="2800" dirty="0"/>
              <a:t>ابحث عن ملف معين عن طريق هذا الامر</a:t>
            </a:r>
            <a:r>
              <a:rPr lang="en-US" sz="2800" dirty="0"/>
              <a:t> F3 </a:t>
            </a:r>
            <a:br>
              <a:rPr lang="en-US" sz="2800" dirty="0"/>
            </a:br>
            <a:r>
              <a:rPr lang="ar-IQ" sz="2800" dirty="0"/>
              <a:t>يمكن لك تحديد الموقع الذي تريده</a:t>
            </a:r>
            <a:r>
              <a:rPr lang="en-US" sz="2800" dirty="0"/>
              <a:t> F4 </a:t>
            </a:r>
            <a:br>
              <a:rPr lang="en-US" sz="2800" dirty="0"/>
            </a:br>
            <a:r>
              <a:rPr lang="ar-IQ" sz="2800" dirty="0"/>
              <a:t>تحديث الموقع معين</a:t>
            </a:r>
            <a:r>
              <a:rPr lang="en-US" sz="2800" dirty="0"/>
              <a:t> F5 </a:t>
            </a:r>
            <a:r>
              <a:rPr lang="ar-IQ" sz="2800" dirty="0"/>
              <a:t>تصفح الموقع بكل سهولة</a:t>
            </a:r>
            <a:r>
              <a:rPr lang="en-US" sz="2800" dirty="0"/>
              <a:t> Space </a:t>
            </a:r>
            <a:br>
              <a:rPr lang="en-US" sz="2800" dirty="0"/>
            </a:br>
            <a:r>
              <a:rPr lang="ar-IQ" sz="2800" dirty="0"/>
              <a:t>طريقة سهلة للرجوع للصفحة السابقة</a:t>
            </a:r>
            <a:r>
              <a:rPr lang="en-US" sz="2800" dirty="0"/>
              <a:t> Backspace </a:t>
            </a:r>
            <a:br>
              <a:rPr lang="en-US" sz="2800" dirty="0"/>
            </a:br>
            <a:r>
              <a:rPr lang="ar-IQ" sz="2800" dirty="0"/>
              <a:t>يحدد لك النص من أوله إلى آخره</a:t>
            </a:r>
            <a:r>
              <a:rPr lang="en-US" sz="2800" dirty="0"/>
              <a:t> Shift + E (End) </a:t>
            </a:r>
            <a:br>
              <a:rPr lang="en-US" sz="2800" dirty="0"/>
            </a:br>
            <a:r>
              <a:rPr lang="ar-IQ" sz="2800" dirty="0"/>
              <a:t>يحدد لك النص من آخره إلى أوله</a:t>
            </a:r>
            <a:r>
              <a:rPr lang="en-US" sz="2800" dirty="0"/>
              <a:t> Shift + H (Home) </a:t>
            </a:r>
            <a:br>
              <a:rPr lang="en-US" sz="2800" dirty="0"/>
            </a:br>
            <a:r>
              <a:rPr lang="ar-IQ" sz="2800" dirty="0"/>
              <a:t>طريقة سريعة لحذف الذي لا تريده</a:t>
            </a:r>
            <a:r>
              <a:rPr lang="en-US" sz="2800" dirty="0"/>
              <a:t> De (Delete) </a:t>
            </a:r>
            <a:br>
              <a:rPr lang="en-US" sz="2800" dirty="0"/>
            </a:br>
            <a:r>
              <a:rPr lang="en-US" sz="2800" dirty="0"/>
              <a:t>. </a:t>
            </a:r>
            <a:r>
              <a:rPr lang="ar-IQ" sz="2800" dirty="0"/>
              <a:t>طريقة سهلة للإنتقال الى اعلى الصفحة</a:t>
            </a:r>
            <a:r>
              <a:rPr lang="en-US" sz="2800" dirty="0"/>
              <a:t> (PageUp )</a:t>
            </a:r>
            <a:br>
              <a:rPr lang="en-US" sz="2800" dirty="0"/>
            </a:br>
            <a:r>
              <a:rPr lang="ar-IQ" sz="2800" dirty="0"/>
              <a:t>طريقة سهلة للإنتقال الى اسفل الصفحة</a:t>
            </a:r>
            <a:r>
              <a:rPr lang="en-US" sz="2800" dirty="0"/>
              <a:t> (PageDown) </a:t>
            </a:r>
            <a:endParaRPr lang="en-US" sz="2800" dirty="0"/>
          </a:p>
        </p:txBody>
      </p:sp>
    </p:spTree>
    <p:extLst>
      <p:ext uri="{BB962C8B-B14F-4D97-AF65-F5344CB8AC3E}">
        <p14:creationId xmlns:p14="http://schemas.microsoft.com/office/powerpoint/2010/main" val="330818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86800" cy="5693866"/>
          </a:xfrm>
          <a:prstGeom prst="rect">
            <a:avLst/>
          </a:prstGeom>
        </p:spPr>
        <p:txBody>
          <a:bodyPr wrap="square">
            <a:spAutoFit/>
          </a:bodyPr>
          <a:lstStyle/>
          <a:p>
            <a:pPr algn="r" rtl="1"/>
            <a:r>
              <a:rPr lang="ar-IQ" sz="2800" dirty="0"/>
              <a:t>نفس عملية النسخ وهي تنسخ الكائن المحدد</a:t>
            </a:r>
            <a:r>
              <a:rPr lang="en-US" sz="2800" dirty="0"/>
              <a:t> Ctrl+In(inset) </a:t>
            </a:r>
            <a:br>
              <a:rPr lang="en-US" sz="2800" dirty="0"/>
            </a:br>
            <a:r>
              <a:rPr lang="ar-IQ" sz="2800" dirty="0"/>
              <a:t>لصق الكائن المنسوخ</a:t>
            </a:r>
            <a:r>
              <a:rPr lang="en-US" sz="2800" dirty="0"/>
              <a:t> Shift+In(inset) </a:t>
            </a:r>
            <a:br>
              <a:rPr lang="en-US" sz="2800" dirty="0"/>
            </a:br>
            <a:r>
              <a:rPr lang="ar-IQ" sz="2800" dirty="0"/>
              <a:t>و هناك زر من ازرار لوحة المفاتيح شكله مثل علامة الويندوز اضغط عليه و بنفس الوقت اضغط على حرف</a:t>
            </a:r>
            <a:r>
              <a:rPr lang="en-US" sz="2800" dirty="0"/>
              <a:t> M  </a:t>
            </a:r>
            <a:r>
              <a:rPr lang="ar-IQ" sz="2800" dirty="0"/>
              <a:t>يصغر كل النوافذ الموجوده ويظهر لك سطح المكتب</a:t>
            </a:r>
            <a:r>
              <a:rPr lang="en-US" sz="2800" dirty="0"/>
              <a:t/>
            </a:r>
            <a:br>
              <a:rPr lang="en-US" sz="2800" dirty="0"/>
            </a:br>
            <a:r>
              <a:rPr lang="ar-IQ" sz="2800" dirty="0"/>
              <a:t>الزر الذي يحمل اشارة الويندوز مع</a:t>
            </a:r>
            <a:r>
              <a:rPr lang="en-US" sz="2800" dirty="0"/>
              <a:t> D  </a:t>
            </a:r>
            <a:r>
              <a:rPr lang="ar-IQ" sz="2800" dirty="0"/>
              <a:t>يصغر كل النوافذ الموجوده ويظهر لك سطح المكتب واذا ضغطته مره ثانيه يرجع لك النوافذ كما كانت</a:t>
            </a:r>
            <a:r>
              <a:rPr lang="en-US" sz="2800" dirty="0"/>
              <a:t>  </a:t>
            </a:r>
            <a:br>
              <a:rPr lang="en-US" sz="2800" dirty="0"/>
            </a:br>
            <a:r>
              <a:rPr lang="ar-IQ" sz="2800" dirty="0"/>
              <a:t>زر الذي يحمل اشارة الويندوز مع</a:t>
            </a:r>
            <a:r>
              <a:rPr lang="en-US" sz="2800" dirty="0"/>
              <a:t> F  </a:t>
            </a:r>
            <a:r>
              <a:rPr lang="ar-IQ" sz="2800" dirty="0"/>
              <a:t>يظهر لك نافذة البحث عن ملفات</a:t>
            </a:r>
            <a:r>
              <a:rPr lang="en-US" sz="2800" dirty="0"/>
              <a:t/>
            </a:r>
            <a:br>
              <a:rPr lang="en-US" sz="2800" dirty="0"/>
            </a:br>
            <a:r>
              <a:rPr lang="ar-IQ" sz="2800" dirty="0"/>
              <a:t>الزر الذي يحمل علامة الويندوز مع</a:t>
            </a:r>
            <a:r>
              <a:rPr lang="en-US" sz="2800" dirty="0"/>
              <a:t> TAB  </a:t>
            </a:r>
            <a:r>
              <a:rPr lang="ar-IQ" sz="2800" dirty="0"/>
              <a:t>للتنقل عبر النوافذ</a:t>
            </a:r>
            <a:r>
              <a:rPr lang="en-US" sz="2800" dirty="0"/>
              <a:t>  </a:t>
            </a:r>
            <a:br>
              <a:rPr lang="en-US" sz="2800" dirty="0"/>
            </a:br>
            <a:r>
              <a:rPr lang="ar-IQ" sz="2800" dirty="0"/>
              <a:t>الزر الذي يحمل علامة الويندوز فقط  لاظهار قائمة ابدأ</a:t>
            </a:r>
            <a:r>
              <a:rPr lang="en-US" sz="2800" dirty="0"/>
              <a:t>  </a:t>
            </a:r>
            <a:br>
              <a:rPr lang="en-US" sz="2800" dirty="0"/>
            </a:br>
            <a:r>
              <a:rPr lang="ar-IQ" sz="2800" dirty="0"/>
              <a:t>الزر الذي يحمل علامة الويندوز مع الزر الذي يشبه القائمه  يظهر لك ادوات التحرير ، نسخ ، قص ، لصق ، تراجع ، اختيار الكل</a:t>
            </a:r>
            <a:r>
              <a:rPr lang="en-US" sz="2800" dirty="0"/>
              <a:t/>
            </a:r>
            <a:br>
              <a:rPr lang="en-US" sz="2800" dirty="0"/>
            </a:br>
            <a:r>
              <a:rPr lang="ar-IQ" sz="2800" dirty="0"/>
              <a:t>زر</a:t>
            </a:r>
            <a:r>
              <a:rPr lang="en-US" sz="2800" dirty="0"/>
              <a:t> shift </a:t>
            </a:r>
            <a:r>
              <a:rPr lang="ar-IQ" sz="2800" dirty="0"/>
              <a:t>مع الاسهم ( لتحديد النص المراد تحديده ) و بالاتجاهات الأربعة </a:t>
            </a:r>
            <a:endParaRPr lang="en-US" sz="2800" dirty="0"/>
          </a:p>
        </p:txBody>
      </p:sp>
    </p:spTree>
    <p:extLst>
      <p:ext uri="{BB962C8B-B14F-4D97-AF65-F5344CB8AC3E}">
        <p14:creationId xmlns:p14="http://schemas.microsoft.com/office/powerpoint/2010/main" val="46501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81078"/>
            <a:ext cx="8382000" cy="2862322"/>
          </a:xfrm>
          <a:prstGeom prst="rect">
            <a:avLst/>
          </a:prstGeom>
        </p:spPr>
        <p:txBody>
          <a:bodyPr wrap="square">
            <a:spAutoFit/>
          </a:bodyPr>
          <a:lstStyle/>
          <a:p>
            <a:pPr algn="r" rtl="1"/>
            <a:r>
              <a:rPr lang="ar-IQ" sz="6000" dirty="0" smtClean="0">
                <a:latin typeface="Andalus" panose="02020603050405020304" pitchFamily="18" charset="-78"/>
                <a:ea typeface="Batang" panose="02030600000101010101" pitchFamily="18" charset="-127"/>
                <a:cs typeface="Andalus" panose="02020603050405020304" pitchFamily="18" charset="-78"/>
              </a:rPr>
              <a:t>         </a:t>
            </a:r>
            <a:r>
              <a:rPr lang="ar-IQ" sz="6000" dirty="0">
                <a:latin typeface="Andalus" panose="02020603050405020304" pitchFamily="18" charset="-78"/>
                <a:ea typeface="Batang" panose="02030600000101010101" pitchFamily="18" charset="-127"/>
                <a:cs typeface="Andalus" panose="02020603050405020304" pitchFamily="18" charset="-78"/>
              </a:rPr>
              <a:t>المحاضرة </a:t>
            </a:r>
            <a:r>
              <a:rPr lang="ar-IQ" sz="6000" dirty="0" smtClean="0">
                <a:latin typeface="Andalus" panose="02020603050405020304" pitchFamily="18" charset="-78"/>
                <a:ea typeface="Batang" panose="02030600000101010101" pitchFamily="18" charset="-127"/>
                <a:cs typeface="Andalus" panose="02020603050405020304" pitchFamily="18" charset="-78"/>
              </a:rPr>
              <a:t>الرابعة</a:t>
            </a:r>
            <a:endParaRPr lang="ar-IQ" sz="6000" dirty="0">
              <a:latin typeface="Andalus" panose="02020603050405020304" pitchFamily="18" charset="-78"/>
              <a:ea typeface="Batang" panose="02030600000101010101" pitchFamily="18" charset="-127"/>
              <a:cs typeface="Andalus" panose="02020603050405020304" pitchFamily="18" charset="-78"/>
            </a:endParaRPr>
          </a:p>
          <a:p>
            <a:pPr algn="r" rtl="1"/>
            <a:r>
              <a:rPr lang="ar-IQ" sz="6000" dirty="0" smtClean="0">
                <a:latin typeface="Andalus" panose="02020603050405020304" pitchFamily="18" charset="-78"/>
                <a:ea typeface="Batang" panose="02030600000101010101" pitchFamily="18" charset="-127"/>
                <a:cs typeface="Andalus" panose="02020603050405020304" pitchFamily="18" charset="-78"/>
              </a:rPr>
              <a:t>     </a:t>
            </a:r>
            <a:r>
              <a:rPr lang="ar-IQ" sz="6000" dirty="0">
                <a:latin typeface="Andalus" panose="02020603050405020304" pitchFamily="18" charset="-78"/>
                <a:ea typeface="Batang" panose="02030600000101010101" pitchFamily="18" charset="-127"/>
                <a:cs typeface="Andalus" panose="02020603050405020304" pitchFamily="18" charset="-78"/>
              </a:rPr>
              <a:t>برنامج المايكروسوفت ورد</a:t>
            </a:r>
            <a:endParaRPr lang="en-US" sz="6000" dirty="0">
              <a:latin typeface="Andalus" panose="02020603050405020304" pitchFamily="18" charset="-78"/>
              <a:ea typeface="Batang" panose="02030600000101010101" pitchFamily="18" charset="-127"/>
              <a:cs typeface="Andalus" panose="02020603050405020304" pitchFamily="18" charset="-78"/>
            </a:endParaRPr>
          </a:p>
          <a:p>
            <a:pPr algn="r"/>
            <a:r>
              <a:rPr lang="ar-IQ" sz="6000" dirty="0">
                <a:latin typeface="Andalus" panose="02020603050405020304" pitchFamily="18" charset="-78"/>
                <a:ea typeface="Batang" panose="02030600000101010101" pitchFamily="18" charset="-127"/>
                <a:cs typeface="Andalus" panose="02020603050405020304" pitchFamily="18" charset="-78"/>
              </a:rPr>
              <a:t>                      </a:t>
            </a:r>
            <a:endParaRPr lang="en-US" sz="6000" dirty="0"/>
          </a:p>
        </p:txBody>
      </p:sp>
    </p:spTree>
    <p:extLst>
      <p:ext uri="{BB962C8B-B14F-4D97-AF65-F5344CB8AC3E}">
        <p14:creationId xmlns:p14="http://schemas.microsoft.com/office/powerpoint/2010/main" val="204455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7346"/>
            <a:ext cx="8382000" cy="5693866"/>
          </a:xfrm>
          <a:prstGeom prst="rect">
            <a:avLst/>
          </a:prstGeom>
        </p:spPr>
        <p:txBody>
          <a:bodyPr wrap="square">
            <a:spAutoFit/>
          </a:bodyPr>
          <a:lstStyle/>
          <a:p>
            <a:pPr algn="r" rtl="1"/>
            <a:r>
              <a:rPr lang="ar-IQ" sz="2800" dirty="0"/>
              <a:t>لإضافة حركة إلى النص</a:t>
            </a:r>
            <a:r>
              <a:rPr lang="en-US" sz="2800" dirty="0"/>
              <a:t> : </a:t>
            </a:r>
            <a:endParaRPr lang="ar-IQ" sz="2800" dirty="0" smtClean="0"/>
          </a:p>
          <a:p>
            <a:pPr algn="r" rtl="1"/>
            <a:r>
              <a:rPr lang="en-US" sz="2800" dirty="0"/>
              <a:t/>
            </a:r>
            <a:br>
              <a:rPr lang="en-US" sz="2800" dirty="0"/>
            </a:br>
            <a:r>
              <a:rPr lang="ar-IQ" sz="2800" dirty="0"/>
              <a:t>و يتم أيضاً من خلال النافذة ذاتها </a:t>
            </a:r>
            <a:endParaRPr lang="en-US" sz="2800" dirty="0"/>
          </a:p>
          <a:p>
            <a:pPr algn="r" rtl="1"/>
            <a:r>
              <a:rPr lang="ar-IQ" sz="2800" dirty="0"/>
              <a:t> نحدد النص . ثم نفتح قائمة تنسيق</a:t>
            </a:r>
            <a:r>
              <a:rPr lang="en-US" sz="2800" dirty="0"/>
              <a:t>. </a:t>
            </a:r>
            <a:r>
              <a:rPr lang="ar-IQ" sz="2800" dirty="0"/>
              <a:t>ثم نضغط على خط</a:t>
            </a:r>
            <a:r>
              <a:rPr lang="en-US" sz="2800" dirty="0"/>
              <a:t>. </a:t>
            </a:r>
            <a:r>
              <a:rPr lang="ar-IQ" sz="2800" dirty="0"/>
              <a:t>ثم نختار من علامات التبويب حركة</a:t>
            </a:r>
            <a:r>
              <a:rPr lang="en-US" sz="2800" dirty="0"/>
              <a:t> </a:t>
            </a:r>
            <a:r>
              <a:rPr lang="en-US" sz="2800" dirty="0" smtClean="0"/>
              <a:t>. </a:t>
            </a:r>
            <a:r>
              <a:rPr lang="ar-IQ" sz="2800" dirty="0"/>
              <a:t>ثم نضغط على الحركة المناسبة</a:t>
            </a:r>
            <a:r>
              <a:rPr lang="en-US" sz="2800" dirty="0"/>
              <a:t> </a:t>
            </a:r>
            <a:br>
              <a:rPr lang="en-US" sz="2800" dirty="0"/>
            </a:br>
            <a:r>
              <a:rPr lang="ar-IQ" sz="2800" dirty="0" smtClean="0"/>
              <a:t>لإظهار </a:t>
            </a:r>
            <a:r>
              <a:rPr lang="ar-IQ" sz="2800" dirty="0"/>
              <a:t>أو إخفاء شريط أدوات التنسيق</a:t>
            </a:r>
            <a:r>
              <a:rPr lang="en-US" sz="2800" dirty="0"/>
              <a:t> :</a:t>
            </a:r>
            <a:br>
              <a:rPr lang="en-US" sz="2800" dirty="0"/>
            </a:br>
            <a:r>
              <a:rPr lang="ar-IQ" sz="2800" dirty="0"/>
              <a:t>نضغط بالزر الأيمن على أشرطة أدوات ثم نضغط على تنسيق ثم نضغط موافق</a:t>
            </a:r>
            <a:r>
              <a:rPr lang="en-US" sz="2800" dirty="0"/>
              <a:t/>
            </a:r>
            <a:br>
              <a:rPr lang="en-US" sz="2800" dirty="0"/>
            </a:br>
            <a:r>
              <a:rPr lang="ar-IQ" sz="2800" dirty="0"/>
              <a:t> </a:t>
            </a:r>
            <a:r>
              <a:rPr lang="ar-IQ" sz="2800" dirty="0" smtClean="0"/>
              <a:t>أسلوب </a:t>
            </a:r>
            <a:r>
              <a:rPr lang="ar-IQ" sz="2800" dirty="0"/>
              <a:t>تنسيق كتاب</a:t>
            </a:r>
            <a:r>
              <a:rPr lang="en-US" sz="2800" dirty="0"/>
              <a:t> :  </a:t>
            </a:r>
            <a:br>
              <a:rPr lang="en-US" sz="2800" dirty="0"/>
            </a:br>
            <a:r>
              <a:rPr lang="ar-IQ" sz="2800" dirty="0"/>
              <a:t>المسافات البادئة للفقرات</a:t>
            </a:r>
            <a:r>
              <a:rPr lang="en-US" sz="2800" dirty="0"/>
              <a:t> :</a:t>
            </a:r>
            <a:br>
              <a:rPr lang="en-US" sz="2800" dirty="0"/>
            </a:br>
            <a:r>
              <a:rPr lang="ar-IQ" sz="2800" dirty="0"/>
              <a:t>عند كتابة نص فإنه يجب ترك مسافة في بداية كل فقرة تدل هذه المسافة على بداية فقرة جديدة</a:t>
            </a:r>
            <a:r>
              <a:rPr lang="en-US" sz="2800" dirty="0"/>
              <a:t> </a:t>
            </a:r>
            <a:br>
              <a:rPr lang="en-US" sz="2800" dirty="0"/>
            </a:br>
            <a:endParaRPr lang="en-US" sz="2800" dirty="0"/>
          </a:p>
        </p:txBody>
      </p:sp>
    </p:spTree>
    <p:extLst>
      <p:ext uri="{BB962C8B-B14F-4D97-AF65-F5344CB8AC3E}">
        <p14:creationId xmlns:p14="http://schemas.microsoft.com/office/powerpoint/2010/main" val="316317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8458200" cy="6263189"/>
          </a:xfrm>
          <a:prstGeom prst="rect">
            <a:avLst/>
          </a:prstGeom>
        </p:spPr>
        <p:txBody>
          <a:bodyPr wrap="square">
            <a:spAutoFit/>
          </a:bodyPr>
          <a:lstStyle/>
          <a:p>
            <a:pPr algn="r" rtl="1">
              <a:lnSpc>
                <a:spcPct val="115000"/>
              </a:lnSpc>
              <a:spcAft>
                <a:spcPts val="1000"/>
              </a:spcAft>
            </a:pPr>
            <a:r>
              <a:rPr lang="ar-IQ" sz="2800" dirty="0" smtClean="0">
                <a:latin typeface="Andalus" panose="02020603050405020304" pitchFamily="18" charset="-78"/>
                <a:ea typeface="Calibri"/>
                <a:cs typeface="Andalus" panose="02020603050405020304" pitchFamily="18" charset="-78"/>
              </a:rPr>
              <a:t>      برنامج </a:t>
            </a:r>
            <a:r>
              <a:rPr lang="ar-IQ" sz="2800" dirty="0">
                <a:latin typeface="Andalus" panose="02020603050405020304" pitchFamily="18" charset="-78"/>
                <a:ea typeface="Calibri"/>
                <a:cs typeface="Andalus" panose="02020603050405020304" pitchFamily="18" charset="-78"/>
              </a:rPr>
              <a:t>المايكروسوفت ورد</a:t>
            </a:r>
            <a:r>
              <a:rPr lang="en-US" sz="2800" dirty="0">
                <a:latin typeface="Andalus" panose="02020603050405020304" pitchFamily="18" charset="-78"/>
                <a:ea typeface="Calibri"/>
                <a:cs typeface="Andalus" panose="02020603050405020304" pitchFamily="18" charset="-78"/>
              </a:rPr>
              <a:t> MICROSOFT WORD </a:t>
            </a:r>
          </a:p>
          <a:p>
            <a:pPr algn="r" rtl="1">
              <a:lnSpc>
                <a:spcPct val="115000"/>
              </a:lnSpc>
              <a:spcAft>
                <a:spcPts val="1000"/>
              </a:spcAft>
            </a:pPr>
            <a:r>
              <a:rPr lang="ar-IQ" sz="2800" dirty="0" smtClean="0">
                <a:latin typeface="Andalus" panose="02020603050405020304" pitchFamily="18" charset="-78"/>
                <a:ea typeface="Calibri"/>
                <a:cs typeface="Andalus" panose="02020603050405020304" pitchFamily="18" charset="-78"/>
              </a:rPr>
              <a:t>التعرف على </a:t>
            </a:r>
            <a:r>
              <a:rPr lang="ar-IQ" sz="2800" dirty="0">
                <a:latin typeface="Andalus" panose="02020603050405020304" pitchFamily="18" charset="-78"/>
                <a:ea typeface="Calibri"/>
                <a:cs typeface="Andalus" panose="02020603050405020304" pitchFamily="18" charset="-78"/>
              </a:rPr>
              <a:t>البرنامج </a:t>
            </a:r>
            <a:r>
              <a:rPr lang="en-US" sz="2800" dirty="0">
                <a:latin typeface="Andalus" panose="02020603050405020304" pitchFamily="18" charset="-78"/>
                <a:ea typeface="Calibri"/>
                <a:cs typeface="Andalus" panose="02020603050405020304" pitchFamily="18" charset="-78"/>
              </a:rPr>
              <a:t> :</a:t>
            </a:r>
            <a:br>
              <a:rPr lang="en-US" sz="2800" dirty="0">
                <a:latin typeface="Andalus" panose="02020603050405020304" pitchFamily="18" charset="-78"/>
                <a:ea typeface="Calibri"/>
                <a:cs typeface="Andalus" panose="02020603050405020304" pitchFamily="18" charset="-78"/>
              </a:rPr>
            </a:br>
            <a:r>
              <a:rPr lang="ar-IQ" sz="2800" dirty="0">
                <a:ea typeface="Calibri"/>
              </a:rPr>
              <a:t>وقد عرف على انه برنامج يستخدم في إدخال أكبر قدر ممكن من النصوص باللغتين العربية والإنجليزية ، بأشكال وتنسيقات مختلفة وبالتالي فهو أفضل برامج الكمبيوتر التي تستخدم لإعداد المكاتبات الرسمية ،كما يستخدم في إدخال العديد من الصور والأشكال التلقائية ، التي تمكن من إعداد الهياكل والمخططات ، كما يستخدم في إعداد الجداول والمخططات البيانية بالأشكال المختلفة</a:t>
            </a:r>
            <a:r>
              <a:rPr lang="en-US" sz="2800" dirty="0">
                <a:ea typeface="Calibri"/>
                <a:cs typeface="Arial"/>
              </a:rPr>
              <a:t> . </a:t>
            </a:r>
          </a:p>
          <a:p>
            <a:pPr algn="just" rtl="1">
              <a:lnSpc>
                <a:spcPct val="115000"/>
              </a:lnSpc>
            </a:pPr>
            <a:r>
              <a:rPr lang="ar-IQ" sz="2800" dirty="0">
                <a:ea typeface="Calibri"/>
              </a:rPr>
              <a:t>وعرف ايضا انه من احد أكثر البرامج شيوعا و استعمالا لسهولة الذي يجعل التعامل مع الحاسبة بسيطا جدا</a:t>
            </a:r>
            <a:r>
              <a:rPr lang="en-US" sz="2800" dirty="0">
                <a:ea typeface="Calibri"/>
                <a:cs typeface="Arial"/>
              </a:rPr>
              <a:t>.</a:t>
            </a:r>
            <a:r>
              <a:rPr lang="ar-IQ" sz="2800" dirty="0">
                <a:ea typeface="Calibri"/>
              </a:rPr>
              <a:t>وهو من البرامج المكتبية التي تستخدم في تحرير النصوص والمستندات وطباعة الكتب هذا البرنامج مضمنا مع مجموعة من البرامج المكتبية</a:t>
            </a:r>
            <a:r>
              <a:rPr lang="en-US" sz="2800" dirty="0">
                <a:ea typeface="Calibri"/>
                <a:cs typeface="Arial"/>
              </a:rPr>
              <a:t> .</a:t>
            </a:r>
          </a:p>
        </p:txBody>
      </p:sp>
    </p:spTree>
    <p:extLst>
      <p:ext uri="{BB962C8B-B14F-4D97-AF65-F5344CB8AC3E}">
        <p14:creationId xmlns:p14="http://schemas.microsoft.com/office/powerpoint/2010/main" val="313161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124754"/>
          </a:xfrm>
          <a:prstGeom prst="rect">
            <a:avLst/>
          </a:prstGeom>
        </p:spPr>
        <p:txBody>
          <a:bodyPr wrap="square">
            <a:spAutoFit/>
          </a:bodyPr>
          <a:lstStyle/>
          <a:p>
            <a:pPr algn="r" rtl="1"/>
            <a:r>
              <a:rPr lang="ar-IQ" sz="2800" dirty="0"/>
              <a:t>كيفية إنشاء المسافات البادئة</a:t>
            </a:r>
            <a:r>
              <a:rPr lang="en-US" sz="2800" dirty="0"/>
              <a:t> :</a:t>
            </a:r>
            <a:br>
              <a:rPr lang="en-US" sz="2800" dirty="0"/>
            </a:br>
            <a:r>
              <a:rPr lang="ar-IQ" sz="2800" dirty="0"/>
              <a:t>يتم التحكم بالمسافات البادئة من خلال المثلثات الموجودة على المسطرة</a:t>
            </a:r>
            <a:r>
              <a:rPr lang="en-US" sz="2800" dirty="0"/>
              <a:t/>
            </a:r>
            <a:br>
              <a:rPr lang="en-US" sz="2800" dirty="0"/>
            </a:br>
            <a:r>
              <a:rPr lang="ar-IQ" sz="2800" dirty="0" smtClean="0"/>
              <a:t>المثلث </a:t>
            </a:r>
            <a:r>
              <a:rPr lang="ar-IQ" sz="2800" dirty="0"/>
              <a:t>العلوي الأيمن : يزيح السطر الأول في الفقرة</a:t>
            </a:r>
            <a:r>
              <a:rPr lang="en-US" sz="2800" dirty="0"/>
              <a:t> </a:t>
            </a:r>
            <a:br>
              <a:rPr lang="en-US" sz="2800" dirty="0"/>
            </a:br>
            <a:r>
              <a:rPr lang="ar-IQ" sz="2800" dirty="0"/>
              <a:t>المثلث السفلي : يزيح بقية الأسطر في الفقرة</a:t>
            </a:r>
            <a:r>
              <a:rPr lang="en-US" sz="2800" dirty="0"/>
              <a:t> </a:t>
            </a:r>
            <a:br>
              <a:rPr lang="en-US" sz="2800" dirty="0"/>
            </a:br>
            <a:r>
              <a:rPr lang="ar-IQ" sz="2800" dirty="0"/>
              <a:t>المثلث الموجود في الجهة المقابلة : يحد من الكتابة من اليسار</a:t>
            </a:r>
            <a:r>
              <a:rPr lang="en-US" sz="2800" dirty="0"/>
              <a:t> </a:t>
            </a:r>
            <a:br>
              <a:rPr lang="en-US" sz="2800" dirty="0"/>
            </a:br>
            <a:r>
              <a:rPr lang="ar-IQ" sz="2800" dirty="0"/>
              <a:t>المربع الموجود تحت المثلث السفلي : يزيح كامل أسطر الفقرة مع المحافظة على الوضع النسبي</a:t>
            </a:r>
            <a:r>
              <a:rPr lang="en-US" sz="2800" dirty="0"/>
              <a:t> </a:t>
            </a:r>
            <a:br>
              <a:rPr lang="en-US" sz="2800" dirty="0"/>
            </a:br>
            <a:endParaRPr lang="en-US" sz="2800" dirty="0"/>
          </a:p>
          <a:p>
            <a:pPr algn="r" rtl="1"/>
            <a:r>
              <a:rPr lang="ar-IQ" sz="2800" dirty="0" smtClean="0"/>
              <a:t>في </a:t>
            </a:r>
            <a:r>
              <a:rPr lang="ar-IQ" sz="2800" dirty="0"/>
              <a:t>حال عدم ظهور المسطرة على الشاشة نفتح على القائمة ثم نضغط على المسطرة و هذه المسطرة تلاحظ في أعلى صفحة برنامج الـ</a:t>
            </a:r>
            <a:r>
              <a:rPr lang="en-US" sz="2800" dirty="0"/>
              <a:t> word </a:t>
            </a:r>
          </a:p>
          <a:p>
            <a:pPr algn="r" rtl="1"/>
            <a:r>
              <a:rPr lang="ar-IQ" sz="2800" dirty="0" smtClean="0"/>
              <a:t>التباعد </a:t>
            </a:r>
            <a:r>
              <a:rPr lang="ar-IQ" sz="2800" dirty="0"/>
              <a:t>بين الأسطر و الفقرات</a:t>
            </a:r>
            <a:r>
              <a:rPr lang="en-US" sz="2800" dirty="0"/>
              <a:t> </a:t>
            </a:r>
            <a:br>
              <a:rPr lang="en-US" sz="2800" dirty="0"/>
            </a:br>
            <a:r>
              <a:rPr lang="ar-IQ" sz="2800" dirty="0"/>
              <a:t>بعد اختيار المسافات البادئة للفقرات يجب تنسيق المسافات بين الأسطر و الفقرات في النص الذي نعالجه</a:t>
            </a:r>
            <a:r>
              <a:rPr lang="en-US" sz="2800" dirty="0"/>
              <a:t> </a:t>
            </a:r>
            <a:br>
              <a:rPr lang="en-US" sz="2800" dirty="0"/>
            </a:br>
            <a:endParaRPr lang="en-US" sz="2800" dirty="0"/>
          </a:p>
        </p:txBody>
      </p:sp>
    </p:spTree>
    <p:extLst>
      <p:ext uri="{BB962C8B-B14F-4D97-AF65-F5344CB8AC3E}">
        <p14:creationId xmlns:p14="http://schemas.microsoft.com/office/powerpoint/2010/main" val="262137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10600" cy="6555641"/>
          </a:xfrm>
          <a:prstGeom prst="rect">
            <a:avLst/>
          </a:prstGeom>
        </p:spPr>
        <p:txBody>
          <a:bodyPr wrap="square">
            <a:spAutoFit/>
          </a:bodyPr>
          <a:lstStyle/>
          <a:p>
            <a:pPr algn="r" rtl="1"/>
            <a:r>
              <a:rPr lang="ar-IQ" sz="2800" dirty="0"/>
              <a:t>المسافات بين الأسطر و تسمى  تباعد الأسطر</a:t>
            </a:r>
            <a:r>
              <a:rPr lang="en-US" sz="2800" dirty="0"/>
              <a:t> </a:t>
            </a:r>
            <a:endParaRPr lang="ar-IQ" sz="2800" dirty="0" smtClean="0"/>
          </a:p>
          <a:p>
            <a:pPr algn="r" rtl="1"/>
            <a:r>
              <a:rPr lang="en-US" sz="2800" dirty="0"/>
              <a:t/>
            </a:r>
            <a:br>
              <a:rPr lang="en-US" sz="2800" dirty="0"/>
            </a:br>
            <a:r>
              <a:rPr lang="ar-IQ" sz="2800" dirty="0"/>
              <a:t>لتغيير التباعد بين الأسطر</a:t>
            </a:r>
            <a:r>
              <a:rPr lang="en-US" sz="2800" dirty="0"/>
              <a:t> : </a:t>
            </a:r>
            <a:br>
              <a:rPr lang="en-US" sz="2800" dirty="0"/>
            </a:br>
            <a:r>
              <a:rPr lang="ar-IQ" sz="2800" dirty="0"/>
              <a:t>نحدد النص .نفتح القائمة تنسيق ثم نضغط على فقرة .نضغط على المربع تباعد الأسطر ثم نضغط على متعدد .نحدد من المربع (بقدر ) مقدار التباعد ( 1 - 105 - 2 – 205)</a:t>
            </a:r>
            <a:r>
              <a:rPr lang="en-US" sz="2800" dirty="0"/>
              <a:t/>
            </a:r>
            <a:br>
              <a:rPr lang="en-US" sz="2800" dirty="0"/>
            </a:br>
            <a:endParaRPr lang="en-US" sz="2800" dirty="0"/>
          </a:p>
          <a:p>
            <a:pPr algn="r" rtl="1"/>
            <a:r>
              <a:rPr lang="ar-IQ" sz="2800" dirty="0"/>
              <a:t>التباعد بين الفقرات</a:t>
            </a:r>
            <a:r>
              <a:rPr lang="en-US" sz="2800" dirty="0"/>
              <a:t> :</a:t>
            </a:r>
            <a:br>
              <a:rPr lang="en-US" sz="2800" dirty="0"/>
            </a:br>
            <a:r>
              <a:rPr lang="ar-IQ" sz="2800" dirty="0"/>
              <a:t>لتغيير التباعد بين الفقرات</a:t>
            </a:r>
            <a:r>
              <a:rPr lang="en-US" sz="2800" dirty="0"/>
              <a:t> : </a:t>
            </a:r>
            <a:br>
              <a:rPr lang="en-US" sz="2800" dirty="0"/>
            </a:br>
            <a:r>
              <a:rPr lang="ar-IQ" sz="2800" dirty="0"/>
              <a:t>نحدد النص</a:t>
            </a:r>
            <a:r>
              <a:rPr lang="en-US" sz="2800" dirty="0"/>
              <a:t> </a:t>
            </a:r>
            <a:br>
              <a:rPr lang="en-US" sz="2800" dirty="0"/>
            </a:br>
            <a:r>
              <a:rPr lang="ar-IQ" sz="2800" dirty="0"/>
              <a:t>نفتح القائمة تنسيق ثم نضغط على فقرة</a:t>
            </a:r>
            <a:r>
              <a:rPr lang="en-US" sz="2800" dirty="0"/>
              <a:t> </a:t>
            </a:r>
            <a:br>
              <a:rPr lang="en-US" sz="2800" dirty="0"/>
            </a:br>
            <a:r>
              <a:rPr lang="ar-IQ" sz="2800" dirty="0"/>
              <a:t>نضغط في ناحية ( تباعد ) مقدار التباعد مثلاً : قبل 12 نقطة بعد 12 نقطة ثم نضغط على موافق</a:t>
            </a:r>
            <a:endParaRPr lang="en-US" sz="2800" dirty="0"/>
          </a:p>
          <a:p>
            <a:pPr algn="r" rtl="1"/>
            <a:r>
              <a:rPr lang="en-US" sz="2800" dirty="0"/>
              <a:t> </a:t>
            </a:r>
            <a:br>
              <a:rPr lang="en-US" sz="2800" dirty="0"/>
            </a:br>
            <a:endParaRPr lang="en-US" sz="2800" dirty="0"/>
          </a:p>
        </p:txBody>
      </p:sp>
    </p:spTree>
    <p:extLst>
      <p:ext uri="{BB962C8B-B14F-4D97-AF65-F5344CB8AC3E}">
        <p14:creationId xmlns:p14="http://schemas.microsoft.com/office/powerpoint/2010/main" val="361186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839200" cy="2246769"/>
          </a:xfrm>
          <a:prstGeom prst="rect">
            <a:avLst/>
          </a:prstGeom>
        </p:spPr>
        <p:txBody>
          <a:bodyPr wrap="square">
            <a:spAutoFit/>
          </a:bodyPr>
          <a:lstStyle/>
          <a:p>
            <a:pPr algn="r" rtl="1"/>
            <a:r>
              <a:rPr lang="ar-SA" sz="2800" dirty="0"/>
              <a:t>عملية التنسيق داخل المستند ونستخدمها كما يلي</a:t>
            </a:r>
            <a:r>
              <a:rPr lang="en-US" sz="2800" dirty="0"/>
              <a:t> :</a:t>
            </a:r>
          </a:p>
          <a:p>
            <a:pPr algn="r" rtl="1"/>
            <a:r>
              <a:rPr lang="ar-SA" sz="2800" dirty="0"/>
              <a:t>اضغط بزر الفأرة الأيسر داخل المستند</a:t>
            </a:r>
            <a:r>
              <a:rPr lang="en-US" sz="2800" dirty="0"/>
              <a:t> ) </a:t>
            </a:r>
            <a:r>
              <a:rPr lang="ar-SA" sz="2800" dirty="0"/>
              <a:t>ورقة العمل</a:t>
            </a:r>
            <a:r>
              <a:rPr lang="en-US" sz="2800" dirty="0"/>
              <a:t> ( </a:t>
            </a:r>
            <a:r>
              <a:rPr lang="ar-SA" sz="2800" dirty="0"/>
              <a:t>وقم بكتابة اسمك وعنوانك ورقم تلفونك في وسط الورقة بحجم خط لا يقل عن</a:t>
            </a:r>
            <a:r>
              <a:rPr lang="en-US" sz="2800" dirty="0"/>
              <a:t>  16 </a:t>
            </a:r>
            <a:r>
              <a:rPr lang="ar-SA" sz="2800" dirty="0"/>
              <a:t>( </a:t>
            </a:r>
            <a:r>
              <a:rPr lang="ar-SA" sz="2800" dirty="0" smtClean="0"/>
              <a:t>ونمط</a:t>
            </a:r>
            <a:r>
              <a:rPr lang="en-US" sz="2800" dirty="0" smtClean="0"/>
              <a:t> </a:t>
            </a:r>
            <a:r>
              <a:rPr lang="en-US" sz="2800" dirty="0"/>
              <a:t>(</a:t>
            </a:r>
            <a:r>
              <a:rPr lang="en-US" sz="2800" dirty="0" smtClean="0"/>
              <a:t>Arial </a:t>
            </a:r>
            <a:r>
              <a:rPr lang="ar-SA" sz="2800" dirty="0" smtClean="0"/>
              <a:t>علي </a:t>
            </a:r>
            <a:r>
              <a:rPr lang="ar-SA" sz="2800" dirty="0"/>
              <a:t>ان يكون تحت العنوان خط</a:t>
            </a:r>
            <a:r>
              <a:rPr lang="en-US" sz="2800" dirty="0"/>
              <a:t> .</a:t>
            </a:r>
          </a:p>
          <a:p>
            <a:pPr algn="r" rtl="1"/>
            <a:r>
              <a:rPr lang="ar-SA" sz="2800" dirty="0"/>
              <a:t>أولا نضغط من لوحة المفاتيح علي</a:t>
            </a:r>
            <a:r>
              <a:rPr lang="en-US" sz="2800" dirty="0"/>
              <a:t>  Ctrl+E </a:t>
            </a:r>
            <a:r>
              <a:rPr lang="ar-SA" sz="2800" dirty="0"/>
              <a:t>او من شريط التنسيق علي</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476500"/>
            <a:ext cx="1905000" cy="800100"/>
          </a:xfrm>
          <a:prstGeom prst="rect">
            <a:avLst/>
          </a:prstGeom>
          <a:noFill/>
          <a:ln>
            <a:noFill/>
          </a:ln>
        </p:spPr>
      </p:pic>
      <p:sp>
        <p:nvSpPr>
          <p:cNvPr id="4" name="Rectangle 3"/>
          <p:cNvSpPr/>
          <p:nvPr/>
        </p:nvSpPr>
        <p:spPr>
          <a:xfrm>
            <a:off x="533400" y="3468469"/>
            <a:ext cx="8229600" cy="523220"/>
          </a:xfrm>
          <a:prstGeom prst="rect">
            <a:avLst/>
          </a:prstGeom>
        </p:spPr>
        <p:txBody>
          <a:bodyPr wrap="square">
            <a:spAutoFit/>
          </a:bodyPr>
          <a:lstStyle/>
          <a:p>
            <a:pPr algn="r" rtl="1"/>
            <a:r>
              <a:rPr lang="ar-SA" sz="2800" dirty="0"/>
              <a:t>ثانيا من اكتب الاسم من لوحة المفاتيح واضغط علي مفتاح</a:t>
            </a:r>
            <a:r>
              <a:rPr lang="en-US" sz="2800" dirty="0"/>
              <a:t>Enter </a:t>
            </a:r>
          </a:p>
        </p:txBody>
      </p:sp>
      <p:sp>
        <p:nvSpPr>
          <p:cNvPr id="5" name="Rectangle 4"/>
          <p:cNvSpPr/>
          <p:nvPr/>
        </p:nvSpPr>
        <p:spPr>
          <a:xfrm>
            <a:off x="533400" y="4154269"/>
            <a:ext cx="8229600" cy="954107"/>
          </a:xfrm>
          <a:prstGeom prst="rect">
            <a:avLst/>
          </a:prstGeom>
        </p:spPr>
        <p:txBody>
          <a:bodyPr wrap="square">
            <a:spAutoFit/>
          </a:bodyPr>
          <a:lstStyle/>
          <a:p>
            <a:pPr algn="r" rtl="1"/>
            <a:r>
              <a:rPr lang="ar-SA" sz="2800" dirty="0"/>
              <a:t>ثالثا اكتب عنوانك واضغط علي مفتاح</a:t>
            </a:r>
            <a:r>
              <a:rPr lang="en-US" sz="2800" dirty="0"/>
              <a:t>  Ctrl+U  </a:t>
            </a:r>
            <a:r>
              <a:rPr lang="ar-SA" sz="2800" dirty="0"/>
              <a:t>او من شريط التنسيق علي </a:t>
            </a:r>
            <a:endParaRPr lang="en-US" sz="28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381625"/>
            <a:ext cx="1905000" cy="790575"/>
          </a:xfrm>
          <a:prstGeom prst="rect">
            <a:avLst/>
          </a:prstGeom>
          <a:noFill/>
          <a:ln>
            <a:noFill/>
          </a:ln>
        </p:spPr>
      </p:pic>
    </p:spTree>
    <p:extLst>
      <p:ext uri="{BB962C8B-B14F-4D97-AF65-F5344CB8AC3E}">
        <p14:creationId xmlns:p14="http://schemas.microsoft.com/office/powerpoint/2010/main" val="261407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229600" cy="1815882"/>
          </a:xfrm>
          <a:prstGeom prst="rect">
            <a:avLst/>
          </a:prstGeom>
        </p:spPr>
        <p:txBody>
          <a:bodyPr wrap="square">
            <a:spAutoFit/>
          </a:bodyPr>
          <a:lstStyle/>
          <a:p>
            <a:pPr algn="r" rtl="1"/>
            <a:r>
              <a:rPr lang="ar-SA" sz="2800" dirty="0"/>
              <a:t>أخيرا اضغط علي المفتاح</a:t>
            </a:r>
            <a:r>
              <a:rPr lang="en-US" sz="2800" dirty="0"/>
              <a:t>  Enter  </a:t>
            </a:r>
            <a:r>
              <a:rPr lang="ar-SA" sz="2800" dirty="0"/>
              <a:t>للنزول لسطر جديد لكتابة رقم التلفون</a:t>
            </a:r>
            <a:r>
              <a:rPr lang="en-US" sz="2800" dirty="0"/>
              <a:t>.</a:t>
            </a:r>
          </a:p>
          <a:p>
            <a:pPr algn="r" rtl="1"/>
            <a:r>
              <a:rPr lang="ar-SA" sz="2800" dirty="0"/>
              <a:t>أما لتغيير نمط الخط وحجمه بعد تظليله</a:t>
            </a:r>
            <a:r>
              <a:rPr lang="en-US" sz="2800" dirty="0"/>
              <a:t>) </a:t>
            </a:r>
            <a:r>
              <a:rPr lang="ar-SA" sz="2800" dirty="0"/>
              <a:t>تحديده</a:t>
            </a:r>
            <a:r>
              <a:rPr lang="en-US" sz="2800" dirty="0"/>
              <a:t> ( </a:t>
            </a:r>
            <a:r>
              <a:rPr lang="ar-SA" sz="2800" dirty="0"/>
              <a:t>من شريط التنسيق نختار كما في الشكل</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162174"/>
            <a:ext cx="5029200" cy="4391026"/>
          </a:xfrm>
          <a:prstGeom prst="rect">
            <a:avLst/>
          </a:prstGeom>
          <a:noFill/>
          <a:ln>
            <a:noFill/>
          </a:ln>
        </p:spPr>
      </p:pic>
    </p:spTree>
    <p:extLst>
      <p:ext uri="{BB962C8B-B14F-4D97-AF65-F5344CB8AC3E}">
        <p14:creationId xmlns:p14="http://schemas.microsoft.com/office/powerpoint/2010/main" val="3121264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8305800" cy="2862322"/>
          </a:xfrm>
          <a:prstGeom prst="rect">
            <a:avLst/>
          </a:prstGeom>
        </p:spPr>
        <p:txBody>
          <a:bodyPr wrap="square">
            <a:spAutoFit/>
          </a:bodyPr>
          <a:lstStyle/>
          <a:p>
            <a:pPr algn="r" rtl="1"/>
            <a:r>
              <a:rPr lang="ar-IQ" sz="6000" dirty="0">
                <a:latin typeface="Andalus" panose="02020603050405020304" pitchFamily="18" charset="-78"/>
                <a:ea typeface="Batang" panose="02030600000101010101" pitchFamily="18" charset="-127"/>
                <a:cs typeface="Andalus" panose="02020603050405020304" pitchFamily="18" charset="-78"/>
              </a:rPr>
              <a:t> </a:t>
            </a:r>
            <a:r>
              <a:rPr lang="ar-IQ" sz="6000" dirty="0" smtClean="0">
                <a:latin typeface="Andalus" panose="02020603050405020304" pitchFamily="18" charset="-78"/>
                <a:ea typeface="Batang" panose="02030600000101010101" pitchFamily="18" charset="-127"/>
                <a:cs typeface="Andalus" panose="02020603050405020304" pitchFamily="18" charset="-78"/>
              </a:rPr>
              <a:t>        المحاضرة الخامسة</a:t>
            </a:r>
            <a:endParaRPr lang="ar-IQ" sz="6000" dirty="0">
              <a:latin typeface="Andalus" panose="02020603050405020304" pitchFamily="18" charset="-78"/>
              <a:ea typeface="Batang" panose="02030600000101010101" pitchFamily="18" charset="-127"/>
              <a:cs typeface="Andalus" panose="02020603050405020304" pitchFamily="18" charset="-78"/>
            </a:endParaRPr>
          </a:p>
          <a:p>
            <a:pPr algn="r" rtl="1"/>
            <a:r>
              <a:rPr lang="ar-IQ" sz="6000" dirty="0">
                <a:latin typeface="Andalus" panose="02020603050405020304" pitchFamily="18" charset="-78"/>
                <a:ea typeface="Batang" panose="02030600000101010101" pitchFamily="18" charset="-127"/>
                <a:cs typeface="Andalus" panose="02020603050405020304" pitchFamily="18" charset="-78"/>
              </a:rPr>
              <a:t>     برنامج المايكروسوفت ورد</a:t>
            </a:r>
            <a:endParaRPr lang="en-US" sz="6000" dirty="0">
              <a:latin typeface="Andalus" panose="02020603050405020304" pitchFamily="18" charset="-78"/>
              <a:ea typeface="Batang" panose="02030600000101010101" pitchFamily="18" charset="-127"/>
              <a:cs typeface="Andalus" panose="02020603050405020304" pitchFamily="18" charset="-78"/>
            </a:endParaRPr>
          </a:p>
          <a:p>
            <a:pPr algn="r"/>
            <a:r>
              <a:rPr lang="ar-IQ" sz="6000" dirty="0">
                <a:latin typeface="Andalus" panose="02020603050405020304" pitchFamily="18" charset="-78"/>
                <a:ea typeface="Batang" panose="02030600000101010101" pitchFamily="18" charset="-127"/>
                <a:cs typeface="Andalus" panose="02020603050405020304" pitchFamily="18" charset="-78"/>
              </a:rPr>
              <a:t>                      </a:t>
            </a:r>
            <a:endParaRPr lang="en-US" sz="6000" dirty="0"/>
          </a:p>
        </p:txBody>
      </p:sp>
    </p:spTree>
    <p:extLst>
      <p:ext uri="{BB962C8B-B14F-4D97-AF65-F5344CB8AC3E}">
        <p14:creationId xmlns:p14="http://schemas.microsoft.com/office/powerpoint/2010/main" val="212876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4832092"/>
          </a:xfrm>
          <a:prstGeom prst="rect">
            <a:avLst/>
          </a:prstGeom>
        </p:spPr>
        <p:txBody>
          <a:bodyPr wrap="square">
            <a:spAutoFit/>
          </a:bodyPr>
          <a:lstStyle/>
          <a:p>
            <a:pPr algn="r" rtl="1"/>
            <a:r>
              <a:rPr lang="ar-IQ" sz="2800"/>
              <a:t>خامسا : شريط القوائم :</a:t>
            </a:r>
            <a:endParaRPr lang="en-US" sz="2800" dirty="0"/>
          </a:p>
          <a:p>
            <a:pPr algn="r" rtl="1"/>
            <a:r>
              <a:rPr lang="ar-IQ" sz="2800" dirty="0"/>
              <a:t>قائمة ملف</a:t>
            </a:r>
            <a:r>
              <a:rPr lang="en-US" sz="2800" dirty="0"/>
              <a:t>  File </a:t>
            </a:r>
            <a:r>
              <a:rPr lang="ar-IQ" sz="2800" dirty="0"/>
              <a:t>:</a:t>
            </a:r>
            <a:endParaRPr lang="en-US" sz="2800" dirty="0"/>
          </a:p>
          <a:p>
            <a:pPr algn="r" rtl="1"/>
            <a:r>
              <a:rPr lang="ar-IQ" sz="2800" dirty="0"/>
              <a:t>و بها نجد إمكانية إدراج ورقة</a:t>
            </a:r>
            <a:r>
              <a:rPr lang="en-US" sz="2800" dirty="0"/>
              <a:t> )</a:t>
            </a:r>
            <a:r>
              <a:rPr lang="ar-IQ" sz="2800" dirty="0"/>
              <a:t>مستند جديد</a:t>
            </a:r>
            <a:r>
              <a:rPr lang="en-US" sz="2800" dirty="0"/>
              <a:t>(</a:t>
            </a:r>
            <a:r>
              <a:rPr lang="ar-IQ" sz="2800" dirty="0"/>
              <a:t>فتح مستند تم حفظة</a:t>
            </a:r>
            <a:r>
              <a:rPr lang="en-US" sz="2800" dirty="0"/>
              <a:t> )</a:t>
            </a:r>
            <a:r>
              <a:rPr lang="ar-IQ" sz="2800" dirty="0"/>
              <a:t>إنشاءه</a:t>
            </a:r>
            <a:r>
              <a:rPr lang="en-US" sz="2800" dirty="0"/>
              <a:t> ( </a:t>
            </a:r>
            <a:r>
              <a:rPr lang="ar-IQ" sz="2800" dirty="0"/>
              <a:t>من قبل إغلاق وتعني</a:t>
            </a:r>
            <a:endParaRPr lang="en-US" sz="2800" dirty="0"/>
          </a:p>
          <a:p>
            <a:pPr algn="r" rtl="1"/>
            <a:r>
              <a:rPr lang="ar-IQ" sz="2800" dirty="0"/>
              <a:t>إغلاق نافذة المستند الحالي حفظ للقيام بحفظ المستند لأول مره حفظ باسم للقيام بحفظ مستند</a:t>
            </a:r>
            <a:endParaRPr lang="en-US" sz="2800" dirty="0"/>
          </a:p>
          <a:p>
            <a:pPr algn="r" rtl="1"/>
            <a:r>
              <a:rPr lang="ar-IQ" sz="2800" dirty="0"/>
              <a:t>محفوظ مسبق إعداد الصفحة للقياام بضبط الهاوامش واتجاه صفحة المستند</a:t>
            </a:r>
            <a:r>
              <a:rPr lang="en-US" sz="2800" dirty="0"/>
              <a:t> ) </a:t>
            </a:r>
            <a:r>
              <a:rPr lang="ar-IQ" sz="2800" dirty="0"/>
              <a:t>أفقي أو رأسي</a:t>
            </a:r>
            <a:r>
              <a:rPr lang="en-US" sz="2800" dirty="0"/>
              <a:t> ( </a:t>
            </a:r>
            <a:r>
              <a:rPr lang="ar-IQ" sz="2800" dirty="0"/>
              <a:t>معاينه قبل الطباعة لإلقاء نظره للتأكد من معالجة النص وتنسيقه طباعة لإجاراء عملية الطباعة للمساتند إ نهاء وتعني إنهاء العمل في البرنامج واغلاقة تماما</a:t>
            </a:r>
            <a:r>
              <a:rPr lang="en-US" sz="2800" dirty="0"/>
              <a:t> .</a:t>
            </a:r>
          </a:p>
          <a:p>
            <a:pPr algn="r" rtl="1"/>
            <a:r>
              <a:rPr lang="ar-IQ" sz="2800" dirty="0"/>
              <a:t> </a:t>
            </a:r>
            <a:endParaRPr lang="en-US" sz="2800" dirty="0"/>
          </a:p>
        </p:txBody>
      </p:sp>
    </p:spTree>
    <p:extLst>
      <p:ext uri="{BB962C8B-B14F-4D97-AF65-F5344CB8AC3E}">
        <p14:creationId xmlns:p14="http://schemas.microsoft.com/office/powerpoint/2010/main" val="188977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yabdoo.com/users/3243/gallery/63_p698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1000"/>
            <a:ext cx="7924799" cy="5943599"/>
          </a:xfrm>
          <a:prstGeom prst="rect">
            <a:avLst/>
          </a:prstGeom>
          <a:noFill/>
          <a:ln>
            <a:noFill/>
          </a:ln>
        </p:spPr>
      </p:pic>
    </p:spTree>
    <p:extLst>
      <p:ext uri="{BB962C8B-B14F-4D97-AF65-F5344CB8AC3E}">
        <p14:creationId xmlns:p14="http://schemas.microsoft.com/office/powerpoint/2010/main" val="44595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382000" cy="5693866"/>
          </a:xfrm>
          <a:prstGeom prst="rect">
            <a:avLst/>
          </a:prstGeom>
        </p:spPr>
        <p:txBody>
          <a:bodyPr wrap="square">
            <a:spAutoFit/>
          </a:bodyPr>
          <a:lstStyle/>
          <a:p>
            <a:pPr algn="r" rtl="1"/>
            <a:r>
              <a:rPr lang="ar-IQ" sz="2800" dirty="0"/>
              <a:t>قائمة تحرير </a:t>
            </a:r>
            <a:r>
              <a:rPr lang="en-US" sz="2800" dirty="0"/>
              <a:t>: Edit </a:t>
            </a:r>
            <a:endParaRPr lang="ar-IQ" sz="2800" dirty="0" smtClean="0"/>
          </a:p>
          <a:p>
            <a:pPr algn="r" rtl="1"/>
            <a:endParaRPr lang="en-US" sz="2800" dirty="0"/>
          </a:p>
          <a:p>
            <a:pPr algn="r" rtl="1"/>
            <a:r>
              <a:rPr lang="ar-IQ" sz="2800" dirty="0"/>
              <a:t>تمكننا هذه القائمة من التراجع عن الحدث الأخير الذي نود التراجع عنه أو </a:t>
            </a:r>
            <a:endParaRPr lang="ar-IQ" sz="2800" dirty="0" smtClean="0"/>
          </a:p>
          <a:p>
            <a:pPr algn="r" rtl="1"/>
            <a:endParaRPr lang="ar-IQ" sz="2800" dirty="0"/>
          </a:p>
          <a:p>
            <a:pPr algn="r" rtl="1"/>
            <a:r>
              <a:rPr lang="ar-IQ" sz="2800" dirty="0" smtClean="0"/>
              <a:t>تكرار </a:t>
            </a:r>
            <a:r>
              <a:rPr lang="ar-IQ" sz="2800" dirty="0"/>
              <a:t>الكتابة وكذلك العودة للخطوة اللاحقة نسخ او قص نص معين </a:t>
            </a:r>
            <a:endParaRPr lang="ar-IQ" sz="2800" dirty="0" smtClean="0"/>
          </a:p>
          <a:p>
            <a:pPr algn="r" rtl="1"/>
            <a:endParaRPr lang="ar-IQ" sz="2800" dirty="0"/>
          </a:p>
          <a:p>
            <a:pPr algn="r" rtl="1"/>
            <a:r>
              <a:rPr lang="ar-IQ" sz="2800" dirty="0" smtClean="0"/>
              <a:t>ولصقه </a:t>
            </a:r>
            <a:r>
              <a:rPr lang="ar-IQ" sz="2800" dirty="0"/>
              <a:t>بمكان اخار تحديد الكل ويمكنك من خلال هذا الأمر تحديد كامل </a:t>
            </a:r>
            <a:endParaRPr lang="ar-IQ" sz="2800" dirty="0" smtClean="0"/>
          </a:p>
          <a:p>
            <a:pPr algn="r" rtl="1"/>
            <a:endParaRPr lang="ar-IQ" sz="2800" dirty="0"/>
          </a:p>
          <a:p>
            <a:pPr algn="r" rtl="1"/>
            <a:r>
              <a:rPr lang="ar-IQ" sz="2800" dirty="0" smtClean="0"/>
              <a:t>أجزاء </a:t>
            </a:r>
            <a:r>
              <a:rPr lang="ar-IQ" sz="2800" dirty="0"/>
              <a:t>المستند من نصوص وصور وغيره</a:t>
            </a:r>
            <a:r>
              <a:rPr lang="en-US" sz="2800" dirty="0"/>
              <a:t> .</a:t>
            </a:r>
            <a:r>
              <a:rPr lang="ar-IQ" sz="2800" dirty="0"/>
              <a:t>الانتقال و البحث والاستبدال </a:t>
            </a:r>
            <a:endParaRPr lang="ar-IQ" sz="2800" dirty="0" smtClean="0"/>
          </a:p>
          <a:p>
            <a:pPr algn="r" rtl="1"/>
            <a:endParaRPr lang="ar-IQ" sz="2800" dirty="0"/>
          </a:p>
          <a:p>
            <a:pPr algn="r" rtl="1"/>
            <a:r>
              <a:rPr lang="ar-IQ" sz="2800" dirty="0" smtClean="0"/>
              <a:t>داخل </a:t>
            </a:r>
            <a:r>
              <a:rPr lang="ar-IQ" sz="2800" dirty="0"/>
              <a:t>المستند وذلك لكي تتمكن من البحث عن كلمة معينه او استبدالها او </a:t>
            </a:r>
            <a:endParaRPr lang="ar-IQ" sz="2800" dirty="0" smtClean="0"/>
          </a:p>
          <a:p>
            <a:pPr algn="r" rtl="1"/>
            <a:endParaRPr lang="ar-IQ" sz="2800" dirty="0"/>
          </a:p>
          <a:p>
            <a:pPr algn="r" rtl="1"/>
            <a:r>
              <a:rPr lang="ar-IQ" sz="2800" dirty="0" smtClean="0"/>
              <a:t>الانتقال </a:t>
            </a:r>
            <a:r>
              <a:rPr lang="ar-IQ" sz="2800" dirty="0"/>
              <a:t>بها لمكان خر</a:t>
            </a:r>
            <a:r>
              <a:rPr lang="en-US" sz="2800" dirty="0"/>
              <a:t> .</a:t>
            </a:r>
          </a:p>
        </p:txBody>
      </p:sp>
    </p:spTree>
    <p:extLst>
      <p:ext uri="{BB962C8B-B14F-4D97-AF65-F5344CB8AC3E}">
        <p14:creationId xmlns:p14="http://schemas.microsoft.com/office/powerpoint/2010/main" val="2687322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yabdoo.com/users/3243/gallery/63_p698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1" y="381000"/>
            <a:ext cx="7620000" cy="6096000"/>
          </a:xfrm>
          <a:prstGeom prst="rect">
            <a:avLst/>
          </a:prstGeom>
          <a:noFill/>
          <a:ln>
            <a:noFill/>
          </a:ln>
        </p:spPr>
      </p:pic>
    </p:spTree>
    <p:extLst>
      <p:ext uri="{BB962C8B-B14F-4D97-AF65-F5344CB8AC3E}">
        <p14:creationId xmlns:p14="http://schemas.microsoft.com/office/powerpoint/2010/main" val="3492802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81078"/>
            <a:ext cx="7543800" cy="2862322"/>
          </a:xfrm>
          <a:prstGeom prst="rect">
            <a:avLst/>
          </a:prstGeom>
        </p:spPr>
        <p:txBody>
          <a:bodyPr wrap="square">
            <a:spAutoFit/>
          </a:bodyPr>
          <a:lstStyle/>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r>
              <a:rPr lang="ar-IQ" sz="6000" dirty="0" smtClean="0">
                <a:solidFill>
                  <a:prstClr val="black"/>
                </a:solidFill>
                <a:latin typeface="Andalus" panose="02020603050405020304" pitchFamily="18" charset="-78"/>
                <a:ea typeface="Batang" panose="02030600000101010101" pitchFamily="18" charset="-127"/>
                <a:cs typeface="Andalus" panose="02020603050405020304" pitchFamily="18" charset="-78"/>
              </a:rPr>
              <a:t>        المحاضرة السادسة</a:t>
            </a:r>
            <a:endPar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برنامج المايكروسوفت ورد</a:t>
            </a:r>
            <a:endParaRPr lang="en-US"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endParaRPr lang="en-US" dirty="0"/>
          </a:p>
        </p:txBody>
      </p:sp>
    </p:spTree>
    <p:extLst>
      <p:ext uri="{BB962C8B-B14F-4D97-AF65-F5344CB8AC3E}">
        <p14:creationId xmlns:p14="http://schemas.microsoft.com/office/powerpoint/2010/main" val="124724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1314450"/>
            <a:ext cx="9429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2057400"/>
            <a:ext cx="8443913"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41265" y="182940"/>
            <a:ext cx="79056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اولا : فتح برنامج ميكروسوفت وورد</a:t>
            </a: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Microsoft </a:t>
            </a: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Word</a:t>
            </a:r>
            <a:endParaRPr kumimoji="0" lang="en-US" altLang="en-US" sz="3200" b="0" i="0" u="none" strike="noStrike" cap="none" normalizeH="0" baseline="0" dirty="0" smtClean="0">
              <a:ln>
                <a:noFill/>
              </a:ln>
              <a:solidFill>
                <a:schemeClr val="tx1"/>
              </a:solidFill>
              <a:effectLst/>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فتح الــ </a:t>
            </a: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Word </a:t>
            </a:r>
            <a:r>
              <a:rPr kumimoji="0" lang="ar-IQ"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باستخدام قائمة ابدأ (</a:t>
            </a: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Start  menu</a:t>
            </a:r>
            <a:r>
              <a:rPr kumimoji="0" lang="ar-IQ"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altLang="en-US" sz="3200" b="0" i="0" u="none" strike="noStrike" cap="none" normalizeH="0" baseline="0" dirty="0" smtClean="0">
              <a:ln>
                <a:noFill/>
              </a:ln>
              <a:solidFill>
                <a:schemeClr val="tx1"/>
              </a:solidFill>
              <a:effectLst/>
              <a:cs typeface="Arial" pitchFamily="34" charset="0"/>
            </a:endParaRPr>
          </a:p>
          <a:p>
            <a:pPr lvl="0" algn="justLow" rtl="1" eaLnBrk="0" hangingPunct="0">
              <a:buFontTx/>
              <a:buChar char="•"/>
            </a:pPr>
            <a:r>
              <a:rPr kumimoji="0" lang="ar-IQ"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اضغط على </a:t>
            </a:r>
            <a:r>
              <a:rPr kumimoji="0" lang="ar-IQ" alt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أيقونة         </a:t>
            </a:r>
            <a:r>
              <a:rPr lang="ar-IQ" altLang="en-US" sz="3200" dirty="0" smtClean="0">
                <a:latin typeface="Calibri" pitchFamily="34" charset="0"/>
                <a:ea typeface="Calibri" pitchFamily="34" charset="0"/>
              </a:rPr>
              <a:t>لفتح </a:t>
            </a:r>
            <a:r>
              <a:rPr lang="ar-IQ" altLang="en-US" sz="3200" dirty="0">
                <a:latin typeface="Calibri" pitchFamily="34" charset="0"/>
                <a:ea typeface="Calibri" pitchFamily="34" charset="0"/>
              </a:rPr>
              <a:t>قائمة </a:t>
            </a:r>
            <a:r>
              <a:rPr lang="en-US" altLang="en-US" sz="3200" dirty="0">
                <a:latin typeface="Calibri" pitchFamily="34" charset="0"/>
                <a:ea typeface="Calibri" pitchFamily="34" charset="0"/>
              </a:rPr>
              <a:t>Start</a:t>
            </a:r>
            <a:endParaRPr kumimoji="0" lang="ar-IQ" altLang="en-US" sz="3200" b="0" i="0" u="none" strike="noStrike" cap="none" normalizeH="0" baseline="0" dirty="0" smtClean="0">
              <a:ln>
                <a:noFill/>
              </a:ln>
              <a:solidFill>
                <a:schemeClr val="tx1"/>
              </a:solidFill>
              <a:effectLst/>
              <a:cs typeface="Arial" pitchFamily="34" charset="0"/>
            </a:endParaRPr>
          </a:p>
        </p:txBody>
      </p:sp>
      <p:sp>
        <p:nvSpPr>
          <p:cNvPr id="5" name="Rectangle 4"/>
          <p:cNvSpPr>
            <a:spLocks noChangeArrowheads="1"/>
          </p:cNvSpPr>
          <p:nvPr/>
        </p:nvSpPr>
        <p:spPr bwMode="auto">
          <a:xfrm>
            <a:off x="57150" y="729248"/>
            <a:ext cx="2311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71450" algn="l"/>
                <a:tab pos="1104900" algn="l"/>
              </a:tabLst>
              <a:defRPr>
                <a:solidFill>
                  <a:schemeClr val="tx1"/>
                </a:solidFill>
                <a:latin typeface="Arial" pitchFamily="34" charset="0"/>
                <a:cs typeface="Arial" pitchFamily="34" charset="0"/>
              </a:defRPr>
            </a:lvl1pPr>
            <a:lvl2pPr fontAlgn="base">
              <a:spcBef>
                <a:spcPct val="0"/>
              </a:spcBef>
              <a:spcAft>
                <a:spcPct val="0"/>
              </a:spcAft>
              <a:tabLst>
                <a:tab pos="171450" algn="l"/>
                <a:tab pos="1104900" algn="l"/>
              </a:tabLst>
              <a:defRPr>
                <a:solidFill>
                  <a:schemeClr val="tx1"/>
                </a:solidFill>
                <a:latin typeface="Arial" pitchFamily="34" charset="0"/>
                <a:cs typeface="Arial" pitchFamily="34" charset="0"/>
              </a:defRPr>
            </a:lvl2pPr>
            <a:lvl3pPr fontAlgn="base">
              <a:spcBef>
                <a:spcPct val="0"/>
              </a:spcBef>
              <a:spcAft>
                <a:spcPct val="0"/>
              </a:spcAft>
              <a:tabLst>
                <a:tab pos="171450" algn="l"/>
                <a:tab pos="1104900" algn="l"/>
              </a:tabLst>
              <a:defRPr>
                <a:solidFill>
                  <a:schemeClr val="tx1"/>
                </a:solidFill>
                <a:latin typeface="Arial" pitchFamily="34" charset="0"/>
                <a:cs typeface="Arial" pitchFamily="34" charset="0"/>
              </a:defRPr>
            </a:lvl3pPr>
            <a:lvl4pPr fontAlgn="base">
              <a:spcBef>
                <a:spcPct val="0"/>
              </a:spcBef>
              <a:spcAft>
                <a:spcPct val="0"/>
              </a:spcAft>
              <a:tabLst>
                <a:tab pos="171450" algn="l"/>
                <a:tab pos="1104900" algn="l"/>
              </a:tabLst>
              <a:defRPr>
                <a:solidFill>
                  <a:schemeClr val="tx1"/>
                </a:solidFill>
                <a:latin typeface="Arial" pitchFamily="34" charset="0"/>
                <a:cs typeface="Arial" pitchFamily="34" charset="0"/>
              </a:defRPr>
            </a:lvl4pPr>
            <a:lvl5pPr fontAlgn="base">
              <a:spcBef>
                <a:spcPct val="0"/>
              </a:spcBef>
              <a:spcAft>
                <a:spcPct val="0"/>
              </a:spcAft>
              <a:tabLst>
                <a:tab pos="171450" algn="l"/>
                <a:tab pos="1104900" algn="l"/>
              </a:tabLst>
              <a:defRPr>
                <a:solidFill>
                  <a:schemeClr val="tx1"/>
                </a:solidFill>
                <a:latin typeface="Arial" pitchFamily="34" charset="0"/>
                <a:cs typeface="Arial" pitchFamily="34" charset="0"/>
              </a:defRPr>
            </a:lvl5pPr>
            <a:lvl6pPr fontAlgn="base">
              <a:spcBef>
                <a:spcPct val="0"/>
              </a:spcBef>
              <a:spcAft>
                <a:spcPct val="0"/>
              </a:spcAft>
              <a:tabLst>
                <a:tab pos="171450" algn="l"/>
                <a:tab pos="1104900" algn="l"/>
              </a:tabLst>
              <a:defRPr>
                <a:solidFill>
                  <a:schemeClr val="tx1"/>
                </a:solidFill>
                <a:latin typeface="Arial" pitchFamily="34" charset="0"/>
                <a:cs typeface="Arial" pitchFamily="34" charset="0"/>
              </a:defRPr>
            </a:lvl6pPr>
            <a:lvl7pPr fontAlgn="base">
              <a:spcBef>
                <a:spcPct val="0"/>
              </a:spcBef>
              <a:spcAft>
                <a:spcPct val="0"/>
              </a:spcAft>
              <a:tabLst>
                <a:tab pos="171450" algn="l"/>
                <a:tab pos="1104900" algn="l"/>
              </a:tabLst>
              <a:defRPr>
                <a:solidFill>
                  <a:schemeClr val="tx1"/>
                </a:solidFill>
                <a:latin typeface="Arial" pitchFamily="34" charset="0"/>
                <a:cs typeface="Arial" pitchFamily="34" charset="0"/>
              </a:defRPr>
            </a:lvl7pPr>
            <a:lvl8pPr fontAlgn="base">
              <a:spcBef>
                <a:spcPct val="0"/>
              </a:spcBef>
              <a:spcAft>
                <a:spcPct val="0"/>
              </a:spcAft>
              <a:tabLst>
                <a:tab pos="171450" algn="l"/>
                <a:tab pos="1104900" algn="l"/>
              </a:tabLst>
              <a:defRPr>
                <a:solidFill>
                  <a:schemeClr val="tx1"/>
                </a:solidFill>
                <a:latin typeface="Arial" pitchFamily="34" charset="0"/>
                <a:cs typeface="Arial" pitchFamily="34" charset="0"/>
              </a:defRPr>
            </a:lvl8pPr>
            <a:lvl9pPr fontAlgn="base">
              <a:spcBef>
                <a:spcPct val="0"/>
              </a:spcBef>
              <a:spcAft>
                <a:spcPct val="0"/>
              </a:spcAft>
              <a:tabLst>
                <a:tab pos="171450" algn="l"/>
                <a:tab pos="1104900" algn="l"/>
              </a:tabLst>
              <a:defRPr>
                <a:solidFill>
                  <a:schemeClr val="tx1"/>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tab pos="171450" algn="l"/>
                <a:tab pos="1104900" algn="l"/>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5715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705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815882"/>
          </a:xfrm>
          <a:prstGeom prst="rect">
            <a:avLst/>
          </a:prstGeom>
        </p:spPr>
        <p:txBody>
          <a:bodyPr wrap="square">
            <a:spAutoFit/>
          </a:bodyPr>
          <a:lstStyle/>
          <a:p>
            <a:pPr algn="r" rtl="1"/>
            <a:r>
              <a:rPr lang="ar-IQ" sz="2800" dirty="0"/>
              <a:t>قائمة عرض </a:t>
            </a:r>
            <a:r>
              <a:rPr lang="en-US" sz="2800" dirty="0"/>
              <a:t>  View</a:t>
            </a:r>
          </a:p>
          <a:p>
            <a:pPr algn="r" rtl="1"/>
            <a:r>
              <a:rPr lang="ar-IQ" sz="2800" dirty="0"/>
              <a:t>من خلال هذه القائمة يمكننا ان نحدد كيفية ظهور شكل المستند ، و كذلك إمكانية ظهور جزء المهام ووضع رأس وتذييل للصفحة</a:t>
            </a:r>
            <a:r>
              <a:rPr lang="en-US" sz="2800" dirty="0"/>
              <a:t> . </a:t>
            </a:r>
            <a:r>
              <a:rPr lang="ar-IQ" sz="2800" dirty="0"/>
              <a:t>كما يمكننا التحكم من ظهور وإخفاء أشرطة الأدوات</a:t>
            </a:r>
            <a:r>
              <a:rPr lang="en-US" sz="2800" dirty="0"/>
              <a:t> .</a:t>
            </a:r>
          </a:p>
        </p:txBody>
      </p:sp>
      <p:pic>
        <p:nvPicPr>
          <p:cNvPr id="3" name="Picture 2" descr="http://www.yabdoo.com/users/3243/gallery/63_p69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68283"/>
            <a:ext cx="8077199" cy="4813518"/>
          </a:xfrm>
          <a:prstGeom prst="rect">
            <a:avLst/>
          </a:prstGeom>
          <a:noFill/>
          <a:ln>
            <a:noFill/>
          </a:ln>
        </p:spPr>
      </p:pic>
    </p:spTree>
    <p:extLst>
      <p:ext uri="{BB962C8B-B14F-4D97-AF65-F5344CB8AC3E}">
        <p14:creationId xmlns:p14="http://schemas.microsoft.com/office/powerpoint/2010/main" val="245285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1815882"/>
          </a:xfrm>
          <a:prstGeom prst="rect">
            <a:avLst/>
          </a:prstGeom>
        </p:spPr>
        <p:txBody>
          <a:bodyPr wrap="square">
            <a:spAutoFit/>
          </a:bodyPr>
          <a:lstStyle/>
          <a:p>
            <a:pPr algn="r" rtl="1"/>
            <a:r>
              <a:rPr lang="ar-IQ" sz="2800" dirty="0"/>
              <a:t>قائمة إدراج</a:t>
            </a:r>
            <a:r>
              <a:rPr lang="en-US" sz="2800" dirty="0"/>
              <a:t>  Insert </a:t>
            </a:r>
          </a:p>
          <a:p>
            <a:pPr algn="r" rtl="1"/>
            <a:r>
              <a:rPr lang="ar-IQ" sz="2800" dirty="0"/>
              <a:t>تساعدك هذه القائمة من إدراج أكثر من صفحة داخل المستند وكذلك إدراج الترقيم لكل صفحة  </a:t>
            </a:r>
            <a:r>
              <a:rPr lang="ar-IQ" sz="2800" dirty="0" smtClean="0"/>
              <a:t>(</a:t>
            </a:r>
            <a:r>
              <a:rPr lang="ar-IQ" sz="2800" dirty="0"/>
              <a:t>أرقام الصفحات</a:t>
            </a:r>
            <a:r>
              <a:rPr lang="en-US" sz="2800" dirty="0"/>
              <a:t> (</a:t>
            </a:r>
            <a:r>
              <a:rPr lang="ar-IQ" sz="2800" dirty="0"/>
              <a:t>و الصور المناسبة ووضع الأشكال التلقائية وعمل الارتباط التشعبي</a:t>
            </a:r>
            <a:r>
              <a:rPr lang="en-US" sz="2800" dirty="0"/>
              <a:t> .</a:t>
            </a:r>
          </a:p>
        </p:txBody>
      </p:sp>
      <p:pic>
        <p:nvPicPr>
          <p:cNvPr id="3" name="Picture 2" descr="http://www.yabdoo.com/users/3243/gallery/63_p698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52600"/>
            <a:ext cx="8381999" cy="5072063"/>
          </a:xfrm>
          <a:prstGeom prst="rect">
            <a:avLst/>
          </a:prstGeom>
          <a:noFill/>
          <a:ln>
            <a:noFill/>
          </a:ln>
        </p:spPr>
      </p:pic>
    </p:spTree>
    <p:extLst>
      <p:ext uri="{BB962C8B-B14F-4D97-AF65-F5344CB8AC3E}">
        <p14:creationId xmlns:p14="http://schemas.microsoft.com/office/powerpoint/2010/main" val="2743364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1815882"/>
          </a:xfrm>
          <a:prstGeom prst="rect">
            <a:avLst/>
          </a:prstGeom>
        </p:spPr>
        <p:txBody>
          <a:bodyPr wrap="square">
            <a:spAutoFit/>
          </a:bodyPr>
          <a:lstStyle/>
          <a:p>
            <a:pPr algn="r" rtl="1"/>
            <a:r>
              <a:rPr lang="ar-IQ" sz="2800" dirty="0"/>
              <a:t>قائمة تنسيق </a:t>
            </a:r>
            <a:r>
              <a:rPr lang="en-US" sz="2800" dirty="0"/>
              <a:t>Format</a:t>
            </a:r>
            <a:r>
              <a:rPr lang="ar-IQ" sz="2800" dirty="0"/>
              <a:t>  </a:t>
            </a:r>
            <a:endParaRPr lang="en-US" sz="2800" dirty="0"/>
          </a:p>
          <a:p>
            <a:pPr algn="r" rtl="1"/>
            <a:r>
              <a:rPr lang="ar-IQ" sz="2800" dirty="0"/>
              <a:t>من خلالها يمكنك تنسيق الخط النص او فقرة معينه</a:t>
            </a:r>
            <a:r>
              <a:rPr lang="en-US" sz="2800" dirty="0"/>
              <a:t>) </a:t>
            </a:r>
            <a:r>
              <a:rPr lang="ar-IQ" sz="2800" dirty="0"/>
              <a:t>يمن ، يسار ، وسط ، تحته خط، مائل</a:t>
            </a:r>
            <a:r>
              <a:rPr lang="en-US" sz="2800" dirty="0"/>
              <a:t> ... </a:t>
            </a:r>
            <a:r>
              <a:rPr lang="en-US" sz="2800" dirty="0" smtClean="0"/>
              <a:t>(</a:t>
            </a:r>
            <a:r>
              <a:rPr lang="ar-IQ" sz="2800" dirty="0" smtClean="0"/>
              <a:t>وكذلك </a:t>
            </a:r>
            <a:r>
              <a:rPr lang="ar-IQ" sz="2800" dirty="0"/>
              <a:t>وضع حدود وتظليل للنص او الصفحة او الفقرة او وضعها بتعداد نقطي او رقمي ، كما </a:t>
            </a:r>
            <a:r>
              <a:rPr lang="ar-SA" sz="2800" dirty="0"/>
              <a:t>تمكننا أيضا من عمل خلفية للمستند</a:t>
            </a:r>
            <a:endParaRPr lang="en-US" sz="2800" dirty="0"/>
          </a:p>
        </p:txBody>
      </p:sp>
      <p:pic>
        <p:nvPicPr>
          <p:cNvPr id="3" name="Picture 2" descr="http://www.yabdoo.com/users/3243/gallery/63_p69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68282"/>
            <a:ext cx="8458199" cy="4813518"/>
          </a:xfrm>
          <a:prstGeom prst="rect">
            <a:avLst/>
          </a:prstGeom>
          <a:noFill/>
          <a:ln>
            <a:noFill/>
          </a:ln>
        </p:spPr>
      </p:pic>
    </p:spTree>
    <p:extLst>
      <p:ext uri="{BB962C8B-B14F-4D97-AF65-F5344CB8AC3E}">
        <p14:creationId xmlns:p14="http://schemas.microsoft.com/office/powerpoint/2010/main" val="140510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74510"/>
            <a:ext cx="8305800" cy="2862322"/>
          </a:xfrm>
          <a:prstGeom prst="rect">
            <a:avLst/>
          </a:prstGeom>
        </p:spPr>
        <p:txBody>
          <a:bodyPr wrap="square">
            <a:spAutoFit/>
          </a:bodyPr>
          <a:lstStyle/>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r>
              <a:rPr lang="ar-IQ" sz="6000" dirty="0" smtClean="0">
                <a:solidFill>
                  <a:prstClr val="black"/>
                </a:solidFill>
                <a:latin typeface="Andalus" panose="02020603050405020304" pitchFamily="18" charset="-78"/>
                <a:ea typeface="Batang" panose="02030600000101010101" pitchFamily="18" charset="-127"/>
                <a:cs typeface="Andalus" panose="02020603050405020304" pitchFamily="18" charset="-78"/>
              </a:rPr>
              <a:t>          المحاضرة السابعة</a:t>
            </a:r>
            <a:endPar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برنامج المايكروسوفت ورد</a:t>
            </a:r>
            <a:endParaRPr lang="en-US"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endParaRPr lang="en-US" dirty="0"/>
          </a:p>
        </p:txBody>
      </p:sp>
    </p:spTree>
    <p:extLst>
      <p:ext uri="{BB962C8B-B14F-4D97-AF65-F5344CB8AC3E}">
        <p14:creationId xmlns:p14="http://schemas.microsoft.com/office/powerpoint/2010/main" val="3580028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3759"/>
            <a:ext cx="8534400" cy="6555641"/>
          </a:xfrm>
          <a:prstGeom prst="rect">
            <a:avLst/>
          </a:prstGeom>
        </p:spPr>
        <p:txBody>
          <a:bodyPr wrap="square">
            <a:spAutoFit/>
          </a:bodyPr>
          <a:lstStyle/>
          <a:p>
            <a:pPr algn="r"/>
            <a:r>
              <a:rPr lang="ar-IQ" sz="2800" dirty="0"/>
              <a:t>سادسا : المعاينة قبل الطباعة</a:t>
            </a:r>
            <a:r>
              <a:rPr lang="en-US" sz="2800" dirty="0"/>
              <a:t> </a:t>
            </a:r>
            <a:br>
              <a:rPr lang="en-US" sz="2800" dirty="0"/>
            </a:br>
            <a:r>
              <a:rPr lang="ar-IQ" sz="2800" dirty="0" smtClean="0"/>
              <a:t>تفيد </a:t>
            </a:r>
            <a:r>
              <a:rPr lang="ar-IQ" sz="2800" dirty="0"/>
              <a:t>هذه العملية في رؤية الصفحة كما ستخرج من الطابعة و تجرى عملية المعاينة قبل الطباعة بعد الانتهاء من عملية تنسيق النص</a:t>
            </a:r>
            <a:r>
              <a:rPr lang="en-US" sz="2800" dirty="0"/>
              <a:t> </a:t>
            </a:r>
            <a:br>
              <a:rPr lang="en-US" sz="2800" dirty="0"/>
            </a:br>
            <a:r>
              <a:rPr lang="ar-IQ" sz="2800" dirty="0" smtClean="0"/>
              <a:t>لإجراء </a:t>
            </a:r>
            <a:r>
              <a:rPr lang="ar-IQ" sz="2800" dirty="0"/>
              <a:t>عملية المعاينة</a:t>
            </a:r>
            <a:r>
              <a:rPr lang="en-US" sz="2800" dirty="0"/>
              <a:t> :</a:t>
            </a:r>
            <a:br>
              <a:rPr lang="en-US" sz="2800" dirty="0"/>
            </a:br>
            <a:r>
              <a:rPr lang="ar-IQ" sz="2800" dirty="0"/>
              <a:t>نضغط على زر معاينة قبل الطباعة في شريط الأدوات القياسي</a:t>
            </a:r>
            <a:r>
              <a:rPr lang="en-US" sz="2800" dirty="0"/>
              <a:t> </a:t>
            </a:r>
            <a:br>
              <a:rPr lang="en-US" sz="2800" dirty="0"/>
            </a:br>
            <a:r>
              <a:rPr lang="ar-IQ" sz="2800" dirty="0" smtClean="0"/>
              <a:t>شريط </a:t>
            </a:r>
            <a:r>
              <a:rPr lang="ar-IQ" sz="2800" dirty="0"/>
              <a:t>أدوات معاينة قبل الطباعة</a:t>
            </a:r>
            <a:r>
              <a:rPr lang="en-US" sz="2800" dirty="0"/>
              <a:t> :</a:t>
            </a:r>
            <a:br>
              <a:rPr lang="en-US" sz="2800" dirty="0"/>
            </a:br>
            <a:r>
              <a:rPr lang="ar-IQ" sz="2800" dirty="0"/>
              <a:t>زر المكبر : و يستخدم لتكبير أي جزء من النص حيث نضغط بالماوس على المكان الذي نريد تكبيره</a:t>
            </a:r>
            <a:r>
              <a:rPr lang="en-US" sz="2800" dirty="0"/>
              <a:t> </a:t>
            </a:r>
            <a:br>
              <a:rPr lang="en-US" sz="2800" dirty="0"/>
            </a:br>
            <a:r>
              <a:rPr lang="ar-IQ" sz="2800" dirty="0" smtClean="0"/>
              <a:t>زر </a:t>
            </a:r>
            <a:r>
              <a:rPr lang="ar-IQ" sz="2800" dirty="0"/>
              <a:t>صفحة واحدة : و يستخدم هذا الزر لعرض الصفحة المحددة من المستند</a:t>
            </a:r>
            <a:r>
              <a:rPr lang="en-US" sz="2800" dirty="0"/>
              <a:t> </a:t>
            </a:r>
            <a:br>
              <a:rPr lang="en-US" sz="2800" dirty="0"/>
            </a:br>
            <a:r>
              <a:rPr lang="ar-IQ" sz="2800" dirty="0" smtClean="0"/>
              <a:t>زر </a:t>
            </a:r>
            <a:r>
              <a:rPr lang="ar-IQ" sz="2800" dirty="0"/>
              <a:t>صفحات متعددة : ويستخدم لمعاينة أكثر من صفحة من المستند</a:t>
            </a:r>
            <a:r>
              <a:rPr lang="en-US" sz="2800" dirty="0"/>
              <a:t> </a:t>
            </a:r>
            <a:br>
              <a:rPr lang="en-US" sz="2800" dirty="0"/>
            </a:br>
            <a:r>
              <a:rPr lang="ar-IQ" sz="2800" dirty="0" smtClean="0"/>
              <a:t>زر </a:t>
            </a:r>
            <a:r>
              <a:rPr lang="ar-IQ" sz="2800" dirty="0"/>
              <a:t>تكبير /تصغيير : حيث يتم تحديد نسبة تكبير أو تصغيير الصفحات</a:t>
            </a:r>
            <a:r>
              <a:rPr lang="en-US" sz="2800" dirty="0"/>
              <a:t> </a:t>
            </a:r>
            <a:br>
              <a:rPr lang="en-US" sz="2800" dirty="0"/>
            </a:br>
            <a:r>
              <a:rPr lang="ar-IQ" sz="2800" dirty="0" smtClean="0"/>
              <a:t>زر </a:t>
            </a:r>
            <a:r>
              <a:rPr lang="ar-IQ" sz="2800" dirty="0"/>
              <a:t>احتواء النص :و يستخدم هذا الزر لاحتواء النص المكتوب في الصفحات اللاحقة ضمن الصفحات السابقة إن أمكن</a:t>
            </a:r>
            <a:r>
              <a:rPr lang="en-US" sz="2800" dirty="0"/>
              <a:t> </a:t>
            </a:r>
            <a:br>
              <a:rPr lang="en-US" sz="2800" dirty="0"/>
            </a:br>
            <a:r>
              <a:rPr lang="ar-IQ" sz="2800" dirty="0" smtClean="0"/>
              <a:t>زر </a:t>
            </a:r>
            <a:r>
              <a:rPr lang="ar-IQ" sz="2800" dirty="0"/>
              <a:t>إغلاق : و يستخدم بعد الانتهاء من عملية المعاينة</a:t>
            </a:r>
            <a:r>
              <a:rPr lang="en-US" sz="2800" dirty="0"/>
              <a:t> </a:t>
            </a:r>
            <a:br>
              <a:rPr lang="en-US" sz="2800" dirty="0"/>
            </a:br>
            <a:endParaRPr lang="en-US" sz="2800" dirty="0"/>
          </a:p>
        </p:txBody>
      </p:sp>
    </p:spTree>
    <p:extLst>
      <p:ext uri="{BB962C8B-B14F-4D97-AF65-F5344CB8AC3E}">
        <p14:creationId xmlns:p14="http://schemas.microsoft.com/office/powerpoint/2010/main" val="2395414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382000" cy="6124754"/>
          </a:xfrm>
          <a:prstGeom prst="rect">
            <a:avLst/>
          </a:prstGeom>
        </p:spPr>
        <p:txBody>
          <a:bodyPr wrap="square">
            <a:spAutoFit/>
          </a:bodyPr>
          <a:lstStyle/>
          <a:p>
            <a:pPr algn="r" rtl="1"/>
            <a:r>
              <a:rPr lang="ar-IQ" sz="2800" dirty="0"/>
              <a:t>سابعا : طباعة المستند</a:t>
            </a:r>
            <a:r>
              <a:rPr lang="en-US" sz="2800" dirty="0"/>
              <a:t> :</a:t>
            </a:r>
          </a:p>
          <a:p>
            <a:pPr algn="r" rtl="1"/>
            <a:r>
              <a:rPr lang="ar-IQ" sz="2800" dirty="0" smtClean="0"/>
              <a:t>بعد </a:t>
            </a:r>
            <a:r>
              <a:rPr lang="ar-IQ" sz="2800" dirty="0"/>
              <a:t>الانتهاء من كتابة النص وتنسيقه بشكل كامل تأتي عملية الطباعة نفتح القائمة ملف ثم نضغط على طباعة</a:t>
            </a:r>
            <a:r>
              <a:rPr lang="en-US" sz="2800" dirty="0"/>
              <a:t> </a:t>
            </a:r>
            <a:br>
              <a:rPr lang="en-US" sz="2800" dirty="0"/>
            </a:br>
            <a:r>
              <a:rPr lang="ar-IQ" sz="2800" dirty="0" smtClean="0"/>
              <a:t>نطاق </a:t>
            </a:r>
            <a:r>
              <a:rPr lang="ar-IQ" sz="2800" dirty="0"/>
              <a:t>الصفحات</a:t>
            </a:r>
            <a:r>
              <a:rPr lang="en-US" sz="2800" dirty="0"/>
              <a:t> </a:t>
            </a:r>
            <a:r>
              <a:rPr lang="en-US" sz="2800" dirty="0" smtClean="0"/>
              <a:t>:</a:t>
            </a:r>
            <a:endParaRPr lang="ar-IQ" sz="2800" dirty="0" smtClean="0"/>
          </a:p>
          <a:p>
            <a:pPr algn="r" rtl="1"/>
            <a:r>
              <a:rPr lang="ar-IQ" sz="2800" dirty="0" smtClean="0"/>
              <a:t>الكل </a:t>
            </a:r>
            <a:r>
              <a:rPr lang="ar-IQ" sz="2800" dirty="0"/>
              <a:t>: ويستخدم لطباعة كافة صفحات المستند</a:t>
            </a:r>
            <a:r>
              <a:rPr lang="en-US" sz="2800" dirty="0"/>
              <a:t> </a:t>
            </a:r>
            <a:br>
              <a:rPr lang="en-US" sz="2800" dirty="0"/>
            </a:br>
            <a:r>
              <a:rPr lang="ar-IQ" sz="2800" dirty="0"/>
              <a:t>الصفحة الحالية : ويستخدم لطباعة الصفحة التي يوجد فيها مؤشر الكتابة</a:t>
            </a:r>
            <a:r>
              <a:rPr lang="en-US" sz="2800" dirty="0"/>
              <a:t> </a:t>
            </a:r>
            <a:br>
              <a:rPr lang="en-US" sz="2800" dirty="0"/>
            </a:br>
            <a:r>
              <a:rPr lang="ar-IQ" sz="2800" dirty="0"/>
              <a:t>الصفحات : ويستخدم لطباعة صفحات متفرقة من الدفتر أو المستند</a:t>
            </a:r>
            <a:r>
              <a:rPr lang="en-US" sz="2800" dirty="0"/>
              <a:t> </a:t>
            </a:r>
            <a:br>
              <a:rPr lang="en-US" sz="2800" dirty="0"/>
            </a:br>
            <a:r>
              <a:rPr lang="ar-IQ" sz="2800" dirty="0"/>
              <a:t>تحديد : ويستخدم لطباعة فقرة من صفحة في المستند</a:t>
            </a:r>
            <a:r>
              <a:rPr lang="en-US" sz="2800" dirty="0"/>
              <a:t> </a:t>
            </a:r>
            <a:br>
              <a:rPr lang="en-US" sz="2800" dirty="0"/>
            </a:br>
            <a:r>
              <a:rPr lang="ar-IQ" sz="2800" dirty="0"/>
              <a:t>عدد النسخ : ويتم تحديد عدد نسخ المستند التي نريد طباعتها ثم نضغط على ترتيب النسخ ثم نضغط موافق فتتم عملية الطباعة </a:t>
            </a:r>
            <a:endParaRPr lang="ar-IQ" sz="2800" dirty="0" smtClean="0"/>
          </a:p>
          <a:p>
            <a:pPr algn="r" rtl="1"/>
            <a:endParaRPr lang="ar-IQ" sz="2800" dirty="0" smtClean="0"/>
          </a:p>
          <a:p>
            <a:pPr algn="r" rtl="1"/>
            <a:r>
              <a:rPr lang="ar-IQ" sz="2800" dirty="0"/>
              <a:t>كيفية الطباعة : التأكد من وجود الورق في الطابعة</a:t>
            </a:r>
            <a:r>
              <a:rPr lang="en-US" sz="2800" dirty="0"/>
              <a:t> </a:t>
            </a:r>
            <a:r>
              <a:rPr lang="ar-IQ" sz="2800" dirty="0" smtClean="0"/>
              <a:t>تشغيل </a:t>
            </a:r>
            <a:r>
              <a:rPr lang="ar-IQ" sz="2800" dirty="0"/>
              <a:t>الطابعة</a:t>
            </a:r>
            <a:r>
              <a:rPr lang="en-US" sz="2800" dirty="0"/>
              <a:t> </a:t>
            </a:r>
            <a:br>
              <a:rPr lang="en-US" sz="2800" dirty="0"/>
            </a:br>
            <a:r>
              <a:rPr lang="ar-IQ" sz="2800" dirty="0"/>
              <a:t>نضغط على زر طباعة في شريط الأدوات القياسي</a:t>
            </a:r>
            <a:r>
              <a:rPr lang="en-US" sz="2800" dirty="0"/>
              <a:t/>
            </a:r>
            <a:br>
              <a:rPr lang="en-US" sz="2800" dirty="0"/>
            </a:br>
            <a:endParaRPr lang="en-US" sz="2800" dirty="0"/>
          </a:p>
        </p:txBody>
      </p:sp>
    </p:spTree>
    <p:extLst>
      <p:ext uri="{BB962C8B-B14F-4D97-AF65-F5344CB8AC3E}">
        <p14:creationId xmlns:p14="http://schemas.microsoft.com/office/powerpoint/2010/main" val="3460132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229600" cy="2677656"/>
          </a:xfrm>
          <a:prstGeom prst="rect">
            <a:avLst/>
          </a:prstGeom>
        </p:spPr>
        <p:txBody>
          <a:bodyPr wrap="square">
            <a:spAutoFit/>
          </a:bodyPr>
          <a:lstStyle/>
          <a:p>
            <a:pPr algn="r" rtl="1"/>
            <a:r>
              <a:rPr lang="ar-IQ" sz="2800" dirty="0"/>
              <a:t>ثامنا : شريط الادوات :</a:t>
            </a:r>
            <a:endParaRPr lang="en-US" sz="2800" dirty="0"/>
          </a:p>
          <a:p>
            <a:pPr algn="r" rtl="1"/>
            <a:r>
              <a:rPr lang="ar-IQ" sz="2800" dirty="0"/>
              <a:t> </a:t>
            </a:r>
            <a:endParaRPr lang="en-US" sz="2800" dirty="0"/>
          </a:p>
          <a:p>
            <a:pPr algn="r" rtl="1"/>
            <a:r>
              <a:rPr lang="ar-IQ" sz="2800" dirty="0"/>
              <a:t>إظهار الشرائط وإخفائها</a:t>
            </a:r>
            <a:r>
              <a:rPr lang="en-US" sz="2800" dirty="0"/>
              <a:t> </a:t>
            </a:r>
          </a:p>
          <a:p>
            <a:pPr algn="r"/>
            <a:r>
              <a:rPr lang="ar-IQ" sz="2800" dirty="0"/>
              <a:t>يتٌم إظهار الشرائط وإخفائها من قائمة عرض</a:t>
            </a:r>
            <a:r>
              <a:rPr lang="en-US" sz="2800" dirty="0"/>
              <a:t> View </a:t>
            </a:r>
            <a:r>
              <a:rPr lang="ar-IQ" sz="2800" dirty="0"/>
              <a:t>أختار أمر شر طٌ الأدوات</a:t>
            </a:r>
            <a:r>
              <a:rPr lang="en-US" sz="2800" dirty="0"/>
              <a:t> Toolbars </a:t>
            </a:r>
            <a:r>
              <a:rPr lang="ar-IQ" sz="2800" dirty="0"/>
              <a:t>ثم قم باختياٌر الشريطٌ المطلوب إظهاره</a:t>
            </a:r>
            <a:r>
              <a:rPr lang="en-US" sz="2800" dirty="0"/>
              <a:t>.  </a:t>
            </a:r>
            <a:r>
              <a:rPr lang="ar-IQ" sz="2800" dirty="0"/>
              <a:t>أو من أي مكان خال على إي شريطٌ ونضغط بزر الماوس الأ يمٌن </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906256"/>
            <a:ext cx="7924800" cy="3637419"/>
          </a:xfrm>
          <a:prstGeom prst="rect">
            <a:avLst/>
          </a:prstGeom>
          <a:noFill/>
          <a:ln>
            <a:noFill/>
          </a:ln>
        </p:spPr>
      </p:pic>
    </p:spTree>
    <p:extLst>
      <p:ext uri="{BB962C8B-B14F-4D97-AF65-F5344CB8AC3E}">
        <p14:creationId xmlns:p14="http://schemas.microsoft.com/office/powerpoint/2010/main" val="2920252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382000" cy="954107"/>
          </a:xfrm>
          <a:prstGeom prst="rect">
            <a:avLst/>
          </a:prstGeom>
        </p:spPr>
        <p:txBody>
          <a:bodyPr wrap="square">
            <a:spAutoFit/>
          </a:bodyPr>
          <a:lstStyle/>
          <a:p>
            <a:pPr algn="r" rtl="1"/>
            <a:r>
              <a:rPr lang="ar-IQ" sz="2800" dirty="0"/>
              <a:t>او بأستخدام هذه القأئمة و التي يتم فتحها عن طريق الاتي</a:t>
            </a:r>
            <a:r>
              <a:rPr lang="en-US" sz="2800" dirty="0"/>
              <a:t> : -</a:t>
            </a:r>
          </a:p>
          <a:p>
            <a:pPr algn="r" rtl="1"/>
            <a:r>
              <a:rPr lang="en-US" sz="2800" b="1" dirty="0"/>
              <a:t>Tools--- customize ----tool bar</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1524000"/>
            <a:ext cx="8153400" cy="5029200"/>
          </a:xfrm>
          <a:prstGeom prst="rect">
            <a:avLst/>
          </a:prstGeom>
          <a:noFill/>
          <a:ln>
            <a:noFill/>
          </a:ln>
        </p:spPr>
      </p:pic>
    </p:spTree>
    <p:extLst>
      <p:ext uri="{BB962C8B-B14F-4D97-AF65-F5344CB8AC3E}">
        <p14:creationId xmlns:p14="http://schemas.microsoft.com/office/powerpoint/2010/main" val="4026472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6092"/>
            <a:ext cx="8839200" cy="6986528"/>
          </a:xfrm>
          <a:prstGeom prst="rect">
            <a:avLst/>
          </a:prstGeom>
        </p:spPr>
        <p:txBody>
          <a:bodyPr wrap="square">
            <a:spAutoFit/>
          </a:bodyPr>
          <a:lstStyle/>
          <a:p>
            <a:pPr algn="r"/>
            <a:r>
              <a:rPr lang="ar-IQ" sz="2800" dirty="0"/>
              <a:t>شريط أدوات الرسم</a:t>
            </a:r>
            <a:r>
              <a:rPr lang="en-US" sz="2800" dirty="0"/>
              <a:t> </a:t>
            </a:r>
            <a:br>
              <a:rPr lang="en-US" sz="2800" dirty="0"/>
            </a:br>
            <a:r>
              <a:rPr lang="ar-IQ" sz="2800" dirty="0" smtClean="0"/>
              <a:t>ويستخدم </a:t>
            </a:r>
            <a:r>
              <a:rPr lang="ar-IQ" sz="2800" dirty="0"/>
              <a:t>هذا الشريط لإضافة لمسات فنية على المستند</a:t>
            </a:r>
            <a:r>
              <a:rPr lang="en-US" sz="2800" dirty="0"/>
              <a:t> </a:t>
            </a:r>
            <a:br>
              <a:rPr lang="en-US" sz="2800" dirty="0"/>
            </a:br>
            <a:endParaRPr lang="ar-IQ" sz="2800" dirty="0" smtClean="0"/>
          </a:p>
          <a:p>
            <a:pPr algn="r"/>
            <a:r>
              <a:rPr lang="ar-IQ" sz="2800" dirty="0" smtClean="0"/>
              <a:t>ملاحظة </a:t>
            </a:r>
            <a:r>
              <a:rPr lang="ar-IQ" sz="2800" dirty="0"/>
              <a:t>: لإظهار أو لإخفاء شريط أدوات الرسم نضغط بالزر الأيمن على أشرطة أدوات ثم نضغط على رسم</a:t>
            </a:r>
            <a:r>
              <a:rPr lang="en-US" sz="2800" dirty="0"/>
              <a:t> </a:t>
            </a:r>
            <a:br>
              <a:rPr lang="en-US" sz="2800" dirty="0"/>
            </a:br>
            <a:r>
              <a:rPr lang="ar-IQ" sz="2800" dirty="0" smtClean="0"/>
              <a:t>لرسم </a:t>
            </a:r>
            <a:r>
              <a:rPr lang="ar-IQ" sz="2800" dirty="0"/>
              <a:t>مستطيل : نضغط على الزر مستطيل ثم نضغط المستطيل</a:t>
            </a:r>
            <a:r>
              <a:rPr lang="en-US" sz="2800" dirty="0"/>
              <a:t> </a:t>
            </a:r>
            <a:br>
              <a:rPr lang="en-US" sz="2800" dirty="0"/>
            </a:br>
            <a:r>
              <a:rPr lang="ar-IQ" sz="2800" dirty="0" smtClean="0"/>
              <a:t>لرسم </a:t>
            </a:r>
            <a:r>
              <a:rPr lang="ar-IQ" sz="2800" dirty="0"/>
              <a:t>قطع ناقص : نضغط على الزر قطع ناقص ثم نضغط القطع</a:t>
            </a:r>
            <a:r>
              <a:rPr lang="en-US" sz="2800" dirty="0"/>
              <a:t> </a:t>
            </a:r>
            <a:br>
              <a:rPr lang="en-US" sz="2800" dirty="0"/>
            </a:br>
            <a:r>
              <a:rPr lang="ar-IQ" sz="2800" dirty="0" smtClean="0"/>
              <a:t>لرسم </a:t>
            </a:r>
            <a:r>
              <a:rPr lang="ar-IQ" sz="2800" dirty="0"/>
              <a:t>خط مستقيم :نضغط على الزر خط ثم نرسم</a:t>
            </a:r>
            <a:r>
              <a:rPr lang="en-US" sz="2800" dirty="0"/>
              <a:t> </a:t>
            </a:r>
            <a:br>
              <a:rPr lang="en-US" sz="2800" dirty="0"/>
            </a:br>
            <a:r>
              <a:rPr lang="ar-IQ" sz="2800" dirty="0" smtClean="0"/>
              <a:t>لرسم </a:t>
            </a:r>
            <a:r>
              <a:rPr lang="ar-IQ" sz="2800" dirty="0"/>
              <a:t>سهم : نضغط على الزر سهم ثم نرسم</a:t>
            </a:r>
            <a:r>
              <a:rPr lang="en-US" sz="2800" dirty="0"/>
              <a:t> </a:t>
            </a:r>
            <a:br>
              <a:rPr lang="en-US" sz="2800" dirty="0"/>
            </a:br>
            <a:r>
              <a:rPr lang="ar-IQ" sz="2800" dirty="0" smtClean="0"/>
              <a:t>للتحكم </a:t>
            </a:r>
            <a:r>
              <a:rPr lang="ar-IQ" sz="2800" dirty="0"/>
              <a:t>بالألوان : نميز هنا ثلاثة أنواع</a:t>
            </a:r>
            <a:r>
              <a:rPr lang="en-US" sz="2800" dirty="0"/>
              <a:t> :</a:t>
            </a:r>
            <a:br>
              <a:rPr lang="en-US" sz="2800" dirty="0"/>
            </a:br>
            <a:r>
              <a:rPr lang="ar-IQ" sz="2800" dirty="0" smtClean="0"/>
              <a:t>لون </a:t>
            </a:r>
            <a:r>
              <a:rPr lang="ar-IQ" sz="2800" dirty="0"/>
              <a:t>الخط للشكل : ونتحكم به من الزر لون خط الرسم الموجود في شريط أدوات الرسم</a:t>
            </a:r>
            <a:r>
              <a:rPr lang="en-US" sz="2800" dirty="0"/>
              <a:t> </a:t>
            </a:r>
            <a:br>
              <a:rPr lang="en-US" sz="2800" dirty="0"/>
            </a:br>
            <a:r>
              <a:rPr lang="ar-IQ" sz="2800" dirty="0" smtClean="0"/>
              <a:t>لون </a:t>
            </a:r>
            <a:r>
              <a:rPr lang="ar-IQ" sz="2800" dirty="0"/>
              <a:t>التعبئة للشكل : ونتحكم به من الزر لون التعبئة</a:t>
            </a:r>
            <a:r>
              <a:rPr lang="en-US" sz="2800" dirty="0"/>
              <a:t> </a:t>
            </a:r>
            <a:br>
              <a:rPr lang="en-US" sz="2800" dirty="0"/>
            </a:br>
            <a:r>
              <a:rPr lang="ar-IQ" sz="2800" dirty="0" smtClean="0"/>
              <a:t>لون </a:t>
            </a:r>
            <a:r>
              <a:rPr lang="ar-IQ" sz="2800" dirty="0"/>
              <a:t>الكتابة : ونتحكم به من الزر لون الخط</a:t>
            </a:r>
            <a:r>
              <a:rPr lang="en-US" sz="2800" dirty="0"/>
              <a:t>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4022494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534400" cy="6555641"/>
          </a:xfrm>
          <a:prstGeom prst="rect">
            <a:avLst/>
          </a:prstGeom>
        </p:spPr>
        <p:txBody>
          <a:bodyPr wrap="square">
            <a:spAutoFit/>
          </a:bodyPr>
          <a:lstStyle/>
          <a:p>
            <a:pPr algn="r"/>
            <a:r>
              <a:rPr lang="ar-IQ" sz="2800" dirty="0"/>
              <a:t>يمكن منح الشكل الهندسي إعدادات ثلاثية الأبعاد : حيث نحدد الشكل ثم نضغط علىالزر إعدادات ثلاثية الأبعاد</a:t>
            </a:r>
            <a:r>
              <a:rPr lang="en-US" sz="2800" dirty="0"/>
              <a:t> </a:t>
            </a:r>
            <a:br>
              <a:rPr lang="en-US" sz="2800" dirty="0"/>
            </a:br>
            <a:r>
              <a:rPr lang="ar-IQ" sz="2800" dirty="0"/>
              <a:t>أو نضغط على الزر ظل و نحدد الظل المناسب</a:t>
            </a:r>
            <a:r>
              <a:rPr lang="en-US" sz="2800" dirty="0"/>
              <a:t> </a:t>
            </a:r>
            <a:br>
              <a:rPr lang="en-US" sz="2800" dirty="0"/>
            </a:br>
            <a:r>
              <a:rPr lang="en-US" sz="2800" dirty="0"/>
              <a:t/>
            </a:r>
            <a:br>
              <a:rPr lang="en-US" sz="2800" dirty="0"/>
            </a:br>
            <a:r>
              <a:rPr lang="ar-IQ" sz="2800" dirty="0"/>
              <a:t>أشكال تلقائية : نحدد الشكل المناسب ثم نقوم برسمه</a:t>
            </a:r>
            <a:r>
              <a:rPr lang="en-US" sz="2800" dirty="0"/>
              <a:t/>
            </a:r>
            <a:br>
              <a:rPr lang="en-US" sz="2800" dirty="0"/>
            </a:br>
            <a:r>
              <a:rPr lang="ar-IQ" sz="2800" dirty="0" smtClean="0"/>
              <a:t>شريط </a:t>
            </a:r>
            <a:r>
              <a:rPr lang="ar-IQ" sz="2800" dirty="0"/>
              <a:t>أدوات الصورة</a:t>
            </a:r>
            <a:r>
              <a:rPr lang="en-US" sz="2800" dirty="0"/>
              <a:t> :</a:t>
            </a:r>
            <a:br>
              <a:rPr lang="en-US" sz="2800" dirty="0"/>
            </a:br>
            <a:r>
              <a:rPr lang="ar-IQ" sz="2800" dirty="0"/>
              <a:t>نفتح القائمة ( إدراج ) ثم نضغط على</a:t>
            </a:r>
            <a:r>
              <a:rPr lang="en-US" sz="2800" dirty="0"/>
              <a:t> ( clip art ) </a:t>
            </a:r>
            <a:r>
              <a:rPr lang="ar-IQ" sz="2800" dirty="0"/>
              <a:t>يتم التحكم بالصورة من المقابض</a:t>
            </a:r>
            <a:r>
              <a:rPr lang="en-US" sz="2800" dirty="0"/>
              <a:t> </a:t>
            </a:r>
            <a:br>
              <a:rPr lang="en-US" sz="2800" dirty="0"/>
            </a:br>
            <a:r>
              <a:rPr lang="ar-IQ" sz="2800" dirty="0" smtClean="0"/>
              <a:t>شريط </a:t>
            </a:r>
            <a:r>
              <a:rPr lang="ar-IQ" sz="2800" dirty="0"/>
              <a:t>أدوات الصورة</a:t>
            </a:r>
            <a:r>
              <a:rPr lang="en-US" sz="2800" dirty="0"/>
              <a:t> </a:t>
            </a:r>
            <a:r>
              <a:rPr lang="en-US" sz="2800" dirty="0" smtClean="0"/>
              <a:t>:</a:t>
            </a:r>
            <a:endParaRPr lang="ar-IQ" sz="2800" dirty="0" smtClean="0"/>
          </a:p>
          <a:p>
            <a:pPr algn="r"/>
            <a:r>
              <a:rPr lang="en-US" sz="2800" dirty="0"/>
              <a:t/>
            </a:r>
            <a:br>
              <a:rPr lang="en-US" sz="2800" dirty="0"/>
            </a:br>
            <a:r>
              <a:rPr lang="ar-IQ" sz="2800" dirty="0"/>
              <a:t>زر إدراج صورة : يتم إدراج صورة من نافذة تفتح بالضغط على هذا الزر</a:t>
            </a:r>
            <a:r>
              <a:rPr lang="en-US" sz="2800" dirty="0"/>
              <a:t> </a:t>
            </a:r>
            <a:br>
              <a:rPr lang="en-US" sz="2800" dirty="0"/>
            </a:br>
            <a:r>
              <a:rPr lang="ar-IQ" sz="2800" dirty="0"/>
              <a:t>زر التحكم بالصورة : و يمنح الصورة إما تدرج رمادي أو أبيض و أسود أو على شكل شفافية يمكن الكتابة فوقها مثل الإعلانات</a:t>
            </a:r>
            <a:r>
              <a:rPr lang="en-US" sz="2800" dirty="0"/>
              <a:t>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214973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86800" cy="6124754"/>
          </a:xfrm>
          <a:prstGeom prst="rect">
            <a:avLst/>
          </a:prstGeom>
        </p:spPr>
        <p:txBody>
          <a:bodyPr wrap="square">
            <a:spAutoFit/>
          </a:bodyPr>
          <a:lstStyle/>
          <a:p>
            <a:pPr algn="r" rtl="1"/>
            <a:r>
              <a:rPr lang="ar-IQ" sz="2800" dirty="0"/>
              <a:t>ثانيا : اغلاق برنامج الورد  </a:t>
            </a:r>
            <a:r>
              <a:rPr lang="en-US" sz="2800" dirty="0"/>
              <a:t>M. WORD </a:t>
            </a:r>
            <a:r>
              <a:rPr lang="ar-IQ" sz="2800" dirty="0"/>
              <a:t>والملفات المفتوحة : </a:t>
            </a:r>
            <a:endParaRPr lang="en-US" sz="2800" dirty="0" smtClean="0"/>
          </a:p>
          <a:p>
            <a:pPr algn="r" rtl="1"/>
            <a:endParaRPr lang="en-US" sz="2800" dirty="0"/>
          </a:p>
          <a:p>
            <a:pPr algn="r" rtl="1"/>
            <a:r>
              <a:rPr lang="ar-IQ" sz="2800" dirty="0"/>
              <a:t>يتم اغلاق الملفات المفتوحة داخل برنامج الورد </a:t>
            </a:r>
            <a:r>
              <a:rPr lang="en-US" sz="2800" dirty="0"/>
              <a:t>M. WORD </a:t>
            </a:r>
            <a:r>
              <a:rPr lang="ar-IQ" sz="2800" dirty="0"/>
              <a:t> من خلال عدة طرق منها </a:t>
            </a:r>
            <a:endParaRPr lang="en-US" sz="2800" dirty="0" smtClean="0"/>
          </a:p>
          <a:p>
            <a:pPr lvl="0" algn="r" rtl="1"/>
            <a:r>
              <a:rPr lang="ar-IQ" sz="2800" dirty="0" smtClean="0"/>
              <a:t>نحدد </a:t>
            </a:r>
            <a:r>
              <a:rPr lang="ar-IQ" sz="2800" dirty="0"/>
              <a:t>أمر إغلاق من خلال قائمة ملف المنسدلة</a:t>
            </a:r>
            <a:r>
              <a:rPr lang="en-US" sz="2800" dirty="0"/>
              <a:t> . </a:t>
            </a:r>
            <a:br>
              <a:rPr lang="en-US" sz="2800" dirty="0"/>
            </a:br>
            <a:r>
              <a:rPr lang="en-US" sz="2800" dirty="0" smtClean="0"/>
              <a:t>1</a:t>
            </a:r>
            <a:r>
              <a:rPr lang="ar-IQ" sz="2800" dirty="0" smtClean="0"/>
              <a:t>-أو </a:t>
            </a:r>
            <a:r>
              <a:rPr lang="ar-IQ" sz="2800" dirty="0"/>
              <a:t>نقوم بالضغط على</a:t>
            </a:r>
            <a:r>
              <a:rPr lang="en-US" sz="2800" dirty="0"/>
              <a:t> Alt + F4. </a:t>
            </a:r>
            <a:r>
              <a:rPr lang="ar-IQ" sz="2800" dirty="0"/>
              <a:t>سوف تؤدي هذه الطريقة إلى إغلاق المستند وإزالته من على الشاشة . إذا ما كنت حاولت إغلاق مستند تم تعديله دون حفظ . ، فسوف يعرض برنامج الوورد</a:t>
            </a:r>
            <a:r>
              <a:rPr lang="en-US" sz="2800" dirty="0"/>
              <a:t> Word </a:t>
            </a:r>
            <a:r>
              <a:rPr lang="ar-IQ" sz="2800" dirty="0"/>
              <a:t>مربع حوار يسألك إذا كنت تريد حفظ التغيرات التي قمت بها في المستند أم لا</a:t>
            </a:r>
            <a:r>
              <a:rPr lang="en-US" sz="2800" dirty="0"/>
              <a:t> . </a:t>
            </a:r>
            <a:endParaRPr lang="ar-IQ" sz="2800" dirty="0" smtClean="0"/>
          </a:p>
          <a:p>
            <a:pPr lvl="0" algn="r" rtl="1"/>
            <a:endParaRPr lang="en-US" sz="2800" dirty="0"/>
          </a:p>
          <a:p>
            <a:pPr algn="r"/>
            <a:r>
              <a:rPr lang="en-US" sz="2800" dirty="0"/>
              <a:t> </a:t>
            </a:r>
            <a:r>
              <a:rPr lang="ar-IQ" sz="2800" dirty="0" smtClean="0"/>
              <a:t>2-أو </a:t>
            </a:r>
            <a:r>
              <a:rPr lang="ar-IQ" sz="2800" dirty="0"/>
              <a:t>نقوم بالضغط على أيقونه . إغلاق الإطار . المعروضة في أعلى الجزء الأيمن من الإطار بالمستند . تأكد من أنك قمت بالضغط فوق أيقونه إغلاق الإطار الخاصة بالمستند ( وليس أيقونه الأغلاق الخاصة ببرنامج وورد الموجودة أعلاه).</a:t>
            </a:r>
            <a:endParaRPr lang="en-US" sz="2800" dirty="0"/>
          </a:p>
        </p:txBody>
      </p:sp>
    </p:spTree>
    <p:extLst>
      <p:ext uri="{BB962C8B-B14F-4D97-AF65-F5344CB8AC3E}">
        <p14:creationId xmlns:p14="http://schemas.microsoft.com/office/powerpoint/2010/main" val="1709786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2923"/>
            <a:ext cx="8534400" cy="6555641"/>
          </a:xfrm>
          <a:prstGeom prst="rect">
            <a:avLst/>
          </a:prstGeom>
        </p:spPr>
        <p:txBody>
          <a:bodyPr wrap="square">
            <a:spAutoFit/>
          </a:bodyPr>
          <a:lstStyle/>
          <a:p>
            <a:pPr algn="r" rtl="1"/>
            <a:r>
              <a:rPr lang="ar-IQ" sz="2800" dirty="0"/>
              <a:t>كما يوجد أربعة أزرار للتحكم بالإضاءة على الصورة</a:t>
            </a:r>
            <a:r>
              <a:rPr lang="en-US" sz="2800" dirty="0"/>
              <a:t> </a:t>
            </a:r>
            <a:br>
              <a:rPr lang="en-US" sz="2800" dirty="0"/>
            </a:br>
            <a:r>
              <a:rPr lang="ar-IQ" sz="2800" dirty="0" smtClean="0"/>
              <a:t>زر </a:t>
            </a:r>
            <a:r>
              <a:rPr lang="ar-IQ" sz="2800" dirty="0"/>
              <a:t>الاقتصاص : و يستخدم لقص جزء من الصورة</a:t>
            </a:r>
            <a:r>
              <a:rPr lang="en-US" sz="2800" dirty="0"/>
              <a:t> </a:t>
            </a:r>
            <a:br>
              <a:rPr lang="en-US" sz="2800" dirty="0"/>
            </a:br>
            <a:r>
              <a:rPr lang="ar-IQ" sz="2800" dirty="0"/>
              <a:t>زر تنسيق الصورة</a:t>
            </a:r>
            <a:r>
              <a:rPr lang="en-US" sz="2800" dirty="0"/>
              <a:t> : </a:t>
            </a:r>
            <a:br>
              <a:rPr lang="en-US" sz="2800" dirty="0"/>
            </a:br>
            <a:r>
              <a:rPr lang="ar-IQ" sz="2800" dirty="0"/>
              <a:t>زر تحرير الصورة و إمكانية تحريكها عن طريق الأسهم الموجودة في لوحة المفاتيح</a:t>
            </a:r>
            <a:r>
              <a:rPr lang="en-US" sz="2800" dirty="0"/>
              <a:t> </a:t>
            </a:r>
            <a:br>
              <a:rPr lang="en-US" sz="2800" dirty="0"/>
            </a:br>
            <a:r>
              <a:rPr lang="ar-IQ" sz="2800" dirty="0" smtClean="0"/>
              <a:t>ملاحظة </a:t>
            </a:r>
            <a:r>
              <a:rPr lang="ar-IQ" sz="2800" dirty="0"/>
              <a:t>هامة</a:t>
            </a:r>
            <a:r>
              <a:rPr lang="en-US" sz="2800" dirty="0"/>
              <a:t> :</a:t>
            </a:r>
            <a:br>
              <a:rPr lang="en-US" sz="2800" dirty="0"/>
            </a:br>
            <a:r>
              <a:rPr lang="ar-IQ" sz="2800" dirty="0"/>
              <a:t>إذا لم تكن أزرار شريط الصورة مفعّل فهذا يرجع إما إلى</a:t>
            </a:r>
            <a:r>
              <a:rPr lang="en-US" sz="2800" dirty="0"/>
              <a:t> : </a:t>
            </a:r>
            <a:br>
              <a:rPr lang="en-US" sz="2800" dirty="0"/>
            </a:br>
            <a:r>
              <a:rPr lang="en-US" sz="2800" dirty="0"/>
              <a:t>· </a:t>
            </a:r>
            <a:r>
              <a:rPr lang="ar-IQ" sz="2800" dirty="0"/>
              <a:t>الصورة غير محددة فنقوم بتحديدها</a:t>
            </a:r>
            <a:r>
              <a:rPr lang="en-US" sz="2800" dirty="0"/>
              <a:t> </a:t>
            </a:r>
            <a:br>
              <a:rPr lang="en-US" sz="2800" dirty="0"/>
            </a:br>
            <a:r>
              <a:rPr lang="en-US" sz="2800" dirty="0" smtClean="0"/>
              <a:t>· </a:t>
            </a:r>
            <a:r>
              <a:rPr lang="ar-IQ" sz="2800" dirty="0"/>
              <a:t>أو أن نوع الصورة المحددة لا يتوافق مع هذا الشريط</a:t>
            </a:r>
            <a:r>
              <a:rPr lang="en-US" sz="2800" dirty="0"/>
              <a:t> </a:t>
            </a:r>
            <a:br>
              <a:rPr lang="en-US" sz="2800" dirty="0"/>
            </a:br>
            <a:r>
              <a:rPr lang="ar-IQ" sz="2800" dirty="0" smtClean="0"/>
              <a:t>ملاحظة </a:t>
            </a:r>
            <a:r>
              <a:rPr lang="ar-IQ" sz="2800" dirty="0"/>
              <a:t>هامة</a:t>
            </a:r>
            <a:r>
              <a:rPr lang="en-US" sz="2800" dirty="0"/>
              <a:t> : </a:t>
            </a:r>
            <a:br>
              <a:rPr lang="en-US" sz="2800" dirty="0"/>
            </a:br>
            <a:r>
              <a:rPr lang="ar-IQ" sz="2800" dirty="0"/>
              <a:t>في حال عدم ظهور شريط أدوات الصورة نضغط بالزر الأيمن على شريط الأدوات</a:t>
            </a:r>
            <a:r>
              <a:rPr lang="en-US" sz="2800" dirty="0"/>
              <a:t/>
            </a:r>
            <a:br>
              <a:rPr lang="en-US" sz="2800" dirty="0"/>
            </a:br>
            <a:r>
              <a:rPr lang="ar-IQ" sz="2800" dirty="0"/>
              <a:t>ثم نضغط على صورة</a:t>
            </a:r>
            <a:r>
              <a:rPr lang="en-US" sz="2800" dirty="0"/>
              <a:t> </a:t>
            </a:r>
            <a:br>
              <a:rPr lang="en-US" sz="2800" dirty="0"/>
            </a:br>
            <a:r>
              <a:rPr lang="ar-IQ" sz="2800" dirty="0"/>
              <a:t>الصور المرفقة</a:t>
            </a:r>
            <a:r>
              <a:rPr lang="en-US" sz="2800" dirty="0"/>
              <a:t/>
            </a:r>
            <a:br>
              <a:rPr lang="en-US" sz="2800" dirty="0"/>
            </a:br>
            <a:endParaRPr lang="en-US" sz="2800" dirty="0"/>
          </a:p>
        </p:txBody>
      </p:sp>
    </p:spTree>
    <p:extLst>
      <p:ext uri="{BB962C8B-B14F-4D97-AF65-F5344CB8AC3E}">
        <p14:creationId xmlns:p14="http://schemas.microsoft.com/office/powerpoint/2010/main" val="3942639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74510"/>
            <a:ext cx="8534400" cy="2862322"/>
          </a:xfrm>
          <a:prstGeom prst="rect">
            <a:avLst/>
          </a:prstGeom>
        </p:spPr>
        <p:txBody>
          <a:bodyPr wrap="square">
            <a:spAutoFit/>
          </a:bodyPr>
          <a:lstStyle/>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r>
              <a:rPr lang="ar-IQ" sz="6000" dirty="0" smtClean="0">
                <a:solidFill>
                  <a:prstClr val="black"/>
                </a:solidFill>
                <a:latin typeface="Andalus" panose="02020603050405020304" pitchFamily="18" charset="-78"/>
                <a:ea typeface="Batang" panose="02030600000101010101" pitchFamily="18" charset="-127"/>
                <a:cs typeface="Andalus" panose="02020603050405020304" pitchFamily="18" charset="-78"/>
              </a:rPr>
              <a:t>         المحاضرة الثامنة</a:t>
            </a:r>
          </a:p>
          <a:p>
            <a:pPr lvl="0" algn="r" rtl="1"/>
            <a:r>
              <a:rPr lang="ar-IQ" sz="6000" dirty="0" smtClean="0">
                <a:solidFill>
                  <a:prstClr val="black"/>
                </a:solidFill>
                <a:latin typeface="Andalus" panose="02020603050405020304" pitchFamily="18" charset="-78"/>
                <a:ea typeface="Batang" panose="02030600000101010101" pitchFamily="18" charset="-127"/>
                <a:cs typeface="Andalus" panose="02020603050405020304" pitchFamily="18" charset="-78"/>
              </a:rPr>
              <a:t>  </a:t>
            </a:r>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برنامج المايكروسوفت </a:t>
            </a:r>
            <a:r>
              <a:rPr lang="ar-IQ" sz="6000" dirty="0" smtClean="0">
                <a:solidFill>
                  <a:prstClr val="black"/>
                </a:solidFill>
                <a:latin typeface="Andalus" panose="02020603050405020304" pitchFamily="18" charset="-78"/>
                <a:ea typeface="Batang" panose="02030600000101010101" pitchFamily="18" charset="-127"/>
                <a:cs typeface="Andalus" panose="02020603050405020304" pitchFamily="18" charset="-78"/>
              </a:rPr>
              <a:t>بوربوينت</a:t>
            </a:r>
            <a:endParaRPr lang="en-US"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endParaRPr lang="en-US" dirty="0"/>
          </a:p>
        </p:txBody>
      </p:sp>
    </p:spTree>
    <p:extLst>
      <p:ext uri="{BB962C8B-B14F-4D97-AF65-F5344CB8AC3E}">
        <p14:creationId xmlns:p14="http://schemas.microsoft.com/office/powerpoint/2010/main" val="2923695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5909310"/>
          </a:xfrm>
          <a:prstGeom prst="rect">
            <a:avLst/>
          </a:prstGeom>
        </p:spPr>
        <p:txBody>
          <a:bodyPr wrap="square">
            <a:spAutoFit/>
          </a:bodyPr>
          <a:lstStyle/>
          <a:p>
            <a:pPr algn="r" rtl="1"/>
            <a:r>
              <a:rPr lang="ar-IQ" sz="2800" dirty="0"/>
              <a:t>برنامج المايكروسوفت بوربوينت </a:t>
            </a:r>
            <a:r>
              <a:rPr lang="en-US" sz="2800" dirty="0"/>
              <a:t>MICROSOFT POWERPOINT </a:t>
            </a:r>
          </a:p>
          <a:p>
            <a:pPr algn="r" rtl="1"/>
            <a:r>
              <a:rPr lang="ar-IQ" sz="2800" dirty="0"/>
              <a:t> </a:t>
            </a:r>
            <a:endParaRPr lang="en-US" sz="2800" dirty="0"/>
          </a:p>
          <a:p>
            <a:pPr algn="r" rtl="1">
              <a:lnSpc>
                <a:spcPct val="150000"/>
              </a:lnSpc>
            </a:pPr>
            <a:r>
              <a:rPr lang="ar-IQ" sz="2800" dirty="0"/>
              <a:t>وقد عرف البرنامج على انه احد منتجات شركة ميكروسوفت ، ويستخدم لتصميم العروض الالكترونية</a:t>
            </a:r>
            <a:r>
              <a:rPr lang="en-US" sz="2800" b="1" dirty="0"/>
              <a:t>( Presentation ) </a:t>
            </a:r>
            <a:r>
              <a:rPr lang="en-US" sz="2800" dirty="0"/>
              <a:t> </a:t>
            </a:r>
            <a:r>
              <a:rPr lang="ar-IQ" sz="2800" dirty="0"/>
              <a:t>حيث يتكون العرض الالكتروني من مجموعه من الشرائح ويستخدم كوسيلة إيضاح لتوضيح فكرة معينة لعرضها في قاعة المحاضرات لعدد من الحضور</a:t>
            </a:r>
            <a:r>
              <a:rPr lang="en-US" sz="2800" dirty="0"/>
              <a:t> . </a:t>
            </a:r>
            <a:r>
              <a:rPr lang="ar-IQ" sz="2800" dirty="0"/>
              <a:t>حيث يتم تحضير الشرائح فيه أولا وتحتوي هذه الشرائح على نصوص وصور وأصوات ورسومات بيانيه ويمكن تحريك النصوص والصور في تقديم العرض</a:t>
            </a:r>
            <a:r>
              <a:rPr lang="en-US" sz="2800" dirty="0"/>
              <a:t>.</a:t>
            </a:r>
          </a:p>
          <a:p>
            <a:pPr algn="r" rtl="1"/>
            <a:r>
              <a:rPr lang="ar-IQ" sz="2800" dirty="0"/>
              <a:t> </a:t>
            </a:r>
            <a:endParaRPr lang="en-US" sz="2800" dirty="0"/>
          </a:p>
        </p:txBody>
      </p:sp>
    </p:spTree>
    <p:extLst>
      <p:ext uri="{BB962C8B-B14F-4D97-AF65-F5344CB8AC3E}">
        <p14:creationId xmlns:p14="http://schemas.microsoft.com/office/powerpoint/2010/main" val="3592302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534400" cy="3108543"/>
          </a:xfrm>
          <a:prstGeom prst="rect">
            <a:avLst/>
          </a:prstGeom>
        </p:spPr>
        <p:txBody>
          <a:bodyPr wrap="square">
            <a:spAutoFit/>
          </a:bodyPr>
          <a:lstStyle/>
          <a:p>
            <a:pPr algn="r" rtl="1"/>
            <a:r>
              <a:rPr lang="ar-IQ" sz="2800" dirty="0"/>
              <a:t>اولا : تشغيل البرنامج :</a:t>
            </a:r>
            <a:endParaRPr lang="en-US" sz="2800" dirty="0"/>
          </a:p>
          <a:p>
            <a:pPr algn="r"/>
            <a:r>
              <a:rPr lang="ar-IQ" sz="2800" dirty="0"/>
              <a:t>يتم تشغيل البرنامج من خلال الضغط على ايقونة </a:t>
            </a:r>
            <a:r>
              <a:rPr lang="en-US" sz="2800" dirty="0"/>
              <a:t>START</a:t>
            </a:r>
            <a:r>
              <a:rPr lang="ar-IQ" sz="2800" dirty="0"/>
              <a:t> ومن ثم على </a:t>
            </a:r>
            <a:r>
              <a:rPr lang="en-US" sz="2800" dirty="0"/>
              <a:t>ALL PROGRAMS</a:t>
            </a:r>
            <a:r>
              <a:rPr lang="ar-IQ" sz="2800" dirty="0"/>
              <a:t> ومن ثم على </a:t>
            </a:r>
            <a:r>
              <a:rPr lang="en-US" sz="2800" dirty="0"/>
              <a:t>MICROSOFT OFFICE</a:t>
            </a:r>
            <a:r>
              <a:rPr lang="ar-IQ" sz="2800" dirty="0"/>
              <a:t> ومن ثم اختيار برنامج الورد </a:t>
            </a:r>
            <a:r>
              <a:rPr lang="en-US" sz="2800" dirty="0"/>
              <a:t>MICROSOFT POWERPOINT</a:t>
            </a:r>
            <a:r>
              <a:rPr lang="ar-IQ" sz="2800" dirty="0"/>
              <a:t> وهناك طرق اخرى للتشغيل منها الضغط على ايقونة البرنامج من سطح المكتب او من خلال مربع </a:t>
            </a:r>
            <a:r>
              <a:rPr lang="en-US" sz="2800" dirty="0"/>
              <a:t>SEARCH</a:t>
            </a:r>
            <a:r>
              <a:rPr lang="ar-IQ" sz="2800" dirty="0"/>
              <a:t> وكتابة </a:t>
            </a:r>
            <a:r>
              <a:rPr lang="en-US" sz="2800" dirty="0"/>
              <a:t>MICROSOFT POWERPOINT</a:t>
            </a:r>
            <a:r>
              <a:rPr lang="ar-IQ" sz="2800" dirty="0"/>
              <a:t> والانتقال الى البرنامج مباشرا </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260943"/>
            <a:ext cx="8534400" cy="3520857"/>
          </a:xfrm>
          <a:prstGeom prst="rect">
            <a:avLst/>
          </a:prstGeom>
          <a:noFill/>
          <a:ln>
            <a:noFill/>
          </a:ln>
        </p:spPr>
      </p:pic>
    </p:spTree>
    <p:extLst>
      <p:ext uri="{BB962C8B-B14F-4D97-AF65-F5344CB8AC3E}">
        <p14:creationId xmlns:p14="http://schemas.microsoft.com/office/powerpoint/2010/main" val="2924741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5693866"/>
          </a:xfrm>
          <a:prstGeom prst="rect">
            <a:avLst/>
          </a:prstGeom>
        </p:spPr>
        <p:txBody>
          <a:bodyPr wrap="square">
            <a:spAutoFit/>
          </a:bodyPr>
          <a:lstStyle/>
          <a:p>
            <a:pPr algn="r" rtl="1"/>
            <a:r>
              <a:rPr lang="ar-IQ" sz="2800" dirty="0"/>
              <a:t>ثانيا : اغلاق برنامج البوربوينت  </a:t>
            </a:r>
            <a:r>
              <a:rPr lang="en-US" sz="2800" dirty="0"/>
              <a:t>M.POWERPOINT</a:t>
            </a:r>
            <a:r>
              <a:rPr lang="ar-IQ" sz="2800" dirty="0"/>
              <a:t> والملفات المفتوحة : </a:t>
            </a:r>
            <a:endParaRPr lang="en-US" sz="2800" dirty="0"/>
          </a:p>
          <a:p>
            <a:pPr algn="r" rtl="1"/>
            <a:r>
              <a:rPr lang="ar-IQ" sz="2800" dirty="0"/>
              <a:t>يتم اغلاق الملفات المفتوحة داخل برنامج الورد </a:t>
            </a:r>
            <a:r>
              <a:rPr lang="en-US" sz="2800" dirty="0"/>
              <a:t>M.POWERPOINT</a:t>
            </a:r>
            <a:r>
              <a:rPr lang="ar-IQ" sz="2800" dirty="0"/>
              <a:t> من خلال عدة طرق منها </a:t>
            </a:r>
            <a:endParaRPr lang="ar-IQ" sz="2800" dirty="0" smtClean="0"/>
          </a:p>
          <a:p>
            <a:pPr algn="r" rtl="1"/>
            <a:endParaRPr lang="en-US" sz="2800" dirty="0"/>
          </a:p>
          <a:p>
            <a:pPr lvl="0" algn="r" rtl="1"/>
            <a:r>
              <a:rPr lang="ar-IQ" sz="2800" dirty="0"/>
              <a:t>نحدد أمر إغلاق من خلال قائمة ملف المنسدلة</a:t>
            </a:r>
            <a:r>
              <a:rPr lang="en-US" sz="2800" dirty="0"/>
              <a:t> . </a:t>
            </a:r>
            <a:br>
              <a:rPr lang="en-US" sz="2800" dirty="0"/>
            </a:br>
            <a:r>
              <a:rPr lang="ar-IQ" sz="2800" dirty="0"/>
              <a:t>أو نقوم بالضغط على</a:t>
            </a:r>
            <a:r>
              <a:rPr lang="en-US" sz="2800" dirty="0"/>
              <a:t> Alt + F4. </a:t>
            </a:r>
            <a:r>
              <a:rPr lang="ar-IQ" sz="2800" dirty="0"/>
              <a:t>سوف تؤدي هذه الطريقة إلى إغلاق المستند وإزالته من على الشاشة . إذا كان ما حاولت إغلاق العرض تم تعديله دون حفظ . ، فسوف يعرض برنامج البوربوينت مربع حوار يسألك إذا كنت تريد حفظ التغيرات التي قمت بها في العرض أم لا</a:t>
            </a:r>
            <a:r>
              <a:rPr lang="en-US" sz="2800" dirty="0"/>
              <a:t> . </a:t>
            </a:r>
          </a:p>
          <a:p>
            <a:pPr algn="r"/>
            <a:r>
              <a:rPr lang="en-US" sz="2800" dirty="0"/>
              <a:t> </a:t>
            </a:r>
            <a:r>
              <a:rPr lang="ar-IQ" sz="2800" dirty="0"/>
              <a:t>أو نقوم بالضغط على أيقونه . إغلاق الإطار . المعروضة في أعلى الجزء الأيمن من الإطار بالعرض . تأكد من أنك قمت بالضغط فوق أيقونه إغلاق الإطار الخاصة بالعرض ( وليس أيقونه الأغلاق الخاصة ببرنامج البوربوينت الموجودة أعلاه).</a:t>
            </a:r>
            <a:endParaRPr lang="en-US" sz="2800" dirty="0"/>
          </a:p>
        </p:txBody>
      </p:sp>
    </p:spTree>
    <p:extLst>
      <p:ext uri="{BB962C8B-B14F-4D97-AF65-F5344CB8AC3E}">
        <p14:creationId xmlns:p14="http://schemas.microsoft.com/office/powerpoint/2010/main" val="2759431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555641"/>
          </a:xfrm>
          <a:prstGeom prst="rect">
            <a:avLst/>
          </a:prstGeom>
        </p:spPr>
        <p:txBody>
          <a:bodyPr wrap="square">
            <a:spAutoFit/>
          </a:bodyPr>
          <a:lstStyle/>
          <a:p>
            <a:pPr lvl="0" algn="r" rtl="1"/>
            <a:r>
              <a:rPr lang="ar-IQ" sz="2800" dirty="0"/>
              <a:t>أما لو أردنا عرض أمر إغلاق الكل غير المعروض</a:t>
            </a:r>
            <a:r>
              <a:rPr lang="en-US" sz="2800" dirty="0"/>
              <a:t> . </a:t>
            </a:r>
            <a:br>
              <a:rPr lang="en-US" sz="2800" dirty="0"/>
            </a:br>
            <a:r>
              <a:rPr lang="ar-IQ" sz="2800" dirty="0"/>
              <a:t>وفي الحقيقة تكون هذه الميزة جيدة إذا كان لديك أكثر من عرض مفتوح في نفس الوقت . نقوم بالضغط على مفتاح</a:t>
            </a:r>
            <a:r>
              <a:rPr lang="en-US" sz="2800" dirty="0"/>
              <a:t> Shit </a:t>
            </a:r>
            <a:r>
              <a:rPr lang="ar-IQ" sz="2800" dirty="0"/>
              <a:t>وفي نفس الوقت نقوم بالضغط على قائمة ملف المسندلة سوف يؤدي هذا العرض إلى عرض أمر إغلاق الكل</a:t>
            </a:r>
            <a:r>
              <a:rPr lang="en-US" sz="2800" dirty="0"/>
              <a:t>. </a:t>
            </a:r>
          </a:p>
          <a:p>
            <a:pPr algn="r"/>
            <a:r>
              <a:rPr lang="ar-IQ" sz="2800" dirty="0"/>
              <a:t>الطريقة الأخرى لإغلاق برنامج البوربوينت</a:t>
            </a:r>
            <a:r>
              <a:rPr lang="en-US" sz="2800" dirty="0"/>
              <a:t>: </a:t>
            </a:r>
            <a:br>
              <a:rPr lang="en-US" sz="2800" dirty="0"/>
            </a:br>
            <a:r>
              <a:rPr lang="ar-IQ" sz="2800" dirty="0"/>
              <a:t>نقوم بالضغط على أيقونه إغلاق (×) الموجودة في أعلى الركن الأيمن من إطار برنامج البوربوينت . أو بالضغط على</a:t>
            </a:r>
            <a:r>
              <a:rPr lang="en-US" sz="2800" dirty="0"/>
              <a:t> Alt + F4</a:t>
            </a:r>
            <a:br>
              <a:rPr lang="en-US" sz="2800" dirty="0"/>
            </a:br>
            <a:r>
              <a:rPr lang="ar-IQ" sz="2800" dirty="0"/>
              <a:t>أما إذا كنت لم تقم بحفظ عملك ، فسوف يتم عرض مربع حوار يسألك عما إذا كنت تريد حفظ التغييرات التي قمت بها أم لا . حدد أحد الخيارات التالية</a:t>
            </a:r>
            <a:r>
              <a:rPr lang="en-US" sz="2800" dirty="0"/>
              <a:t> :</a:t>
            </a:r>
            <a:br>
              <a:rPr lang="en-US" sz="2800" dirty="0"/>
            </a:br>
            <a:r>
              <a:rPr lang="ar-IQ" sz="2800" dirty="0"/>
              <a:t>موافق : يقوم بحفظ التغيرات وإنهاء البرنامج</a:t>
            </a:r>
            <a:r>
              <a:rPr lang="en-US" sz="2800" dirty="0"/>
              <a:t> . </a:t>
            </a:r>
            <a:br>
              <a:rPr lang="en-US" sz="2800" dirty="0"/>
            </a:br>
            <a:r>
              <a:rPr lang="ar-IQ" sz="2800" dirty="0"/>
              <a:t>لا : لا يقوم بحفظ التغيرات ولكن يقوم بإنهاء البرنامج</a:t>
            </a:r>
            <a:r>
              <a:rPr lang="en-US" sz="2800" dirty="0"/>
              <a:t> . </a:t>
            </a:r>
            <a:br>
              <a:rPr lang="en-US" sz="2800" dirty="0"/>
            </a:br>
            <a:r>
              <a:rPr lang="ar-IQ" sz="2800" dirty="0"/>
              <a:t>ملحوظة : عند اختيارك ( لا ) فسوف تفقد أية تعديلات قمت بها منذ آخر مرة حفظت فيها الملف</a:t>
            </a:r>
            <a:r>
              <a:rPr lang="en-US" sz="2800" dirty="0"/>
              <a:t> . </a:t>
            </a:r>
            <a:br>
              <a:rPr lang="en-US" sz="2800" dirty="0"/>
            </a:br>
            <a:r>
              <a:rPr lang="ar-IQ" sz="2800" dirty="0"/>
              <a:t>إلغاء الأمر : يقوم بإلغاء الأمر ويظل برنامج الوورد مفتوحاً </a:t>
            </a:r>
            <a:endParaRPr lang="en-US" sz="2800" dirty="0"/>
          </a:p>
        </p:txBody>
      </p:sp>
    </p:spTree>
    <p:extLst>
      <p:ext uri="{BB962C8B-B14F-4D97-AF65-F5344CB8AC3E}">
        <p14:creationId xmlns:p14="http://schemas.microsoft.com/office/powerpoint/2010/main" val="368409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74510"/>
            <a:ext cx="8686800" cy="2862322"/>
          </a:xfrm>
          <a:prstGeom prst="rect">
            <a:avLst/>
          </a:prstGeom>
        </p:spPr>
        <p:txBody>
          <a:bodyPr wrap="square">
            <a:spAutoFit/>
          </a:bodyPr>
          <a:lstStyle/>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r>
              <a:rPr lang="ar-IQ" sz="6000" dirty="0" smtClean="0">
                <a:solidFill>
                  <a:prstClr val="black"/>
                </a:solidFill>
                <a:latin typeface="Andalus" panose="02020603050405020304" pitchFamily="18" charset="-78"/>
                <a:ea typeface="Batang" panose="02030600000101010101" pitchFamily="18" charset="-127"/>
                <a:cs typeface="Andalus" panose="02020603050405020304" pitchFamily="18" charset="-78"/>
              </a:rPr>
              <a:t>           المحاضرة التاسعة</a:t>
            </a:r>
            <a:endPar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برنامج المايكروسوفت بوربوينت</a:t>
            </a:r>
            <a:endParaRPr lang="en-US"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endParaRPr lang="en-US" dirty="0"/>
          </a:p>
        </p:txBody>
      </p:sp>
    </p:spTree>
    <p:extLst>
      <p:ext uri="{BB962C8B-B14F-4D97-AF65-F5344CB8AC3E}">
        <p14:creationId xmlns:p14="http://schemas.microsoft.com/office/powerpoint/2010/main" val="1330143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10600" cy="1384995"/>
          </a:xfrm>
          <a:prstGeom prst="rect">
            <a:avLst/>
          </a:prstGeom>
        </p:spPr>
        <p:txBody>
          <a:bodyPr wrap="square">
            <a:spAutoFit/>
          </a:bodyPr>
          <a:lstStyle/>
          <a:p>
            <a:pPr algn="r" rtl="1"/>
            <a:r>
              <a:rPr lang="ar-IQ" sz="2800" dirty="0"/>
              <a:t>ثالثا : الكتابة في العرض التقديمي :</a:t>
            </a:r>
            <a:endParaRPr lang="en-US" sz="2800" dirty="0"/>
          </a:p>
          <a:p>
            <a:pPr algn="r"/>
            <a:r>
              <a:rPr lang="ar-IQ" sz="2800" dirty="0"/>
              <a:t>يجب وقبل البدء بشروع بالتصميم العرض التعرف على الواجهة الرئيسية للبرنامج </a:t>
            </a:r>
            <a:endParaRPr lang="en-US" sz="2800" dirty="0"/>
          </a:p>
        </p:txBody>
      </p:sp>
      <p:pic>
        <p:nvPicPr>
          <p:cNvPr id="3" name="Picture 2" descr="http://www.yabdoo.com/users/3243/gallery/63_p82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1"/>
            <a:ext cx="8610600" cy="5029200"/>
          </a:xfrm>
          <a:prstGeom prst="rect">
            <a:avLst/>
          </a:prstGeom>
          <a:noFill/>
          <a:ln>
            <a:noFill/>
          </a:ln>
        </p:spPr>
      </p:pic>
    </p:spTree>
    <p:extLst>
      <p:ext uri="{BB962C8B-B14F-4D97-AF65-F5344CB8AC3E}">
        <p14:creationId xmlns:p14="http://schemas.microsoft.com/office/powerpoint/2010/main" val="955604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6124754"/>
          </a:xfrm>
          <a:prstGeom prst="rect">
            <a:avLst/>
          </a:prstGeom>
        </p:spPr>
        <p:txBody>
          <a:bodyPr wrap="square">
            <a:spAutoFit/>
          </a:bodyPr>
          <a:lstStyle/>
          <a:p>
            <a:pPr algn="r" rtl="1"/>
            <a:r>
              <a:rPr lang="ar-SA" sz="2800" b="1" dirty="0"/>
              <a:t>العرض التقديمي </a:t>
            </a:r>
            <a:r>
              <a:rPr lang="en-US" sz="2800" b="1" dirty="0"/>
              <a:t>:-</a:t>
            </a:r>
            <a:endParaRPr lang="en-US" sz="2800" dirty="0"/>
          </a:p>
          <a:p>
            <a:pPr algn="r" rtl="1"/>
            <a:r>
              <a:rPr lang="en-US" sz="2800" b="1" dirty="0"/>
              <a:t> </a:t>
            </a:r>
            <a:endParaRPr lang="en-US" sz="2800" dirty="0"/>
          </a:p>
          <a:p>
            <a:pPr algn="r" rtl="1"/>
            <a:r>
              <a:rPr lang="ar-IQ" sz="2800" dirty="0"/>
              <a:t>مايكروسوفت بوربوينت بشكل افتراضي يسمى أي ملف جديد يتم إنشاءه باسم عرض تقديمي والعرض التقديمي الأول يكون اسمه </a:t>
            </a:r>
            <a:r>
              <a:rPr lang="ar-SA" sz="2800" dirty="0"/>
              <a:t>الافتراضي (عرض تقديمي1 </a:t>
            </a:r>
            <a:r>
              <a:rPr lang="ar-SA" sz="2800" dirty="0"/>
              <a:t>)وامتداده</a:t>
            </a:r>
            <a:r>
              <a:rPr lang="en-US" sz="2800" dirty="0"/>
              <a:t> </a:t>
            </a:r>
            <a:r>
              <a:rPr lang="en-US" sz="2800" dirty="0"/>
              <a:t>ppt . </a:t>
            </a:r>
            <a:r>
              <a:rPr lang="ar-SA" sz="2800" dirty="0"/>
              <a:t>أي ان الاسم الكامل </a:t>
            </a:r>
            <a:r>
              <a:rPr lang="ar-SA" sz="2800" dirty="0"/>
              <a:t>يكون(عرض تقديمي</a:t>
            </a:r>
            <a:r>
              <a:rPr lang="en-US" sz="2800" dirty="0"/>
              <a:t>ppt </a:t>
            </a:r>
            <a:r>
              <a:rPr lang="en-US" sz="2800" dirty="0"/>
              <a:t>1. </a:t>
            </a:r>
            <a:r>
              <a:rPr lang="ar-SA" sz="2800" dirty="0"/>
              <a:t>) </a:t>
            </a:r>
            <a:endParaRPr lang="ar-IQ" sz="2800" dirty="0"/>
          </a:p>
          <a:p>
            <a:pPr algn="r" rtl="1"/>
            <a:r>
              <a:rPr lang="ar-IQ" sz="2800" dirty="0" smtClean="0"/>
              <a:t>العرض </a:t>
            </a:r>
            <a:r>
              <a:rPr lang="ar-IQ" sz="2800" dirty="0"/>
              <a:t>التقديمي قد يتكون من شريحة واحدة او عدة شرائح وهو بدوره قد يحتوي على النصوص والصور والأصوات والرسومات البيانية </a:t>
            </a:r>
            <a:endParaRPr lang="ar-IQ" sz="2800" dirty="0" smtClean="0"/>
          </a:p>
          <a:p>
            <a:pPr algn="r" rtl="1"/>
            <a:endParaRPr lang="en-US" sz="2800" dirty="0"/>
          </a:p>
          <a:p>
            <a:pPr algn="r" rtl="1"/>
            <a:r>
              <a:rPr lang="ar-IQ" sz="2800" dirty="0"/>
              <a:t> ويمكن اظافة تأثيرات صوتية وحركية لنصوص والصور والكائنات</a:t>
            </a:r>
            <a:r>
              <a:rPr lang="en-US" sz="2800" dirty="0"/>
              <a:t> .</a:t>
            </a:r>
            <a:r>
              <a:rPr lang="ar-IQ" sz="2800" dirty="0"/>
              <a:t>وأي عرض تقديمي يتم إنشاؤه لابد من أعطاه اسم خاص به لكي تتم عملية الحفظ من خلاله وبهذا الشكل يصبح ملف الكتروني مخزن في ذاكرة الكمبيوتر لذا يمكن الرجوع إليه في أي لحظة لكي يتم فتحه ولاطلاع على محتوياته أو التعديل عليه</a:t>
            </a:r>
            <a:r>
              <a:rPr lang="en-US" sz="2800" dirty="0"/>
              <a:t> .</a:t>
            </a:r>
          </a:p>
          <a:p>
            <a:pPr algn="r" rtl="1"/>
            <a:r>
              <a:rPr lang="ar-IQ" sz="2800" dirty="0"/>
              <a:t> </a:t>
            </a:r>
            <a:endParaRPr lang="en-US" sz="2800" dirty="0"/>
          </a:p>
        </p:txBody>
      </p:sp>
    </p:spTree>
    <p:extLst>
      <p:ext uri="{BB962C8B-B14F-4D97-AF65-F5344CB8AC3E}">
        <p14:creationId xmlns:p14="http://schemas.microsoft.com/office/powerpoint/2010/main" val="563619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4401205"/>
          </a:xfrm>
          <a:prstGeom prst="rect">
            <a:avLst/>
          </a:prstGeom>
        </p:spPr>
        <p:txBody>
          <a:bodyPr wrap="square">
            <a:spAutoFit/>
          </a:bodyPr>
          <a:lstStyle/>
          <a:p>
            <a:pPr algn="r" rtl="1"/>
            <a:r>
              <a:rPr lang="ar-SA" sz="2800" b="1" dirty="0"/>
              <a:t>الشريحة</a:t>
            </a:r>
            <a:endParaRPr lang="en-US" sz="2800" dirty="0"/>
          </a:p>
          <a:p>
            <a:pPr algn="r" rtl="1"/>
            <a:r>
              <a:rPr lang="ar-IQ" sz="2800" dirty="0"/>
              <a:t>هي الوحدة البنائية التي يتكون منها العرض التقديمي وفيها يمكن وضع الكتابات ،الصور ،الكائنات،الخلفيات،التأثيرات الحركية ،التأثيرات الصوتية وارتباطات تشعبية</a:t>
            </a:r>
            <a:r>
              <a:rPr lang="en-US" sz="2800" dirty="0"/>
              <a:t>.</a:t>
            </a:r>
          </a:p>
          <a:p>
            <a:pPr algn="r" rtl="1"/>
            <a:r>
              <a:rPr lang="ar-IQ" sz="2800" dirty="0"/>
              <a:t>(لوح الشرائح</a:t>
            </a:r>
            <a:r>
              <a:rPr lang="en-US" sz="2800" dirty="0"/>
              <a:t> (</a:t>
            </a:r>
            <a:r>
              <a:rPr lang="ar-IQ" sz="2800" dirty="0"/>
              <a:t>جزء الشرائح</a:t>
            </a:r>
            <a:endParaRPr lang="en-US" sz="2800" dirty="0"/>
          </a:p>
          <a:p>
            <a:pPr algn="r" rtl="1"/>
            <a:r>
              <a:rPr lang="ar-IQ" sz="2800" dirty="0"/>
              <a:t>وهو الجزء اليمن من نافذة البرنامج كما في الشكل التالي ويحتوي جزء الشرائح من الأعلى على علامة التبويب مخطط تفصيلي وعلامة التبويب الشرائح حيث يمكنك التبديل بينهما من خلال النقر بزر الماوس اليسر على التبويب</a:t>
            </a:r>
            <a:endParaRPr lang="en-US" sz="2800" dirty="0"/>
          </a:p>
          <a:p>
            <a:pPr algn="r" rtl="1"/>
            <a:r>
              <a:rPr lang="ar-IQ" sz="2800" dirty="0"/>
              <a:t> </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38601"/>
            <a:ext cx="8305800" cy="2743200"/>
          </a:xfrm>
          <a:prstGeom prst="rect">
            <a:avLst/>
          </a:prstGeom>
          <a:noFill/>
          <a:ln>
            <a:noFill/>
          </a:ln>
        </p:spPr>
      </p:pic>
    </p:spTree>
    <p:extLst>
      <p:ext uri="{BB962C8B-B14F-4D97-AF65-F5344CB8AC3E}">
        <p14:creationId xmlns:p14="http://schemas.microsoft.com/office/powerpoint/2010/main" val="47580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5641"/>
          </a:xfrm>
          <a:prstGeom prst="rect">
            <a:avLst/>
          </a:prstGeom>
        </p:spPr>
        <p:txBody>
          <a:bodyPr wrap="square">
            <a:spAutoFit/>
          </a:bodyPr>
          <a:lstStyle/>
          <a:p>
            <a:pPr lvl="0" algn="r" rtl="1"/>
            <a:r>
              <a:rPr lang="ar-IQ" sz="2800" dirty="0"/>
              <a:t>أما لو أردنا عرض أمر إغلاق الكل غير المعروض</a:t>
            </a:r>
            <a:r>
              <a:rPr lang="en-US" sz="2800" dirty="0"/>
              <a:t> . </a:t>
            </a:r>
            <a:br>
              <a:rPr lang="en-US" sz="2800" dirty="0"/>
            </a:br>
            <a:r>
              <a:rPr lang="ar-IQ" sz="2800" dirty="0"/>
              <a:t>وفي الحقيقة تكون هذه الميزة جيدة إذا كان لديك أكثر من مستند مفتوح في نفس الوقت . نقوم بالضغط على مفتاح</a:t>
            </a:r>
            <a:r>
              <a:rPr lang="en-US" sz="2800" dirty="0"/>
              <a:t> Shit </a:t>
            </a:r>
            <a:r>
              <a:rPr lang="ar-IQ" sz="2800" dirty="0"/>
              <a:t>وفي نفس الوقت نقوم بالضغط على قائمة ملف المسندلة سوف يؤدي هذا العرض إلى عرض أمر إغلاق الكل</a:t>
            </a:r>
            <a:r>
              <a:rPr lang="en-US" sz="2800" dirty="0"/>
              <a:t>. </a:t>
            </a:r>
          </a:p>
          <a:p>
            <a:pPr lvl="0" algn="r" rtl="1"/>
            <a:r>
              <a:rPr lang="ar-IQ" sz="2800" dirty="0"/>
              <a:t>الطريقة الأخرى لإغلاق برنامج الوورد</a:t>
            </a:r>
            <a:r>
              <a:rPr lang="en-US" sz="2800" dirty="0"/>
              <a:t>: </a:t>
            </a:r>
            <a:br>
              <a:rPr lang="en-US" sz="2800" dirty="0"/>
            </a:br>
            <a:r>
              <a:rPr lang="ar-IQ" sz="2800" dirty="0"/>
              <a:t>نقوم بالضغط على أيقونه إغلاق (×) الموجودة في أعلى الركن الأيمن من إطار برنامج الوورد . أو بالضغط على</a:t>
            </a:r>
            <a:r>
              <a:rPr lang="en-US" sz="2800" dirty="0"/>
              <a:t> Alt + F4</a:t>
            </a:r>
            <a:br>
              <a:rPr lang="en-US" sz="2800" dirty="0"/>
            </a:br>
            <a:r>
              <a:rPr lang="ar-IQ" sz="2800" dirty="0"/>
              <a:t>أما إذا كنت لم تقم بحفظ عملك ، فسوف يتم عرض مربع حوار يسألك عما إذا كنت تريد حفظ التغييرات التي قمت بها أم لا . حدد أحد الخيارات التالية</a:t>
            </a:r>
            <a:r>
              <a:rPr lang="en-US" sz="2800" dirty="0"/>
              <a:t> :</a:t>
            </a:r>
            <a:br>
              <a:rPr lang="en-US" sz="2800" dirty="0"/>
            </a:br>
            <a:r>
              <a:rPr lang="ar-IQ" sz="2800" dirty="0"/>
              <a:t>موافق : يقوم بحفظ التغيرات وإنهاء البرنامج</a:t>
            </a:r>
            <a:r>
              <a:rPr lang="en-US" sz="2800" dirty="0"/>
              <a:t> . </a:t>
            </a:r>
            <a:br>
              <a:rPr lang="en-US" sz="2800" dirty="0"/>
            </a:br>
            <a:r>
              <a:rPr lang="ar-IQ" sz="2800" dirty="0"/>
              <a:t>لا : لا يقوم بحفظ التغيرات ولكن يقوم بإنهاء البرنامج</a:t>
            </a:r>
            <a:r>
              <a:rPr lang="en-US" sz="2800" dirty="0"/>
              <a:t> . </a:t>
            </a:r>
            <a:br>
              <a:rPr lang="en-US" sz="2800" dirty="0"/>
            </a:br>
            <a:r>
              <a:rPr lang="ar-IQ" sz="2800" dirty="0"/>
              <a:t>ملحوظة : عند اختيارك ( لا ) فسوف تفقد أية تعديلات قمت بها منذ آخر مرة حفظت فيها الملف</a:t>
            </a:r>
            <a:r>
              <a:rPr lang="en-US" sz="2800" dirty="0"/>
              <a:t> . </a:t>
            </a:r>
            <a:br>
              <a:rPr lang="en-US" sz="2800" dirty="0"/>
            </a:br>
            <a:r>
              <a:rPr lang="ar-IQ" sz="2800" dirty="0"/>
              <a:t>إلغاء الأمر : يقوم بإلغاء الأمر ويظل برنامج الوورد مفتوحاً</a:t>
            </a:r>
            <a:r>
              <a:rPr lang="en-US" sz="2800" dirty="0"/>
              <a:t> .</a:t>
            </a:r>
          </a:p>
        </p:txBody>
      </p:sp>
    </p:spTree>
    <p:extLst>
      <p:ext uri="{BB962C8B-B14F-4D97-AF65-F5344CB8AC3E}">
        <p14:creationId xmlns:p14="http://schemas.microsoft.com/office/powerpoint/2010/main" val="219690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3970318"/>
          </a:xfrm>
          <a:prstGeom prst="rect">
            <a:avLst/>
          </a:prstGeom>
        </p:spPr>
        <p:txBody>
          <a:bodyPr wrap="square">
            <a:spAutoFit/>
          </a:bodyPr>
          <a:lstStyle/>
          <a:p>
            <a:pPr algn="r" rtl="1"/>
            <a:r>
              <a:rPr lang="ar-IQ" sz="2800" dirty="0"/>
              <a:t>يتم الكتابة في العرض التقديمي عن طريق لوحة المفاتيح ولا شئ غيرها التى سوف تستخدمها فى إدخال النصوص</a:t>
            </a:r>
            <a:r>
              <a:rPr lang="en-US" sz="2800" dirty="0"/>
              <a:t>. </a:t>
            </a:r>
            <a:r>
              <a:rPr lang="ar-IQ" sz="2800" dirty="0"/>
              <a:t>ولا توجد ملحوظة إضافية أود أن أسوقها إليك لتراعيها عند إدخالك لهذه النصوص</a:t>
            </a:r>
            <a:r>
              <a:rPr lang="en-US" sz="2800" dirty="0"/>
              <a:t>. </a:t>
            </a:r>
            <a:r>
              <a:rPr lang="ar-IQ" sz="2800" dirty="0"/>
              <a:t>ولكن أود أن أقول </a:t>
            </a:r>
            <a:r>
              <a:rPr lang="en-US" sz="2800" dirty="0"/>
              <a:t>Power Point</a:t>
            </a:r>
            <a:r>
              <a:rPr lang="ar-IQ" sz="2800" dirty="0"/>
              <a:t> فى تخطيطاته التلقائية لشرائح العرض </a:t>
            </a:r>
            <a:r>
              <a:rPr lang="en-US" sz="2800" dirty="0"/>
              <a:t>Slide Layout  </a:t>
            </a:r>
            <a:r>
              <a:rPr lang="ar-IQ" sz="2800" dirty="0"/>
              <a:t>يتضمن مكاًنا مخصصا للنصوص يطلق عليه مربع النص </a:t>
            </a:r>
            <a:r>
              <a:rPr lang="en-US" sz="2800" dirty="0"/>
              <a:t>Text Placeholder </a:t>
            </a:r>
            <a:r>
              <a:rPr lang="ar-IQ" sz="2800" dirty="0"/>
              <a:t>يستخدم فى إدخالها والتعامل معها</a:t>
            </a:r>
            <a:r>
              <a:rPr lang="en-US" sz="2800" dirty="0"/>
              <a:t>. </a:t>
            </a:r>
          </a:p>
          <a:p>
            <a:pPr algn="r"/>
            <a:r>
              <a:rPr lang="ar-SA" sz="2800" dirty="0"/>
              <a:t>هذا المربع النص </a:t>
            </a:r>
            <a:r>
              <a:rPr lang="en-US" sz="2800" dirty="0"/>
              <a:t> Text Placeholder </a:t>
            </a:r>
            <a:r>
              <a:rPr lang="ar-SA" sz="2800" dirty="0"/>
              <a:t>إما أن يتيحه لك البرنامج بصورة تلقائية ضمن التخطيط التلقائى لشريحة العرض بالإضافة إلى أنه يخبرك بطبيعة البيان المفروض إدخاله</a:t>
            </a:r>
            <a:r>
              <a:rPr lang="en-US" sz="2800" dirty="0"/>
              <a:t>. </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191000"/>
            <a:ext cx="4724400" cy="2638425"/>
          </a:xfrm>
          <a:prstGeom prst="rect">
            <a:avLst/>
          </a:prstGeom>
          <a:noFill/>
          <a:ln>
            <a:noFill/>
          </a:ln>
        </p:spPr>
      </p:pic>
    </p:spTree>
    <p:extLst>
      <p:ext uri="{BB962C8B-B14F-4D97-AF65-F5344CB8AC3E}">
        <p14:creationId xmlns:p14="http://schemas.microsoft.com/office/powerpoint/2010/main" val="2178810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04786" y="265093"/>
            <a:ext cx="88630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 أن تقوم أنت بإنشاء مربع نص خاص بك فى أى مكان بشريحة العرض</a:t>
            </a:r>
            <a:r>
              <a:rPr kumimoji="0" lang="en-US"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يتم ذلك باستخدام الأداة </a:t>
            </a:r>
            <a:endParaRPr kumimoji="0" lang="ar-IQ"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633" y="762000"/>
            <a:ext cx="802767" cy="466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04800" y="1371600"/>
            <a:ext cx="86582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الموجودة بشريط أدوات </a:t>
            </a:r>
            <a:r>
              <a:rPr kumimoji="0" lang="en-US"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Drawing</a:t>
            </a:r>
            <a:r>
              <a:rPr kumimoji="0" lang="ar-IQ"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ولا يتطلب استخدامها سوى تنشيطها ثم النقر بزر الماوس فى المكان الذى تريد (داخل شريحة العرض) وما تلبث تفعل إلا وتجد مربع نص جديد يفترش المكان الذى حددته، مع الوضع فى الاعتبار أن حجمه يتغير وفقًا لحجم النص المدخل به .</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نظرأ لأننا لسنا فى مستند </a:t>
            </a:r>
            <a:r>
              <a:rPr kumimoji="0" lang="en-US"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Word</a:t>
            </a:r>
            <a:r>
              <a:rPr kumimoji="0" lang="ar-SA"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 ونستخدم مربع نص لإدخال النصوص، فإننا عندما نرغب ،</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فى تعديل النصوص، لابد من تنشيط مربع النص أولا ثم نقوم بعملية التضليل من خلال السحب + الضغط على زر الماوس الايسرومن ثم إجراء التعديل المطلوب</a:t>
            </a:r>
            <a:r>
              <a:rPr kumimoji="0" lang="en-US"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 </a:t>
            </a:r>
            <a:r>
              <a:rPr kumimoji="0" lang="ar-SA"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يتم ذلك من خلال النقر داخل مربع النص ليتم إدراج مؤشر الكتابة</a:t>
            </a:r>
            <a:r>
              <a:rPr kumimoji="0" lang="en-US"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 </a:t>
            </a:r>
            <a:r>
              <a:rPr kumimoji="0" lang="ar-SA"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ثم قم بالتعديل بصورة تقليدية</a:t>
            </a:r>
            <a:r>
              <a:rPr kumimoji="0" lang="en-US"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a:t>
            </a:r>
            <a:r>
              <a:rPr kumimoji="0" lang="ar-SA"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نفس الأمر مع عمليات اختيار النصوص، وحذفها، واستبدالها، وغيرها من العمليات</a:t>
            </a:r>
            <a:r>
              <a:rPr kumimoji="0" lang="en-US" altLang="en-US" sz="2800" b="0" i="0" u="none" strike="noStrike" cap="none" normalizeH="0" baseline="0" dirty="0" smtClean="0">
                <a:ln>
                  <a:noFill/>
                </a:ln>
                <a:solidFill>
                  <a:schemeClr val="tx1"/>
                </a:solidFill>
                <a:effectLst/>
                <a:latin typeface="SimplifiedArabic" charset="-78"/>
                <a:ea typeface="Calibri" pitchFamily="34" charset="0"/>
                <a:cs typeface="Arial" pitchFamily="34" charset="0"/>
              </a:rPr>
              <a:t>.</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9392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74510"/>
            <a:ext cx="8686800" cy="2862322"/>
          </a:xfrm>
          <a:prstGeom prst="rect">
            <a:avLst/>
          </a:prstGeom>
        </p:spPr>
        <p:txBody>
          <a:bodyPr wrap="square">
            <a:spAutoFit/>
          </a:bodyPr>
          <a:lstStyle/>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r>
              <a:rPr lang="ar-IQ" sz="6000" dirty="0" smtClean="0">
                <a:solidFill>
                  <a:prstClr val="black"/>
                </a:solidFill>
                <a:latin typeface="Andalus" panose="02020603050405020304" pitchFamily="18" charset="-78"/>
                <a:ea typeface="Batang" panose="02030600000101010101" pitchFamily="18" charset="-127"/>
                <a:cs typeface="Andalus" panose="02020603050405020304" pitchFamily="18" charset="-78"/>
              </a:rPr>
              <a:t>           المحاضرة العاشرة</a:t>
            </a:r>
            <a:endPar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rtl="1"/>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برنامج المايكروسوفت بوربوينت</a:t>
            </a:r>
            <a:endParaRPr lang="en-US" sz="6000" dirty="0">
              <a:solidFill>
                <a:prstClr val="black"/>
              </a:solidFill>
              <a:latin typeface="Andalus" panose="02020603050405020304" pitchFamily="18" charset="-78"/>
              <a:ea typeface="Batang" panose="02030600000101010101" pitchFamily="18" charset="-127"/>
              <a:cs typeface="Andalus" panose="02020603050405020304" pitchFamily="18" charset="-78"/>
            </a:endParaRPr>
          </a:p>
          <a:p>
            <a:pPr lvl="0" algn="r"/>
            <a:r>
              <a:rPr lang="ar-IQ" sz="6000" dirty="0">
                <a:solidFill>
                  <a:prstClr val="black"/>
                </a:solidFill>
                <a:latin typeface="Andalus" panose="02020603050405020304" pitchFamily="18" charset="-78"/>
                <a:ea typeface="Batang" panose="02030600000101010101" pitchFamily="18" charset="-127"/>
                <a:cs typeface="Andalus" panose="02020603050405020304" pitchFamily="18" charset="-78"/>
              </a:rPr>
              <a:t>                      </a:t>
            </a:r>
            <a:endParaRPr lang="en-US" dirty="0"/>
          </a:p>
        </p:txBody>
      </p:sp>
    </p:spTree>
    <p:extLst>
      <p:ext uri="{BB962C8B-B14F-4D97-AF65-F5344CB8AC3E}">
        <p14:creationId xmlns:p14="http://schemas.microsoft.com/office/powerpoint/2010/main" val="2528395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2677656"/>
          </a:xfrm>
          <a:prstGeom prst="rect">
            <a:avLst/>
          </a:prstGeom>
        </p:spPr>
        <p:txBody>
          <a:bodyPr wrap="square">
            <a:spAutoFit/>
          </a:bodyPr>
          <a:lstStyle/>
          <a:p>
            <a:pPr algn="r" rtl="1"/>
            <a:r>
              <a:rPr lang="ar-SA" sz="2800" b="1" dirty="0"/>
              <a:t>رابعا : تنسيق النص :</a:t>
            </a:r>
            <a:endParaRPr lang="en-US" sz="2800" dirty="0"/>
          </a:p>
          <a:p>
            <a:pPr algn="r" rtl="1"/>
            <a:r>
              <a:rPr lang="ar-SA" sz="2800" dirty="0"/>
              <a:t>ويمكن تعريفها على انها تلك العمليات التي يمكن تطبيقها على النص وتشمل تغير نوع الخط ،تغير حجم الخط ،تغير لون الخط والكتابة ،جعل الكتابة اسود غامق ،جعل الكتابة مائلة ،جعل الكتابة مسطرة ،محاذات الكتابة (لليمين واليسار والوسط) ،ضبط الكتابة .</a:t>
            </a:r>
            <a:endParaRPr lang="en-US" sz="2800" dirty="0"/>
          </a:p>
          <a:p>
            <a:pPr algn="r" rtl="1"/>
            <a:r>
              <a:rPr lang="ar-SA" sz="2800" dirty="0"/>
              <a:t> </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62200"/>
            <a:ext cx="8686800" cy="4419601"/>
          </a:xfrm>
          <a:prstGeom prst="rect">
            <a:avLst/>
          </a:prstGeom>
          <a:noFill/>
          <a:ln>
            <a:noFill/>
          </a:ln>
        </p:spPr>
      </p:pic>
    </p:spTree>
    <p:extLst>
      <p:ext uri="{BB962C8B-B14F-4D97-AF65-F5344CB8AC3E}">
        <p14:creationId xmlns:p14="http://schemas.microsoft.com/office/powerpoint/2010/main" val="3669559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534400" cy="5909310"/>
          </a:xfrm>
          <a:prstGeom prst="rect">
            <a:avLst/>
          </a:prstGeom>
        </p:spPr>
        <p:txBody>
          <a:bodyPr wrap="square">
            <a:spAutoFit/>
          </a:bodyPr>
          <a:lstStyle/>
          <a:p>
            <a:pPr algn="r" rtl="1"/>
            <a:r>
              <a:rPr lang="ar-IQ" sz="2800" b="1" dirty="0"/>
              <a:t>خامسا : شريط القوائم :</a:t>
            </a:r>
            <a:endParaRPr lang="en-US" sz="2800" dirty="0"/>
          </a:p>
          <a:p>
            <a:pPr algn="r" rtl="1"/>
            <a:r>
              <a:rPr lang="ar-SA" sz="2800" dirty="0"/>
              <a:t>قائمة ملف (</a:t>
            </a:r>
            <a:r>
              <a:rPr lang="en-US" sz="2800" dirty="0"/>
              <a:t>File</a:t>
            </a:r>
            <a:r>
              <a:rPr lang="ar-SA" sz="2800" dirty="0"/>
              <a:t>)</a:t>
            </a:r>
            <a:r>
              <a:rPr lang="en-US" sz="2800" dirty="0"/>
              <a:t>:</a:t>
            </a:r>
          </a:p>
          <a:p>
            <a:pPr algn="r" rtl="1"/>
            <a:r>
              <a:rPr lang="ar-IQ" sz="2800" dirty="0"/>
              <a:t>و بها نجد إمكانية إدراج شريحة جديدة فتح شريحة تم حفظة</a:t>
            </a:r>
            <a:r>
              <a:rPr lang="en-US" sz="2800" dirty="0"/>
              <a:t> )</a:t>
            </a:r>
            <a:r>
              <a:rPr lang="ar-IQ" sz="2800" dirty="0"/>
              <a:t>إنشاءه</a:t>
            </a:r>
            <a:r>
              <a:rPr lang="en-US" sz="2800" dirty="0"/>
              <a:t> ( </a:t>
            </a:r>
            <a:r>
              <a:rPr lang="ar-IQ" sz="2800" dirty="0"/>
              <a:t>من قبل إغلاق وتعني</a:t>
            </a:r>
            <a:endParaRPr lang="en-US" sz="2800" dirty="0"/>
          </a:p>
          <a:p>
            <a:pPr algn="r" rtl="1"/>
            <a:r>
              <a:rPr lang="ar-IQ" sz="2800" dirty="0"/>
              <a:t>إغلاق نافذة العرض الحالي حفظ للقيام بحفظ العرض لأول مره حفظ باسم للقيام بحفظ عرض</a:t>
            </a:r>
            <a:endParaRPr lang="en-US" sz="2800" dirty="0"/>
          </a:p>
          <a:p>
            <a:pPr algn="r" rtl="1">
              <a:lnSpc>
                <a:spcPct val="150000"/>
              </a:lnSpc>
            </a:pPr>
            <a:r>
              <a:rPr lang="ar-IQ" sz="2800" dirty="0"/>
              <a:t>محفوظ مسبق حفظ كصفحة ويب معاينة صفحة ويب لعرض المشروع على صفحة الويب  إعداد الصفحة للقيام بتعديل طول وعرض الشرائح وطريقة عرضها معاينه قبل الطباعة لإلقاء نظره للتأكد منه لإجاراء عملية الطباعة للعرضارسال الى وتعني ارسال المشروع الحالي الى بريد الالكتروني او فاكس إ نهاء وتعني إنهاء العمل في البرنامج واغلاقة تماما</a:t>
            </a:r>
            <a:r>
              <a:rPr lang="en-US" sz="2800" dirty="0"/>
              <a:t> .</a:t>
            </a:r>
          </a:p>
        </p:txBody>
      </p:sp>
    </p:spTree>
    <p:extLst>
      <p:ext uri="{BB962C8B-B14F-4D97-AF65-F5344CB8AC3E}">
        <p14:creationId xmlns:p14="http://schemas.microsoft.com/office/powerpoint/2010/main" val="2763582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yabdoo.com/users/3243/gallery/63_p82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04800"/>
            <a:ext cx="7162799" cy="6172200"/>
          </a:xfrm>
          <a:prstGeom prst="rect">
            <a:avLst/>
          </a:prstGeom>
          <a:noFill/>
          <a:ln>
            <a:noFill/>
          </a:ln>
        </p:spPr>
      </p:pic>
    </p:spTree>
    <p:extLst>
      <p:ext uri="{BB962C8B-B14F-4D97-AF65-F5344CB8AC3E}">
        <p14:creationId xmlns:p14="http://schemas.microsoft.com/office/powerpoint/2010/main" val="604714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124754"/>
          </a:xfrm>
          <a:prstGeom prst="rect">
            <a:avLst/>
          </a:prstGeom>
        </p:spPr>
        <p:txBody>
          <a:bodyPr wrap="square">
            <a:spAutoFit/>
          </a:bodyPr>
          <a:lstStyle/>
          <a:p>
            <a:pPr algn="r" rtl="1"/>
            <a:r>
              <a:rPr lang="ar-SA" sz="2800" dirty="0"/>
              <a:t>قائمة </a:t>
            </a:r>
            <a:r>
              <a:rPr lang="ar-IQ" sz="2800" dirty="0"/>
              <a:t>تحرير</a:t>
            </a:r>
            <a:r>
              <a:rPr lang="ar-SA" sz="2800" dirty="0"/>
              <a:t> (</a:t>
            </a:r>
            <a:r>
              <a:rPr lang="en-US" sz="2800" dirty="0"/>
              <a:t>Edit</a:t>
            </a:r>
            <a:r>
              <a:rPr lang="ar-SA" sz="2800" dirty="0"/>
              <a:t>)</a:t>
            </a:r>
            <a:r>
              <a:rPr lang="en-US" sz="2800" dirty="0"/>
              <a:t>:</a:t>
            </a:r>
          </a:p>
          <a:p>
            <a:pPr algn="r" rtl="1">
              <a:lnSpc>
                <a:spcPct val="150000"/>
              </a:lnSpc>
            </a:pPr>
            <a:r>
              <a:rPr lang="ar-IQ" sz="2800" dirty="0"/>
              <a:t>تمكننا هذه القائمة من التراجع عن الحدث الأخير الذي نود التراجع عنه أو تكرار الكتابة وكذلك العودة للخطوة اللاحقة نسخ او قص نص معين ولصقه بمكان اخار تحديد الكل ويمكنك من خلال هذا الأمر تحديد كامل أجزاء الشريحة من نصوص وصور وغيره</a:t>
            </a:r>
            <a:r>
              <a:rPr lang="en-US" sz="2800" dirty="0"/>
              <a:t> .</a:t>
            </a:r>
            <a:r>
              <a:rPr lang="ar-IQ" sz="2800" dirty="0"/>
              <a:t>الانتقال و البحث والاستبدال داخل الشريحة وذلك لكي تتمكن من البحث عن كلمة معينه او استبدالها او الانتقال بها لمكان اخر تكرار  لتكرار عملية ما داخل الشريحة حذف شريحة معينة الانتقال الى خاصية معينة داخل الشريحة ارتباطات لتحرير الارتباطات والكائن لتحرير الكائن الذي قمت بأضفة للشريحة .</a:t>
            </a:r>
            <a:endParaRPr lang="en-US" sz="2800" dirty="0"/>
          </a:p>
          <a:p>
            <a:pPr algn="r" rtl="1"/>
            <a:r>
              <a:rPr lang="ar-SA" sz="2800" dirty="0"/>
              <a:t> </a:t>
            </a:r>
            <a:endParaRPr lang="en-US" sz="2800" dirty="0"/>
          </a:p>
        </p:txBody>
      </p:sp>
    </p:spTree>
    <p:extLst>
      <p:ext uri="{BB962C8B-B14F-4D97-AF65-F5344CB8AC3E}">
        <p14:creationId xmlns:p14="http://schemas.microsoft.com/office/powerpoint/2010/main" val="1809843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yabdoo.com/users/3243/gallery/63_p82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304800"/>
            <a:ext cx="8001000" cy="6019800"/>
          </a:xfrm>
          <a:prstGeom prst="rect">
            <a:avLst/>
          </a:prstGeom>
          <a:noFill/>
          <a:ln>
            <a:noFill/>
          </a:ln>
        </p:spPr>
      </p:pic>
    </p:spTree>
    <p:extLst>
      <p:ext uri="{BB962C8B-B14F-4D97-AF65-F5344CB8AC3E}">
        <p14:creationId xmlns:p14="http://schemas.microsoft.com/office/powerpoint/2010/main" val="35006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43000"/>
            <a:ext cx="8610600" cy="2862322"/>
          </a:xfrm>
          <a:prstGeom prst="rect">
            <a:avLst/>
          </a:prstGeom>
        </p:spPr>
        <p:txBody>
          <a:bodyPr wrap="square">
            <a:spAutoFit/>
          </a:bodyPr>
          <a:lstStyle/>
          <a:p>
            <a:pPr algn="r" rtl="1"/>
            <a:r>
              <a:rPr lang="ar-IQ" sz="6000" dirty="0" smtClean="0">
                <a:latin typeface="Andalus" panose="02020603050405020304" pitchFamily="18" charset="-78"/>
                <a:ea typeface="Batang" panose="02030600000101010101" pitchFamily="18" charset="-127"/>
                <a:cs typeface="Andalus" panose="02020603050405020304" pitchFamily="18" charset="-78"/>
              </a:rPr>
              <a:t>              المحاضرة الثانية</a:t>
            </a:r>
            <a:endParaRPr lang="ar-IQ" sz="6000" dirty="0">
              <a:latin typeface="Andalus" panose="02020603050405020304" pitchFamily="18" charset="-78"/>
              <a:ea typeface="Batang" panose="02030600000101010101" pitchFamily="18" charset="-127"/>
              <a:cs typeface="Andalus" panose="02020603050405020304" pitchFamily="18" charset="-78"/>
            </a:endParaRPr>
          </a:p>
          <a:p>
            <a:pPr algn="r" rtl="1"/>
            <a:r>
              <a:rPr lang="ar-IQ" sz="6000" dirty="0" smtClean="0">
                <a:latin typeface="Andalus" panose="02020603050405020304" pitchFamily="18" charset="-78"/>
                <a:ea typeface="Batang" panose="02030600000101010101" pitchFamily="18" charset="-127"/>
                <a:cs typeface="Andalus" panose="02020603050405020304" pitchFamily="18" charset="-78"/>
              </a:rPr>
              <a:t>       برنامج </a:t>
            </a:r>
            <a:r>
              <a:rPr lang="ar-IQ" sz="6000" dirty="0">
                <a:latin typeface="Andalus" panose="02020603050405020304" pitchFamily="18" charset="-78"/>
                <a:ea typeface="Batang" panose="02030600000101010101" pitchFamily="18" charset="-127"/>
                <a:cs typeface="Andalus" panose="02020603050405020304" pitchFamily="18" charset="-78"/>
              </a:rPr>
              <a:t>المايكروسوفت ورد</a:t>
            </a:r>
            <a:endParaRPr lang="en-US" sz="6000" dirty="0">
              <a:latin typeface="Andalus" panose="02020603050405020304" pitchFamily="18" charset="-78"/>
              <a:ea typeface="Batang" panose="02030600000101010101" pitchFamily="18" charset="-127"/>
              <a:cs typeface="Andalus" panose="02020603050405020304" pitchFamily="18" charset="-78"/>
            </a:endParaRPr>
          </a:p>
          <a:p>
            <a:pPr algn="r"/>
            <a:r>
              <a:rPr lang="ar-IQ" sz="6000" dirty="0">
                <a:latin typeface="Andalus" panose="02020603050405020304" pitchFamily="18" charset="-78"/>
                <a:ea typeface="Batang" panose="02030600000101010101" pitchFamily="18" charset="-127"/>
                <a:cs typeface="Andalus" panose="02020603050405020304" pitchFamily="18" charset="-78"/>
              </a:rPr>
              <a:t>     </a:t>
            </a:r>
            <a:r>
              <a:rPr lang="ar-IQ" sz="6000" dirty="0" smtClean="0">
                <a:latin typeface="Andalus" panose="02020603050405020304" pitchFamily="18" charset="-78"/>
                <a:ea typeface="Batang" panose="02030600000101010101" pitchFamily="18" charset="-127"/>
                <a:cs typeface="Andalus" panose="02020603050405020304" pitchFamily="18" charset="-78"/>
              </a:rPr>
              <a:t>                 </a:t>
            </a:r>
            <a:endParaRPr lang="en-US" sz="6000" dirty="0"/>
          </a:p>
        </p:txBody>
      </p:sp>
    </p:spTree>
    <p:extLst>
      <p:ext uri="{BB962C8B-B14F-4D97-AF65-F5344CB8AC3E}">
        <p14:creationId xmlns:p14="http://schemas.microsoft.com/office/powerpoint/2010/main" val="160684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12918"/>
            <a:ext cx="896851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ثالثا : الكتابة في المستند :</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alt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يجب وقبل البدء بشروع بالكتابة التعرف على الواجهة الرئيسية للبرنامج ومنطقة العمل</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1" descr="http://www.yabdoo.com/users/3243/gallery/full_63_p7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76200"/>
            <a:ext cx="8458200" cy="954107"/>
          </a:xfrm>
          <a:prstGeom prst="rect">
            <a:avLst/>
          </a:prstGeom>
        </p:spPr>
        <p:txBody>
          <a:bodyPr wrap="square">
            <a:spAutoFit/>
          </a:bodyPr>
          <a:lstStyle/>
          <a:p>
            <a:pPr algn="r" rtl="1"/>
            <a:r>
              <a:rPr lang="ar-IQ" sz="2800" dirty="0"/>
              <a:t>مكونات نافذة العمل في البرنامج</a:t>
            </a:r>
            <a:r>
              <a:rPr lang="en-US" sz="2800" dirty="0"/>
              <a:t> :</a:t>
            </a:r>
          </a:p>
          <a:p>
            <a:pPr algn="r"/>
            <a:r>
              <a:rPr lang="ar-IQ" sz="2800" dirty="0"/>
              <a:t>شريط العنوان ويحمل اسم البرنامج والاسم الافتراضي </a:t>
            </a:r>
            <a:endParaRPr lang="en-US" sz="2800" dirty="0"/>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458200" cy="609600"/>
          </a:xfrm>
          <a:prstGeom prst="rect">
            <a:avLst/>
          </a:prstGeom>
          <a:noFill/>
          <a:ln>
            <a:noFill/>
          </a:ln>
        </p:spPr>
      </p:pic>
      <p:sp>
        <p:nvSpPr>
          <p:cNvPr id="9" name="Rectangle 8"/>
          <p:cNvSpPr/>
          <p:nvPr/>
        </p:nvSpPr>
        <p:spPr>
          <a:xfrm>
            <a:off x="76200" y="2133600"/>
            <a:ext cx="8686800" cy="954107"/>
          </a:xfrm>
          <a:prstGeom prst="rect">
            <a:avLst/>
          </a:prstGeom>
        </p:spPr>
        <p:txBody>
          <a:bodyPr wrap="square">
            <a:spAutoFit/>
          </a:bodyPr>
          <a:lstStyle/>
          <a:p>
            <a:pPr algn="r" rtl="1"/>
            <a:endParaRPr lang="ar-IQ" sz="2800" dirty="0" smtClean="0"/>
          </a:p>
          <a:p>
            <a:pPr algn="r" rtl="1"/>
            <a:r>
              <a:rPr lang="ar-IQ" sz="2800" dirty="0" smtClean="0"/>
              <a:t>شريط </a:t>
            </a:r>
            <a:r>
              <a:rPr lang="ar-IQ" sz="2800" dirty="0"/>
              <a:t>القوائم وبه أسماء القوائم التي تساعدك في معالج النصوص وتنسيقها</a:t>
            </a:r>
            <a:r>
              <a:rPr lang="en-US" sz="2800" dirty="0"/>
              <a:t> .</a:t>
            </a:r>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252787"/>
            <a:ext cx="8458200" cy="557213"/>
          </a:xfrm>
          <a:prstGeom prst="rect">
            <a:avLst/>
          </a:prstGeom>
          <a:noFill/>
          <a:ln>
            <a:noFill/>
          </a:ln>
        </p:spPr>
      </p:pic>
      <p:sp>
        <p:nvSpPr>
          <p:cNvPr id="10" name="Rectangle 9"/>
          <p:cNvSpPr/>
          <p:nvPr/>
        </p:nvSpPr>
        <p:spPr>
          <a:xfrm>
            <a:off x="304800" y="4001869"/>
            <a:ext cx="8458200" cy="954107"/>
          </a:xfrm>
          <a:prstGeom prst="rect">
            <a:avLst/>
          </a:prstGeom>
        </p:spPr>
        <p:txBody>
          <a:bodyPr wrap="square">
            <a:spAutoFit/>
          </a:bodyPr>
          <a:lstStyle/>
          <a:p>
            <a:pPr algn="r"/>
            <a:r>
              <a:rPr lang="ar-IQ" sz="2800" dirty="0"/>
              <a:t>شريط التنسيق وبه الأزرار التي تساعدك في تنسيق النصوص والصور وغيرها </a:t>
            </a:r>
            <a:endParaRPr lang="en-US" sz="2800" dirty="0"/>
          </a:p>
        </p:txBody>
      </p:sp>
      <p:pic>
        <p:nvPicPr>
          <p:cNvPr id="18" name="Picture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184775"/>
            <a:ext cx="8458200" cy="682625"/>
          </a:xfrm>
          <a:prstGeom prst="rect">
            <a:avLst/>
          </a:prstGeom>
          <a:noFill/>
          <a:ln>
            <a:noFill/>
          </a:ln>
        </p:spPr>
      </p:pic>
    </p:spTree>
    <p:extLst>
      <p:ext uri="{BB962C8B-B14F-4D97-AF65-F5344CB8AC3E}">
        <p14:creationId xmlns:p14="http://schemas.microsoft.com/office/powerpoint/2010/main" val="286825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954107"/>
          </a:xfrm>
          <a:prstGeom prst="rect">
            <a:avLst/>
          </a:prstGeom>
        </p:spPr>
        <p:txBody>
          <a:bodyPr wrap="square">
            <a:spAutoFit/>
          </a:bodyPr>
          <a:lstStyle/>
          <a:p>
            <a:pPr algn="r"/>
            <a:r>
              <a:rPr lang="ar-IQ" sz="2800" dirty="0"/>
              <a:t>الشريط القياسي وبه أيضا أزرار تساعدك علي فتح ملف اخر او نسخ تنسيق مسبق وغيره</a:t>
            </a:r>
            <a:endParaRPr lang="en-US" sz="28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610600" cy="457200"/>
          </a:xfrm>
          <a:prstGeom prst="rect">
            <a:avLst/>
          </a:prstGeom>
          <a:noFill/>
          <a:ln>
            <a:noFill/>
          </a:ln>
        </p:spPr>
      </p:pic>
      <p:sp>
        <p:nvSpPr>
          <p:cNvPr id="4" name="Rectangle 3"/>
          <p:cNvSpPr/>
          <p:nvPr/>
        </p:nvSpPr>
        <p:spPr>
          <a:xfrm>
            <a:off x="381000" y="1828800"/>
            <a:ext cx="8458200" cy="954107"/>
          </a:xfrm>
          <a:prstGeom prst="rect">
            <a:avLst/>
          </a:prstGeom>
        </p:spPr>
        <p:txBody>
          <a:bodyPr wrap="square">
            <a:spAutoFit/>
          </a:bodyPr>
          <a:lstStyle/>
          <a:p>
            <a:pPr algn="r"/>
            <a:r>
              <a:rPr lang="ar-IQ" sz="2800" dirty="0"/>
              <a:t>شريط الرسم وهو أيضا يساعدك في إدراج الأشكال التلقائية والرسومات التي تريد </a:t>
            </a:r>
            <a:endParaRPr lang="en-US" sz="28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971800"/>
            <a:ext cx="8610600" cy="561975"/>
          </a:xfrm>
          <a:prstGeom prst="rect">
            <a:avLst/>
          </a:prstGeom>
          <a:noFill/>
          <a:ln>
            <a:noFill/>
          </a:ln>
        </p:spPr>
      </p:pic>
      <p:sp>
        <p:nvSpPr>
          <p:cNvPr id="6" name="Rectangle 5"/>
          <p:cNvSpPr/>
          <p:nvPr/>
        </p:nvSpPr>
        <p:spPr>
          <a:xfrm>
            <a:off x="304800" y="3697069"/>
            <a:ext cx="8534400" cy="954107"/>
          </a:xfrm>
          <a:prstGeom prst="rect">
            <a:avLst/>
          </a:prstGeom>
        </p:spPr>
        <p:txBody>
          <a:bodyPr wrap="square">
            <a:spAutoFit/>
          </a:bodyPr>
          <a:lstStyle/>
          <a:p>
            <a:pPr algn="r"/>
            <a:r>
              <a:rPr lang="ar-IQ" sz="2800" dirty="0"/>
              <a:t>المسطرة ويمكنك من خلالها ضبط الهوامش والمسافة البادئة للفقرات داخل المستند </a:t>
            </a:r>
            <a:endParaRPr lang="en-US" sz="2800" dirty="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905375"/>
            <a:ext cx="8610600" cy="504825"/>
          </a:xfrm>
          <a:prstGeom prst="rect">
            <a:avLst/>
          </a:prstGeom>
          <a:noFill/>
          <a:ln>
            <a:noFill/>
          </a:ln>
        </p:spPr>
      </p:pic>
    </p:spTree>
    <p:extLst>
      <p:ext uri="{BB962C8B-B14F-4D97-AF65-F5344CB8AC3E}">
        <p14:creationId xmlns:p14="http://schemas.microsoft.com/office/powerpoint/2010/main" val="3211359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1606</Words>
  <Application>Microsoft Office PowerPoint</Application>
  <PresentationFormat>On-screen Show (4:3)</PresentationFormat>
  <Paragraphs>169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akeel jawad</dc:creator>
  <cp:lastModifiedBy>akeel jawad</cp:lastModifiedBy>
  <cp:revision>22</cp:revision>
  <dcterms:created xsi:type="dcterms:W3CDTF">2018-11-29T09:23:15Z</dcterms:created>
  <dcterms:modified xsi:type="dcterms:W3CDTF">2018-11-30T16:36:01Z</dcterms:modified>
</cp:coreProperties>
</file>