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  <p:sldId id="294" r:id="rId7"/>
    <p:sldId id="296" r:id="rId8"/>
    <p:sldId id="297" r:id="rId9"/>
    <p:sldId id="295" r:id="rId10"/>
    <p:sldId id="298" r:id="rId11"/>
    <p:sldId id="299" r:id="rId12"/>
    <p:sldId id="30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1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5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5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0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3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0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3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6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9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2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1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74510"/>
            <a:ext cx="830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IQ" sz="6000" dirty="0">
                <a:solidFill>
                  <a:prstClr val="black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</a:t>
            </a:r>
            <a:r>
              <a:rPr lang="ar-IQ" sz="6000" dirty="0" smtClean="0">
                <a:solidFill>
                  <a:prstClr val="black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    المحاضرة السابعة</a:t>
            </a:r>
            <a:endParaRPr lang="ar-IQ" sz="6000" dirty="0">
              <a:solidFill>
                <a:prstClr val="black"/>
              </a:solidFill>
              <a:latin typeface="Andalus" panose="02020603050405020304" pitchFamily="18" charset="-78"/>
              <a:ea typeface="Batang" panose="02030600000101010101" pitchFamily="18" charset="-127"/>
              <a:cs typeface="Andalus" panose="02020603050405020304" pitchFamily="18" charset="-78"/>
            </a:endParaRPr>
          </a:p>
          <a:p>
            <a:pPr lvl="0" algn="r" rtl="1"/>
            <a:r>
              <a:rPr lang="ar-IQ" sz="6000" dirty="0">
                <a:solidFill>
                  <a:prstClr val="black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برنامج المايكروسوفت ورد</a:t>
            </a:r>
            <a:endParaRPr lang="en-US" sz="6000" dirty="0">
              <a:solidFill>
                <a:prstClr val="black"/>
              </a:solidFill>
              <a:latin typeface="Andalus" panose="02020603050405020304" pitchFamily="18" charset="-78"/>
              <a:ea typeface="Batang" panose="02030600000101010101" pitchFamily="18" charset="-127"/>
              <a:cs typeface="Andalus" panose="02020603050405020304" pitchFamily="18" charset="-78"/>
            </a:endParaRPr>
          </a:p>
          <a:p>
            <a:pPr lvl="0" algn="r"/>
            <a:r>
              <a:rPr lang="ar-IQ" sz="6000" dirty="0">
                <a:solidFill>
                  <a:prstClr val="black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2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برنامج المايكروسوفت بوربوينت </a:t>
            </a:r>
            <a:r>
              <a:rPr lang="en-US" sz="2800" dirty="0"/>
              <a:t>MICROSOFT POWERPOINT </a:t>
            </a:r>
          </a:p>
          <a:p>
            <a:pPr algn="r" rtl="1"/>
            <a:r>
              <a:rPr lang="ar-IQ" sz="2800" dirty="0"/>
              <a:t> </a:t>
            </a:r>
            <a:endParaRPr lang="en-US" sz="2800" dirty="0"/>
          </a:p>
          <a:p>
            <a:pPr algn="r" rtl="1">
              <a:lnSpc>
                <a:spcPct val="150000"/>
              </a:lnSpc>
            </a:pPr>
            <a:r>
              <a:rPr lang="ar-IQ" sz="2800" dirty="0"/>
              <a:t>وقد عرف البرنامج على انه احد منتجات شركة ميكروسوفت ، ويستخدم لتصميم العروض الالكترونية</a:t>
            </a:r>
            <a:r>
              <a:rPr lang="en-US" sz="2800" b="1" dirty="0"/>
              <a:t>( Presentation ) </a:t>
            </a:r>
            <a:r>
              <a:rPr lang="en-US" sz="2800" dirty="0"/>
              <a:t> </a:t>
            </a:r>
            <a:r>
              <a:rPr lang="ar-IQ" sz="2800" dirty="0"/>
              <a:t>حيث يتكون العرض الالكتروني من مجموعه من الشرائح ويستخدم كوسيلة إيضاح لتوضيح فكرة معينة لعرضها في قاعة المحاضرات لعدد من الحضور</a:t>
            </a:r>
            <a:r>
              <a:rPr lang="en-US" sz="2800" dirty="0"/>
              <a:t> . </a:t>
            </a:r>
            <a:r>
              <a:rPr lang="ar-IQ" sz="2800" dirty="0"/>
              <a:t>حيث يتم تحضير الشرائح فيه أولا وتحتوي هذه الشرائح على نصوص وصور وأصوات ورسومات بيانيه ويمكن تحريك النصوص والصور في تقديم العرض</a:t>
            </a:r>
            <a:r>
              <a:rPr lang="en-US" sz="2800" dirty="0"/>
              <a:t>.</a:t>
            </a:r>
          </a:p>
          <a:p>
            <a:pPr algn="r" rtl="1"/>
            <a:r>
              <a:rPr lang="ar-IQ" sz="2800" dirty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2302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534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اولا : تشغيل البرنامج :</a:t>
            </a:r>
            <a:endParaRPr lang="en-US" sz="2800" dirty="0"/>
          </a:p>
          <a:p>
            <a:pPr algn="r"/>
            <a:r>
              <a:rPr lang="ar-IQ" sz="2800" dirty="0"/>
              <a:t>يتم تشغيل البرنامج من خلال الضغط على ايقونة </a:t>
            </a:r>
            <a:r>
              <a:rPr lang="en-US" sz="2800" dirty="0"/>
              <a:t>START</a:t>
            </a:r>
            <a:r>
              <a:rPr lang="ar-IQ" sz="2800" dirty="0"/>
              <a:t> ومن ثم على </a:t>
            </a:r>
            <a:r>
              <a:rPr lang="en-US" sz="2800" dirty="0"/>
              <a:t>ALL PROGRAMS</a:t>
            </a:r>
            <a:r>
              <a:rPr lang="ar-IQ" sz="2800" dirty="0"/>
              <a:t> ومن ثم على </a:t>
            </a:r>
            <a:r>
              <a:rPr lang="en-US" sz="2800" dirty="0"/>
              <a:t>MICROSOFT OFFICE</a:t>
            </a:r>
            <a:r>
              <a:rPr lang="ar-IQ" sz="2800" dirty="0"/>
              <a:t> ومن ثم اختيار برنامج الورد </a:t>
            </a:r>
            <a:r>
              <a:rPr lang="en-US" sz="2800" dirty="0"/>
              <a:t>MICROSOFT POWERPOINT</a:t>
            </a:r>
            <a:r>
              <a:rPr lang="ar-IQ" sz="2800" dirty="0"/>
              <a:t> وهناك طرق اخرى للتشغيل منها الضغط على ايقونة البرنامج من سطح المكتب او من خلال مربع </a:t>
            </a:r>
            <a:r>
              <a:rPr lang="en-US" sz="2800" dirty="0"/>
              <a:t>SEARCH</a:t>
            </a:r>
            <a:r>
              <a:rPr lang="ar-IQ" sz="2800" dirty="0"/>
              <a:t> وكتابة </a:t>
            </a:r>
            <a:r>
              <a:rPr lang="en-US" sz="2800" dirty="0"/>
              <a:t>MICROSOFT POWERPOINT</a:t>
            </a:r>
            <a:r>
              <a:rPr lang="ar-IQ" sz="2800" dirty="0"/>
              <a:t> والانتقال الى البرنامج مباشرا </a:t>
            </a:r>
            <a:endParaRPr lang="en-US" sz="28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60943"/>
            <a:ext cx="8534400" cy="3520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4741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ثانيا : اغلاق برنامج البوربوينت  </a:t>
            </a:r>
            <a:r>
              <a:rPr lang="en-US" sz="2800" dirty="0"/>
              <a:t>M.POWERPOINT</a:t>
            </a:r>
            <a:r>
              <a:rPr lang="ar-IQ" sz="2800" dirty="0"/>
              <a:t> والملفات المفتوحة : </a:t>
            </a:r>
            <a:endParaRPr lang="en-US" sz="2800" dirty="0"/>
          </a:p>
          <a:p>
            <a:pPr algn="r" rtl="1"/>
            <a:r>
              <a:rPr lang="ar-IQ" sz="2800" dirty="0"/>
              <a:t>يتم اغلاق الملفات المفتوحة داخل برنامج الورد </a:t>
            </a:r>
            <a:r>
              <a:rPr lang="en-US" sz="2800" dirty="0"/>
              <a:t>M.POWERPOINT</a:t>
            </a:r>
            <a:r>
              <a:rPr lang="ar-IQ" sz="2800" dirty="0"/>
              <a:t> من خلال عدة طرق منها </a:t>
            </a:r>
            <a:endParaRPr lang="ar-IQ" sz="2800" dirty="0" smtClean="0"/>
          </a:p>
          <a:p>
            <a:pPr algn="r" rtl="1"/>
            <a:endParaRPr lang="en-US" sz="2800" dirty="0"/>
          </a:p>
          <a:p>
            <a:pPr lvl="0" algn="r" rtl="1"/>
            <a:r>
              <a:rPr lang="ar-IQ" sz="2800" dirty="0"/>
              <a:t>نحدد أمر إغلاق من خلال قائمة ملف المنسدلة</a:t>
            </a:r>
            <a:r>
              <a:rPr lang="en-US" sz="2800" dirty="0"/>
              <a:t> . </a:t>
            </a:r>
            <a:br>
              <a:rPr lang="en-US" sz="2800" dirty="0"/>
            </a:br>
            <a:r>
              <a:rPr lang="ar-IQ" sz="2800" dirty="0"/>
              <a:t>أو نقوم بالضغط على</a:t>
            </a:r>
            <a:r>
              <a:rPr lang="en-US" sz="2800" dirty="0"/>
              <a:t> Alt + F4. </a:t>
            </a:r>
            <a:r>
              <a:rPr lang="ar-IQ" sz="2800" dirty="0"/>
              <a:t>سوف تؤدي هذه الطريقة إلى إغلاق المستند وإزالته من على الشاشة . إذا كان ما حاولت إغلاق العرض تم تعديله دون حفظ . ، فسوف يعرض برنامج البوربوينت مربع حوار يسألك إذا كنت تريد حفظ التغيرات التي قمت بها في العرض أم لا</a:t>
            </a:r>
            <a:r>
              <a:rPr lang="en-US" sz="2800" dirty="0"/>
              <a:t> . </a:t>
            </a:r>
          </a:p>
          <a:p>
            <a:pPr algn="r"/>
            <a:r>
              <a:rPr lang="en-US" sz="2800" dirty="0"/>
              <a:t> </a:t>
            </a:r>
            <a:r>
              <a:rPr lang="ar-IQ" sz="2800" dirty="0"/>
              <a:t>أو نقوم بالضغط على أيقونه . إغلاق الإطار . المعروضة في أعلى الجزء الأيمن من الإطار بالعرض . تأكد من أنك قمت بالضغط فوق أيقونه إغلاق الإطار الخاصة بالعرض ( وليس أيقونه الأغلاق الخاصة ببرنامج البوربوينت الموجودة أعلاه).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943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3759"/>
            <a:ext cx="8534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dirty="0"/>
              <a:t>سادسا : المعاينة قبل الطباعة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تفيد </a:t>
            </a:r>
            <a:r>
              <a:rPr lang="ar-IQ" sz="2800" dirty="0"/>
              <a:t>هذه العملية في رؤية الصفحة كما ستخرج من الطابعة و تجرى عملية المعاينة قبل الطباعة بعد الانتهاء من عملية تنسيق النص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لإجراء </a:t>
            </a:r>
            <a:r>
              <a:rPr lang="ar-IQ" sz="2800" dirty="0"/>
              <a:t>عملية المعاينة</a:t>
            </a:r>
            <a:r>
              <a:rPr lang="en-US" sz="2800" dirty="0"/>
              <a:t> :</a:t>
            </a:r>
            <a:br>
              <a:rPr lang="en-US" sz="2800" dirty="0"/>
            </a:br>
            <a:r>
              <a:rPr lang="ar-IQ" sz="2800" dirty="0"/>
              <a:t>نضغط على زر معاينة قبل الطباعة في شريط الأدوات القياسي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شريط </a:t>
            </a:r>
            <a:r>
              <a:rPr lang="ar-IQ" sz="2800" dirty="0"/>
              <a:t>أدوات معاينة قبل الطباعة</a:t>
            </a:r>
            <a:r>
              <a:rPr lang="en-US" sz="2800" dirty="0"/>
              <a:t> :</a:t>
            </a:r>
            <a:br>
              <a:rPr lang="en-US" sz="2800" dirty="0"/>
            </a:br>
            <a:r>
              <a:rPr lang="ar-IQ" sz="2800" dirty="0"/>
              <a:t>زر المكبر : و يستخدم لتكبير أي جزء من النص حيث نضغط بالماوس على المكان الذي نريد تكبيره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زر </a:t>
            </a:r>
            <a:r>
              <a:rPr lang="ar-IQ" sz="2800" dirty="0"/>
              <a:t>صفحة واحدة : و يستخدم هذا الزر لعرض الصفحة المحددة من المستند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زر </a:t>
            </a:r>
            <a:r>
              <a:rPr lang="ar-IQ" sz="2800" dirty="0"/>
              <a:t>صفحات متعددة : ويستخدم لمعاينة أكثر من صفحة من المستند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زر </a:t>
            </a:r>
            <a:r>
              <a:rPr lang="ar-IQ" sz="2800" dirty="0"/>
              <a:t>تكبير /تصغيير : حيث يتم تحديد نسبة تكبير أو تصغيير الصفحات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زر </a:t>
            </a:r>
            <a:r>
              <a:rPr lang="ar-IQ" sz="2800" dirty="0"/>
              <a:t>احتواء النص :و يستخدم هذا الزر لاحتواء النص المكتوب في الصفحات اللاحقة ضمن الصفحات السابقة إن أمكن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زر </a:t>
            </a:r>
            <a:r>
              <a:rPr lang="ar-IQ" sz="2800" dirty="0"/>
              <a:t>إغلاق : و يستخدم بعد الانتهاء من عملية المعاينة</a:t>
            </a: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541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"/>
            <a:ext cx="838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سابعا : طباعة المستند</a:t>
            </a:r>
            <a:r>
              <a:rPr lang="en-US" sz="2800" dirty="0"/>
              <a:t> :</a:t>
            </a:r>
          </a:p>
          <a:p>
            <a:pPr algn="r" rtl="1"/>
            <a:r>
              <a:rPr lang="ar-IQ" sz="2800" dirty="0" smtClean="0"/>
              <a:t>بعد </a:t>
            </a:r>
            <a:r>
              <a:rPr lang="ar-IQ" sz="2800" dirty="0"/>
              <a:t>الانتهاء من كتابة النص وتنسيقه بشكل كامل تأتي عملية الطباعة نفتح القائمة ملف ثم نضغط على طباعة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نطاق </a:t>
            </a:r>
            <a:r>
              <a:rPr lang="ar-IQ" sz="2800" dirty="0"/>
              <a:t>الصفحات</a:t>
            </a:r>
            <a:r>
              <a:rPr lang="en-US" sz="2800" dirty="0"/>
              <a:t> </a:t>
            </a:r>
            <a:r>
              <a:rPr lang="en-US" sz="2800" dirty="0" smtClean="0"/>
              <a:t>:</a:t>
            </a:r>
            <a:endParaRPr lang="ar-IQ" sz="2800" dirty="0" smtClean="0"/>
          </a:p>
          <a:p>
            <a:pPr algn="r" rtl="1"/>
            <a:r>
              <a:rPr lang="ar-IQ" sz="2800" dirty="0" smtClean="0"/>
              <a:t>الكل </a:t>
            </a:r>
            <a:r>
              <a:rPr lang="ar-IQ" sz="2800" dirty="0"/>
              <a:t>: ويستخدم لطباعة كافة صفحات المستند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الصفحة الحالية : ويستخدم لطباعة الصفحة التي يوجد فيها مؤشر الكتابة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الصفحات : ويستخدم لطباعة صفحات متفرقة من الدفتر أو المستند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تحديد : ويستخدم لطباعة فقرة من صفحة في المستند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عدد النسخ : ويتم تحديد عدد نسخ المستند التي نريد طباعتها ثم نضغط على ترتيب النسخ ثم نضغط موافق فتتم عملية الطباعة </a:t>
            </a:r>
            <a:endParaRPr lang="ar-IQ" sz="2800" dirty="0" smtClean="0"/>
          </a:p>
          <a:p>
            <a:pPr algn="r" rtl="1"/>
            <a:endParaRPr lang="ar-IQ" sz="2800" dirty="0" smtClean="0"/>
          </a:p>
          <a:p>
            <a:pPr algn="r" rtl="1"/>
            <a:r>
              <a:rPr lang="ar-IQ" sz="2800" dirty="0"/>
              <a:t>كيفية الطباعة : التأكد من وجود الورق في الطابعة</a:t>
            </a:r>
            <a:r>
              <a:rPr lang="en-US" sz="2800" dirty="0"/>
              <a:t> </a:t>
            </a:r>
            <a:r>
              <a:rPr lang="ar-IQ" sz="2800" dirty="0" smtClean="0"/>
              <a:t>تشغيل </a:t>
            </a:r>
            <a:r>
              <a:rPr lang="ar-IQ" sz="2800" dirty="0"/>
              <a:t>الطابعة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نضغط على زر طباعة في شريط الأدوات القياسي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0132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ثامنا : شريط الادوات :</a:t>
            </a:r>
            <a:endParaRPr lang="en-US" sz="2800" dirty="0"/>
          </a:p>
          <a:p>
            <a:pPr algn="r" rtl="1"/>
            <a:r>
              <a:rPr lang="ar-IQ" sz="2800" dirty="0"/>
              <a:t> </a:t>
            </a:r>
            <a:endParaRPr lang="en-US" sz="2800" dirty="0"/>
          </a:p>
          <a:p>
            <a:pPr algn="r" rtl="1"/>
            <a:r>
              <a:rPr lang="ar-IQ" sz="2800" dirty="0"/>
              <a:t>إظهار الشرائط وإخفائها</a:t>
            </a:r>
            <a:r>
              <a:rPr lang="en-US" sz="2800" dirty="0"/>
              <a:t> </a:t>
            </a:r>
          </a:p>
          <a:p>
            <a:pPr algn="r"/>
            <a:r>
              <a:rPr lang="ar-IQ" sz="2800" dirty="0"/>
              <a:t>يتٌم إظهار الشرائط وإخفائها من قائمة عرض</a:t>
            </a:r>
            <a:r>
              <a:rPr lang="en-US" sz="2800" dirty="0"/>
              <a:t> View </a:t>
            </a:r>
            <a:r>
              <a:rPr lang="ar-IQ" sz="2800" dirty="0"/>
              <a:t>أختار أمر شر طٌ الأدوات</a:t>
            </a:r>
            <a:r>
              <a:rPr lang="en-US" sz="2800" dirty="0"/>
              <a:t> Toolbars </a:t>
            </a:r>
            <a:r>
              <a:rPr lang="ar-IQ" sz="2800" dirty="0"/>
              <a:t>ثم قم باختياٌر الشريطٌ المطلوب إظهاره</a:t>
            </a:r>
            <a:r>
              <a:rPr lang="en-US" sz="2800" dirty="0"/>
              <a:t>.  </a:t>
            </a:r>
            <a:r>
              <a:rPr lang="ar-IQ" sz="2800" dirty="0"/>
              <a:t>أو من أي مكان خال على إي شريطٌ ونضغط بزر الماوس الأ يمٌن </a:t>
            </a:r>
            <a:endParaRPr lang="en-US" sz="28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06256"/>
            <a:ext cx="7924800" cy="36374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025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او بأستخدام هذه القأئمة و التي يتم فتحها عن طريق الاتي</a:t>
            </a:r>
            <a:r>
              <a:rPr lang="en-US" sz="2800" dirty="0"/>
              <a:t> : -</a:t>
            </a:r>
          </a:p>
          <a:p>
            <a:pPr algn="r" rtl="1"/>
            <a:r>
              <a:rPr lang="en-US" sz="2800" b="1" dirty="0"/>
              <a:t>Tools--- customize ----tool bar</a:t>
            </a:r>
            <a:endParaRPr lang="en-US" sz="28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524000"/>
            <a:ext cx="81534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647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66092"/>
            <a:ext cx="88392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dirty="0"/>
              <a:t>شريط أدوات الرسم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ويستخدم </a:t>
            </a:r>
            <a:r>
              <a:rPr lang="ar-IQ" sz="2800" dirty="0"/>
              <a:t>هذا الشريط لإضافة لمسات فنية على المستند</a:t>
            </a:r>
            <a:r>
              <a:rPr lang="en-US" sz="2800" dirty="0"/>
              <a:t> </a:t>
            </a:r>
            <a:br>
              <a:rPr lang="en-US" sz="2800" dirty="0"/>
            </a:br>
            <a:endParaRPr lang="ar-IQ" sz="2800" dirty="0" smtClean="0"/>
          </a:p>
          <a:p>
            <a:pPr algn="r"/>
            <a:r>
              <a:rPr lang="ar-IQ" sz="2800" dirty="0" smtClean="0"/>
              <a:t>ملاحظة </a:t>
            </a:r>
            <a:r>
              <a:rPr lang="ar-IQ" sz="2800" dirty="0"/>
              <a:t>: لإظهار أو لإخفاء شريط أدوات الرسم نضغط بالزر الأيمن على أشرطة أدوات ثم نضغط على رسم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لرسم </a:t>
            </a:r>
            <a:r>
              <a:rPr lang="ar-IQ" sz="2800" dirty="0"/>
              <a:t>مستطيل : نضغط على الزر مستطيل ثم نضغط المستطيل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لرسم </a:t>
            </a:r>
            <a:r>
              <a:rPr lang="ar-IQ" sz="2800" dirty="0"/>
              <a:t>قطع ناقص : نضغط على الزر قطع ناقص ثم نضغط القطع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لرسم </a:t>
            </a:r>
            <a:r>
              <a:rPr lang="ar-IQ" sz="2800" dirty="0"/>
              <a:t>خط مستقيم :نضغط على الزر خط ثم نرسم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لرسم </a:t>
            </a:r>
            <a:r>
              <a:rPr lang="ar-IQ" sz="2800" dirty="0"/>
              <a:t>سهم : نضغط على الزر سهم ثم نرسم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للتحكم </a:t>
            </a:r>
            <a:r>
              <a:rPr lang="ar-IQ" sz="2800" dirty="0"/>
              <a:t>بالألوان : نميز هنا ثلاثة أنواع</a:t>
            </a:r>
            <a:r>
              <a:rPr lang="en-US" sz="2800" dirty="0"/>
              <a:t> :</a:t>
            </a:r>
            <a:br>
              <a:rPr lang="en-US" sz="2800" dirty="0"/>
            </a:br>
            <a:r>
              <a:rPr lang="ar-IQ" sz="2800" dirty="0" smtClean="0"/>
              <a:t>لون </a:t>
            </a:r>
            <a:r>
              <a:rPr lang="ar-IQ" sz="2800" dirty="0"/>
              <a:t>الخط للشكل : ونتحكم به من الزر لون خط الرسم الموجود في شريط أدوات الرسم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لون </a:t>
            </a:r>
            <a:r>
              <a:rPr lang="ar-IQ" sz="2800" dirty="0"/>
              <a:t>التعبئة للشكل : ونتحكم به من الزر لون التعبئة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لون </a:t>
            </a:r>
            <a:r>
              <a:rPr lang="ar-IQ" sz="2800" dirty="0"/>
              <a:t>الكتابة : ونتحكم به من الزر لون الخط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249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534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dirty="0"/>
              <a:t>يمكن منح الشكل الهندسي إعدادات ثلاثية الأبعاد : حيث نحدد الشكل ثم نضغط علىالزر إعدادات ثلاثية الأبعاد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أو نضغط على الزر ظل و نحدد الظل المناسب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r-IQ" sz="2800" dirty="0"/>
              <a:t>أشكال تلقائية : نحدد الشكل المناسب ثم نقوم برسمه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ar-IQ" sz="2800" dirty="0" smtClean="0"/>
              <a:t>شريط </a:t>
            </a:r>
            <a:r>
              <a:rPr lang="ar-IQ" sz="2800" dirty="0"/>
              <a:t>أدوات الصورة</a:t>
            </a:r>
            <a:r>
              <a:rPr lang="en-US" sz="2800" dirty="0"/>
              <a:t> :</a:t>
            </a:r>
            <a:br>
              <a:rPr lang="en-US" sz="2800" dirty="0"/>
            </a:br>
            <a:r>
              <a:rPr lang="ar-IQ" sz="2800" dirty="0"/>
              <a:t>نفتح القائمة ( إدراج ) ثم نضغط على</a:t>
            </a:r>
            <a:r>
              <a:rPr lang="en-US" sz="2800" dirty="0"/>
              <a:t> ( clip art ) </a:t>
            </a:r>
            <a:r>
              <a:rPr lang="ar-IQ" sz="2800" dirty="0"/>
              <a:t>يتم التحكم بالصورة من المقابض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شريط </a:t>
            </a:r>
            <a:r>
              <a:rPr lang="ar-IQ" sz="2800" dirty="0"/>
              <a:t>أدوات الصورة</a:t>
            </a:r>
            <a:r>
              <a:rPr lang="en-US" sz="2800" dirty="0"/>
              <a:t> </a:t>
            </a:r>
            <a:r>
              <a:rPr lang="en-US" sz="2800" dirty="0" smtClean="0"/>
              <a:t>:</a:t>
            </a:r>
            <a:endParaRPr lang="ar-IQ" sz="2800" dirty="0" smtClean="0"/>
          </a:p>
          <a:p>
            <a:pPr algn="r"/>
            <a:r>
              <a:rPr lang="en-US" sz="2800" dirty="0"/>
              <a:t/>
            </a:r>
            <a:br>
              <a:rPr lang="en-US" sz="2800" dirty="0"/>
            </a:br>
            <a:r>
              <a:rPr lang="ar-IQ" sz="2800" dirty="0"/>
              <a:t>زر إدراج صورة : يتم إدراج صورة من نافذة تفتح بالضغط على هذا الزر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زر التحكم بالصورة : و يمنح الصورة إما تدرج رمادي أو أبيض و أسود أو على شكل شفافية يمكن الكتابة فوقها مثل الإعلانات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9732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2923"/>
            <a:ext cx="8534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كما يوجد أربعة أزرار للتحكم بالإضاءة على الصورة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زر </a:t>
            </a:r>
            <a:r>
              <a:rPr lang="ar-IQ" sz="2800" dirty="0"/>
              <a:t>الاقتصاص : و يستخدم لقص جزء من الصورة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زر تنسيق الصورة</a:t>
            </a:r>
            <a:r>
              <a:rPr lang="en-US" sz="2800" dirty="0"/>
              <a:t> : </a:t>
            </a:r>
            <a:br>
              <a:rPr lang="en-US" sz="2800" dirty="0"/>
            </a:br>
            <a:r>
              <a:rPr lang="ar-IQ" sz="2800" dirty="0"/>
              <a:t>زر تحرير الصورة و إمكانية تحريكها عن طريق الأسهم الموجودة في لوحة المفاتيح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ملاحظة </a:t>
            </a:r>
            <a:r>
              <a:rPr lang="ar-IQ" sz="2800" dirty="0"/>
              <a:t>هامة</a:t>
            </a:r>
            <a:r>
              <a:rPr lang="en-US" sz="2800" dirty="0"/>
              <a:t> :</a:t>
            </a:r>
            <a:br>
              <a:rPr lang="en-US" sz="2800" dirty="0"/>
            </a:br>
            <a:r>
              <a:rPr lang="ar-IQ" sz="2800" dirty="0"/>
              <a:t>إذا لم تكن أزرار شريط الصورة مفعّل فهذا يرجع إما إلى</a:t>
            </a:r>
            <a:r>
              <a:rPr lang="en-US" sz="2800" dirty="0"/>
              <a:t> : </a:t>
            </a:r>
            <a:br>
              <a:rPr lang="en-US" sz="2800" dirty="0"/>
            </a:br>
            <a:r>
              <a:rPr lang="en-US" sz="2800" dirty="0"/>
              <a:t>· </a:t>
            </a:r>
            <a:r>
              <a:rPr lang="ar-IQ" sz="2800" dirty="0"/>
              <a:t>الصورة غير محددة فنقوم بتحديدها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smtClean="0"/>
              <a:t>· </a:t>
            </a:r>
            <a:r>
              <a:rPr lang="ar-IQ" sz="2800" dirty="0"/>
              <a:t>أو أن نوع الصورة المحددة لا يتوافق مع هذا الشريط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ملاحظة </a:t>
            </a:r>
            <a:r>
              <a:rPr lang="ar-IQ" sz="2800" dirty="0"/>
              <a:t>هامة</a:t>
            </a:r>
            <a:r>
              <a:rPr lang="en-US" sz="2800" dirty="0"/>
              <a:t> : </a:t>
            </a:r>
            <a:br>
              <a:rPr lang="en-US" sz="2800" dirty="0"/>
            </a:br>
            <a:r>
              <a:rPr lang="ar-IQ" sz="2800" dirty="0"/>
              <a:t>في حال عدم ظهور شريط أدوات الصورة نضغط بالزر الأيمن على شريط الأدوات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ar-IQ" sz="2800" dirty="0"/>
              <a:t>ثم نضغط على صورة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الصور المرفقة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263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074510"/>
            <a:ext cx="8534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IQ" sz="6000" dirty="0">
                <a:solidFill>
                  <a:prstClr val="black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</a:t>
            </a:r>
            <a:r>
              <a:rPr lang="ar-IQ" sz="6000" dirty="0" smtClean="0">
                <a:solidFill>
                  <a:prstClr val="black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   المحاضرة الثامنة</a:t>
            </a:r>
          </a:p>
          <a:p>
            <a:pPr lvl="0" algn="r" rtl="1"/>
            <a:r>
              <a:rPr lang="ar-IQ" sz="6000" dirty="0" smtClean="0">
                <a:solidFill>
                  <a:prstClr val="black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</a:t>
            </a:r>
            <a:r>
              <a:rPr lang="ar-IQ" sz="6000" dirty="0">
                <a:solidFill>
                  <a:prstClr val="black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برنامج المايكروسوفت </a:t>
            </a:r>
            <a:r>
              <a:rPr lang="ar-IQ" sz="6000" dirty="0" smtClean="0">
                <a:solidFill>
                  <a:prstClr val="black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بوربوينت</a:t>
            </a:r>
            <a:endParaRPr lang="en-US" sz="6000" dirty="0">
              <a:solidFill>
                <a:prstClr val="black"/>
              </a:solidFill>
              <a:latin typeface="Andalus" panose="02020603050405020304" pitchFamily="18" charset="-78"/>
              <a:ea typeface="Batang" panose="02030600000101010101" pitchFamily="18" charset="-127"/>
              <a:cs typeface="Andalus" panose="02020603050405020304" pitchFamily="18" charset="-78"/>
            </a:endParaRPr>
          </a:p>
          <a:p>
            <a:pPr lvl="0" algn="r"/>
            <a:r>
              <a:rPr lang="ar-IQ" sz="6000" dirty="0">
                <a:solidFill>
                  <a:prstClr val="black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695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187</Words>
  <Application>Microsoft Office PowerPoint</Application>
  <PresentationFormat>عرض على الشاشة (3:4)‏</PresentationFormat>
  <Paragraphs>34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akeel jawad</dc:creator>
  <cp:lastModifiedBy>DR.Ahmed Saker 2o1O</cp:lastModifiedBy>
  <cp:revision>23</cp:revision>
  <dcterms:created xsi:type="dcterms:W3CDTF">2018-11-29T09:23:15Z</dcterms:created>
  <dcterms:modified xsi:type="dcterms:W3CDTF">2018-12-02T07:04:37Z</dcterms:modified>
</cp:coreProperties>
</file>