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79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6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7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2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9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9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7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Theory of Computation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IQ" dirty="0" smtClean="0"/>
              <a:t>النظرية الاحتسابية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23359"/>
            <a:ext cx="9144000" cy="2090057"/>
          </a:xfrm>
        </p:spPr>
        <p:txBody>
          <a:bodyPr>
            <a:normAutofit fontScale="77500" lnSpcReduction="20000"/>
          </a:bodyPr>
          <a:lstStyle/>
          <a:p>
            <a:r>
              <a:rPr lang="ar-IQ" b="1" dirty="0" smtClean="0">
                <a:cs typeface="+mj-cs"/>
              </a:rPr>
              <a:t>المحاضرة رقم -1-</a:t>
            </a:r>
          </a:p>
          <a:p>
            <a:endParaRPr lang="ar-IQ" b="1" dirty="0" smtClean="0">
              <a:cs typeface="+mj-cs"/>
            </a:endParaRPr>
          </a:p>
          <a:p>
            <a:r>
              <a:rPr lang="ar-IQ" sz="4000" b="1" dirty="0" smtClean="0">
                <a:solidFill>
                  <a:srgbClr val="FF0000"/>
                </a:solidFill>
                <a:cs typeface="+mj-cs"/>
              </a:rPr>
              <a:t>مقدمة عن النظرية الاحتسابية</a:t>
            </a:r>
          </a:p>
          <a:p>
            <a:r>
              <a:rPr lang="ar-IQ" b="1" dirty="0" smtClean="0">
                <a:cs typeface="+mj-cs"/>
              </a:rPr>
              <a:t>إعداد</a:t>
            </a:r>
          </a:p>
          <a:p>
            <a:r>
              <a:rPr lang="ar-IQ" b="1" dirty="0" smtClean="0">
                <a:cs typeface="+mj-cs"/>
              </a:rPr>
              <a:t>م.م وديان حبيب حميد</a:t>
            </a:r>
          </a:p>
          <a:p>
            <a:r>
              <a:rPr lang="ar-IQ" b="1" dirty="0" smtClean="0">
                <a:cs typeface="+mj-cs"/>
              </a:rPr>
              <a:t>كلية التربية الاساسية / قسم الحاسبات</a:t>
            </a:r>
            <a:endParaRPr lang="en-US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187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281" y="1311818"/>
            <a:ext cx="10515600" cy="48799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Example2: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Let A an alphabet of language L1</a:t>
            </a:r>
          </a:p>
          <a:p>
            <a:pPr marL="0" indent="0" algn="ctr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{0  1  2  3  4  5  6  7  8  9 } </a:t>
            </a: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L1= { All the words that  does not Start with 0}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 c= 210</a:t>
            </a: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reverse of c in L1? </a:t>
            </a: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Sol: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Reverse(c)= 012 is not in L1.</a:t>
            </a:r>
          </a:p>
          <a:p>
            <a:pPr marL="0" indent="0"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04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/>
              <a:t>مقدمة عن النظرية الاحتسابية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ar-IQ" dirty="0" smtClean="0">
                <a:cs typeface="+mj-cs"/>
              </a:rPr>
              <a:t>- حتى منتصف القرن الحالي, معظم الناس يُعرفون اللغة على انها وسيلة للتفاهم ما بين المخلوقات الحية. هذا التعريف يتضمن كل أنواع التفاهم مثل التحدث , استخدام بعض الرموز والاشارات الخاصة وغيرها.                                                                       </a:t>
            </a:r>
          </a:p>
          <a:p>
            <a:pPr marL="0" indent="0" algn="r">
              <a:buNone/>
            </a:pPr>
            <a:r>
              <a:rPr lang="ar-IQ" dirty="0" smtClean="0">
                <a:cs typeface="+mj-cs"/>
              </a:rPr>
              <a:t>- استمر العمل بهذا التعريف الى أن بيّن عالم الرياضيات المشهور جومسكي , أن اللغة يمكن تمثيلها رياضيا (أي تحويل الكلمات والجمل الى تعابير رياضية)</a:t>
            </a:r>
          </a:p>
          <a:p>
            <a:pPr marL="0" indent="0" algn="r">
              <a:buNone/>
            </a:pPr>
            <a:r>
              <a:rPr lang="ar-IQ" b="1" dirty="0" smtClean="0">
                <a:solidFill>
                  <a:srgbClr val="FF0000"/>
                </a:solidFill>
                <a:cs typeface="+mj-cs"/>
              </a:rPr>
              <a:t>تقسم كل لغة طبيعية الى ثلاثة أقسام:</a:t>
            </a:r>
          </a:p>
          <a:p>
            <a:pPr marL="0" indent="0" algn="r">
              <a:buNone/>
            </a:pPr>
            <a:r>
              <a:rPr lang="ar-IQ" b="1" dirty="0" smtClean="0">
                <a:cs typeface="+mj-cs"/>
              </a:rPr>
              <a:t>1-</a:t>
            </a:r>
            <a:r>
              <a:rPr lang="ar-IQ" b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ar-IQ" b="1" dirty="0" smtClean="0">
                <a:cs typeface="+mj-cs"/>
              </a:rPr>
              <a:t>الحروف</a:t>
            </a:r>
          </a:p>
          <a:p>
            <a:pPr marL="0" indent="0" algn="r">
              <a:buNone/>
            </a:pPr>
            <a:r>
              <a:rPr lang="ar-IQ" b="1" dirty="0" smtClean="0">
                <a:cs typeface="+mj-cs"/>
              </a:rPr>
              <a:t>2- الكلمات</a:t>
            </a:r>
          </a:p>
          <a:p>
            <a:pPr marL="0" indent="0" algn="r">
              <a:buNone/>
            </a:pPr>
            <a:r>
              <a:rPr lang="ar-IQ" b="1" dirty="0" smtClean="0">
                <a:cs typeface="+mj-cs"/>
              </a:rPr>
              <a:t>3- الجمل</a:t>
            </a:r>
            <a:endParaRPr lang="en-US" b="1" dirty="0" smtClean="0">
              <a:cs typeface="+mj-cs"/>
            </a:endParaRPr>
          </a:p>
          <a:p>
            <a:pPr marL="0" indent="0">
              <a:buNone/>
            </a:pP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1492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حسب نظرية جومسكي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2742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ar-IQ" dirty="0" smtClean="0">
                <a:cs typeface="+mj-cs"/>
              </a:rPr>
              <a:t>- في أي لغة طبيعية, يطلق على مجموعة الحروف المنتهية التي تتكون منها اي لغة طبيعية بالابجدية مثل: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+mj-cs"/>
              </a:rPr>
              <a:t>English = { A,B,C,D, …,Z} or {</a:t>
            </a:r>
            <a:r>
              <a:rPr lang="en-US" dirty="0" err="1" smtClean="0">
                <a:latin typeface="Times New Roman" panose="02020603050405020304" pitchFamily="18" charset="0"/>
                <a:cs typeface="+mj-cs"/>
              </a:rPr>
              <a:t>a,b,c,d</a:t>
            </a:r>
            <a:r>
              <a:rPr lang="en-US" dirty="0" smtClean="0">
                <a:latin typeface="Times New Roman" panose="02020603050405020304" pitchFamily="18" charset="0"/>
                <a:cs typeface="+mj-cs"/>
              </a:rPr>
              <a:t>,…z}</a:t>
            </a:r>
            <a:endParaRPr lang="ar-IQ" dirty="0" smtClean="0">
              <a:latin typeface="Times New Roman" panose="02020603050405020304" pitchFamily="18" charset="0"/>
              <a:cs typeface="+mj-cs"/>
            </a:endParaRP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+mj-cs"/>
            </a:endParaRPr>
          </a:p>
          <a:p>
            <a:pPr marL="0" indent="0" algn="r">
              <a:buNone/>
            </a:pPr>
            <a:r>
              <a:rPr lang="ar-IQ" dirty="0" smtClean="0">
                <a:cs typeface="+mj-cs"/>
              </a:rPr>
              <a:t>- من ترابط الحروف الابجدية ممكن أن نشكل كلمات متعددة قد تكون ذات معنى تسمى بالكلمات الصحيحة أو ليس لها معنى مجرد تجميع حروف مع بعضها تسمى بالكلمات الغير صحيحة.</a:t>
            </a:r>
          </a:p>
          <a:p>
            <a:pPr marL="0" indent="0" algn="r">
              <a:buNone/>
            </a:pPr>
            <a:endParaRPr lang="ar-IQ" dirty="0" smtClean="0">
              <a:cs typeface="+mj-cs"/>
            </a:endParaRPr>
          </a:p>
          <a:p>
            <a:pPr marL="0" indent="0" algn="r">
              <a:buNone/>
            </a:pPr>
            <a:r>
              <a:rPr lang="ar-IQ" dirty="0">
                <a:cs typeface="+mj-cs"/>
              </a:rPr>
              <a:t> </a:t>
            </a:r>
            <a:r>
              <a:rPr lang="ar-IQ" dirty="0" smtClean="0">
                <a:cs typeface="+mj-cs"/>
              </a:rPr>
              <a:t>مثلا:  </a:t>
            </a:r>
            <a:r>
              <a:rPr lang="en-US" dirty="0" smtClean="0">
                <a:cs typeface="+mj-cs"/>
              </a:rPr>
              <a:t>Standard Dictionary</a:t>
            </a:r>
            <a:r>
              <a:rPr lang="ar-IQ" dirty="0" smtClean="0">
                <a:cs typeface="+mj-cs"/>
              </a:rPr>
              <a:t>: هي كلمات موجودة في القاموس </a:t>
            </a:r>
            <a:r>
              <a:rPr lang="en-US" dirty="0" smtClean="0">
                <a:cs typeface="+mj-cs"/>
              </a:rPr>
              <a:t>Valid Words</a:t>
            </a:r>
            <a:endParaRPr lang="ar-IQ" dirty="0" smtClean="0">
              <a:cs typeface="+mj-cs"/>
            </a:endParaRPr>
          </a:p>
          <a:p>
            <a:pPr marL="0" indent="0" algn="ctr">
              <a:buNone/>
            </a:pPr>
            <a:r>
              <a:rPr lang="en-US" dirty="0" smtClean="0">
                <a:cs typeface="+mj-cs"/>
              </a:rPr>
              <a:t>Tree – School – University – Bok …</a:t>
            </a:r>
            <a:r>
              <a:rPr lang="en-US" dirty="0" err="1" smtClean="0">
                <a:cs typeface="+mj-cs"/>
              </a:rPr>
              <a:t>etc</a:t>
            </a:r>
            <a:endParaRPr lang="en-US" dirty="0" smtClean="0">
              <a:cs typeface="+mj-cs"/>
            </a:endParaRPr>
          </a:p>
          <a:p>
            <a:pPr marL="0" indent="0" algn="r">
              <a:buNone/>
            </a:pPr>
            <a:r>
              <a:rPr lang="ar-IQ" dirty="0" smtClean="0">
                <a:cs typeface="+mj-cs"/>
              </a:rPr>
              <a:t>  اي ليست لها </a:t>
            </a:r>
            <a:r>
              <a:rPr lang="en-US" dirty="0" smtClean="0">
                <a:cs typeface="+mj-cs"/>
              </a:rPr>
              <a:t>Standard Dictionary</a:t>
            </a:r>
            <a:r>
              <a:rPr lang="ar-IQ" dirty="0" smtClean="0">
                <a:cs typeface="+mj-cs"/>
              </a:rPr>
              <a:t>: هي كلمات غيرموجودة في القاموس </a:t>
            </a:r>
            <a:r>
              <a:rPr lang="en-US" dirty="0" smtClean="0">
                <a:cs typeface="+mj-cs"/>
              </a:rPr>
              <a:t>In</a:t>
            </a:r>
            <a:r>
              <a:rPr lang="en-US" dirty="0">
                <a:cs typeface="+mj-cs"/>
              </a:rPr>
              <a:t>v</a:t>
            </a:r>
            <a:r>
              <a:rPr lang="en-US" dirty="0" smtClean="0">
                <a:cs typeface="+mj-cs"/>
              </a:rPr>
              <a:t>alid </a:t>
            </a:r>
            <a:r>
              <a:rPr lang="en-US" dirty="0">
                <a:cs typeface="+mj-cs"/>
              </a:rPr>
              <a:t>Words</a:t>
            </a:r>
            <a:endParaRPr lang="ar-IQ" dirty="0">
              <a:cs typeface="+mj-cs"/>
            </a:endParaRPr>
          </a:p>
          <a:p>
            <a:pPr marL="0" indent="0" algn="r">
              <a:buNone/>
            </a:pPr>
            <a:r>
              <a:rPr lang="ar-IQ" dirty="0" smtClean="0">
                <a:cs typeface="+mj-cs"/>
              </a:rPr>
              <a:t>                      وغير موجودة في اللغة مثلا:                                                             </a:t>
            </a:r>
          </a:p>
          <a:p>
            <a:pPr marL="0" indent="0" algn="ctr">
              <a:buNone/>
            </a:pPr>
            <a:r>
              <a:rPr lang="en-US" dirty="0" smtClean="0">
                <a:cs typeface="+mj-cs"/>
              </a:rPr>
              <a:t>XMNH – XSEDY – DDERS – MUOHGL ….ETC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7168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6686"/>
            <a:ext cx="10515600" cy="5480277"/>
          </a:xfrm>
        </p:spPr>
        <p:txBody>
          <a:bodyPr/>
          <a:lstStyle/>
          <a:p>
            <a:pPr marL="0" indent="0" algn="just">
              <a:buNone/>
            </a:pPr>
            <a:r>
              <a:rPr lang="ar-IQ" b="1" dirty="0" smtClean="0">
                <a:solidFill>
                  <a:srgbClr val="C00000"/>
                </a:solidFill>
                <a:cs typeface="+mj-cs"/>
              </a:rPr>
              <a:t>يمكن تقسيم اللغات الى نوعين أساسيين:                                                            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cs typeface="+mj-cs"/>
              </a:rPr>
              <a:t>Natural Languages</a:t>
            </a:r>
            <a:r>
              <a:rPr lang="ar-IQ" dirty="0" smtClean="0">
                <a:cs typeface="+mj-cs"/>
              </a:rPr>
              <a:t>اللغات الطبيعية   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cs typeface="+mj-cs"/>
              </a:rPr>
              <a:t>Formal Language </a:t>
            </a:r>
            <a:r>
              <a:rPr lang="ar-IQ" dirty="0" smtClean="0">
                <a:cs typeface="+mj-cs"/>
              </a:rPr>
              <a:t>اللغات المُشكلة     </a:t>
            </a:r>
          </a:p>
          <a:p>
            <a:pPr marL="514350" indent="-514350" algn="just">
              <a:buAutoNum type="arabicPeriod"/>
            </a:pPr>
            <a:endParaRPr lang="ar-IQ" dirty="0">
              <a:cs typeface="+mj-cs"/>
            </a:endParaRPr>
          </a:p>
          <a:p>
            <a:pPr marL="0" indent="0" algn="just">
              <a:buNone/>
            </a:pPr>
            <a:r>
              <a:rPr lang="ar-IQ" dirty="0" smtClean="0">
                <a:cs typeface="+mj-cs"/>
              </a:rPr>
              <a:t>من التعريف السابق نستنتج ما يلي:                                                                    </a:t>
            </a:r>
          </a:p>
          <a:p>
            <a:pPr marL="0" indent="0" algn="just">
              <a:buNone/>
            </a:pPr>
            <a:r>
              <a:rPr lang="en-US" dirty="0" smtClean="0">
                <a:cs typeface="+mj-cs"/>
              </a:rPr>
              <a:t>Alphabet : Finite</a:t>
            </a:r>
          </a:p>
          <a:p>
            <a:pPr marL="0" indent="0" algn="just">
              <a:buNone/>
            </a:pPr>
            <a:r>
              <a:rPr lang="en-US" dirty="0" smtClean="0">
                <a:cs typeface="+mj-cs"/>
              </a:rPr>
              <a:t>Words : Finite</a:t>
            </a:r>
          </a:p>
          <a:p>
            <a:pPr marL="0" indent="0" algn="just">
              <a:buNone/>
            </a:pPr>
            <a:r>
              <a:rPr lang="en-US" dirty="0" smtClean="0">
                <a:cs typeface="+mj-cs"/>
              </a:rPr>
              <a:t>Language: Infinite</a:t>
            </a:r>
          </a:p>
          <a:p>
            <a:pPr marL="0" indent="0" algn="r">
              <a:buNone/>
            </a:pPr>
            <a:r>
              <a:rPr lang="ar-IQ" dirty="0">
                <a:cs typeface="+mj-cs"/>
              </a:rPr>
              <a:t> </a:t>
            </a:r>
            <a:r>
              <a:rPr lang="ar-IQ" dirty="0" smtClean="0">
                <a:cs typeface="+mj-cs"/>
              </a:rPr>
              <a:t>ويرمز </a:t>
            </a:r>
            <a:r>
              <a:rPr lang="en-US" dirty="0" smtClean="0">
                <a:cs typeface="+mj-cs"/>
              </a:rPr>
              <a:t>Empty Set (or Null Strings) </a:t>
            </a:r>
            <a:r>
              <a:rPr lang="ar-IQ" dirty="0" smtClean="0">
                <a:cs typeface="+mj-cs"/>
              </a:rPr>
              <a:t> * </a:t>
            </a:r>
            <a:r>
              <a:rPr lang="ar-IQ" dirty="0">
                <a:cs typeface="+mj-cs"/>
              </a:rPr>
              <a:t>الأبجدية ممكن أن تكون مجموعة </a:t>
            </a:r>
            <a:r>
              <a:rPr lang="ar-IQ" dirty="0" smtClean="0">
                <a:cs typeface="+mj-cs"/>
              </a:rPr>
              <a:t>خالة</a:t>
            </a:r>
            <a:r>
              <a:rPr lang="en-US" dirty="0" smtClean="0">
                <a:cs typeface="+mj-cs"/>
              </a:rPr>
              <a:t> </a:t>
            </a:r>
            <a:endParaRPr lang="en-US" dirty="0"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94218" y="5529943"/>
            <a:ext cx="256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/>
              <a:t>(</a:t>
            </a:r>
            <a:r>
              <a:rPr lang="el-GR" sz="3200" b="1" dirty="0"/>
              <a:t>λ</a:t>
            </a:r>
            <a:r>
              <a:rPr lang="el-GR" sz="3200" dirty="0"/>
              <a:t>, </a:t>
            </a:r>
            <a:r>
              <a:rPr lang="el-GR" sz="3200" b="1" dirty="0"/>
              <a:t>Λ</a:t>
            </a:r>
            <a:r>
              <a:rPr lang="el-GR" sz="3200" dirty="0"/>
              <a:t>, </a:t>
            </a:r>
            <a:r>
              <a:rPr lang="en-US" sz="3200" dirty="0"/>
              <a:t>or </a:t>
            </a:r>
            <a:r>
              <a:rPr lang="el-GR" sz="3200" b="1" dirty="0"/>
              <a:t>ε</a:t>
            </a:r>
            <a:r>
              <a:rPr lang="el-GR" sz="3200" dirty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542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Definitions</a:t>
            </a:r>
            <a:r>
              <a:rPr lang="ar-IQ" b="1" dirty="0" smtClean="0"/>
              <a:t>تعاريف 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rabicPeriod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Concatenation Function:</a:t>
                </a:r>
              </a:p>
              <a:p>
                <a:pPr marL="0" indent="0" algn="r">
                  <a:buNone/>
                </a:pP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>
                  <a:buNone/>
                </a:pPr>
                <a:r>
                  <a:rPr lang="ar-IQ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من الممكن أن نربط كلمة مع كلمة أخرى لنحصل على كلمة أو سلسلة حرفية أطول أي نكتب  )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Side by Side</a:t>
                </a:r>
                <a:r>
                  <a:rPr lang="ar-IQ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الحروف (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ar-IQ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أي:                                                                                                             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𝑐𝑜𝑛𝑐𝑎𝑡𝑒𝑛𝑎𝑡𝑒𝑑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75" t="-2381" r="-1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861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281" y="131181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Example1:</a:t>
            </a:r>
            <a:r>
              <a:rPr lang="en-US" sz="3600" dirty="0" smtClean="0"/>
              <a:t> Let a = XQX   and b= XZ 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Then: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	ab= XQXXZ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Example2:</a:t>
            </a:r>
            <a:r>
              <a:rPr lang="en-US" sz="3600" dirty="0" smtClean="0"/>
              <a:t> Let x= ASDFGH!$   and y= E3RFT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Then: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	</a:t>
            </a:r>
            <a:r>
              <a:rPr lang="en-US" sz="3600" dirty="0" err="1" smtClean="0"/>
              <a:t>xy</a:t>
            </a:r>
            <a:r>
              <a:rPr lang="en-US" sz="3600" dirty="0" smtClean="0"/>
              <a:t>= ASDFGH!$E3RFT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570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Definitions</a:t>
            </a:r>
            <a:r>
              <a:rPr lang="ar-IQ" b="1" dirty="0" smtClean="0"/>
              <a:t>تعاريف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cs typeface="+mj-cs"/>
              </a:rPr>
              <a:t>2. Length Function:</a:t>
            </a:r>
            <a:r>
              <a:rPr lang="ar-IQ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(Number of letters in the string)</a:t>
            </a:r>
          </a:p>
          <a:p>
            <a:pPr marL="0" indent="0" algn="r">
              <a:buNone/>
            </a:pPr>
            <a:r>
              <a:rPr lang="ar-IQ" dirty="0" smtClean="0">
                <a:cs typeface="+mj-cs"/>
              </a:rPr>
              <a:t>تحسب هذه الدالة عدد الحروف في السلسلة.</a:t>
            </a:r>
            <a:r>
              <a:rPr lang="en-US" dirty="0" smtClean="0">
                <a:cs typeface="+mj-cs"/>
              </a:rPr>
              <a:t> </a:t>
            </a:r>
            <a:endParaRPr lang="ar-IQ" dirty="0" smtClean="0">
              <a:cs typeface="+mj-cs"/>
            </a:endParaRPr>
          </a:p>
          <a:p>
            <a:pPr marL="0" indent="0">
              <a:buNone/>
            </a:pPr>
            <a:endParaRPr lang="en-US" dirty="0" smtClean="0">
              <a:cs typeface="+mj-cs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cs typeface="+mj-cs"/>
              </a:rPr>
              <a:t>Example1:</a:t>
            </a:r>
            <a:r>
              <a:rPr lang="en-US" dirty="0" smtClean="0">
                <a:cs typeface="+mj-cs"/>
              </a:rPr>
              <a:t> Let  a= </a:t>
            </a:r>
            <a:r>
              <a:rPr lang="en-US" dirty="0" err="1" smtClean="0">
                <a:cs typeface="+mj-cs"/>
              </a:rPr>
              <a:t>xxxx</a:t>
            </a:r>
            <a:r>
              <a:rPr lang="en-US" dirty="0" smtClean="0">
                <a:cs typeface="+mj-cs"/>
              </a:rPr>
              <a:t>  and   b= 543</a:t>
            </a:r>
          </a:p>
          <a:p>
            <a:pPr marL="0" indent="0">
              <a:buNone/>
            </a:pPr>
            <a:r>
              <a:rPr lang="en-US" dirty="0">
                <a:cs typeface="+mj-cs"/>
              </a:rPr>
              <a:t>	</a:t>
            </a:r>
            <a:r>
              <a:rPr lang="en-US" dirty="0" smtClean="0">
                <a:cs typeface="+mj-cs"/>
              </a:rPr>
              <a:t>Then:</a:t>
            </a:r>
          </a:p>
          <a:p>
            <a:pPr marL="0" indent="0">
              <a:buNone/>
            </a:pPr>
            <a:r>
              <a:rPr lang="en-US" dirty="0">
                <a:cs typeface="+mj-cs"/>
              </a:rPr>
              <a:t>	</a:t>
            </a:r>
            <a:r>
              <a:rPr lang="en-US" dirty="0" smtClean="0">
                <a:cs typeface="+mj-cs"/>
              </a:rPr>
              <a:t>	Length(a)= 4</a:t>
            </a:r>
          </a:p>
          <a:p>
            <a:pPr marL="0" indent="0">
              <a:buNone/>
            </a:pPr>
            <a:r>
              <a:rPr lang="en-US" dirty="0">
                <a:cs typeface="+mj-cs"/>
              </a:rPr>
              <a:t>	</a:t>
            </a:r>
            <a:r>
              <a:rPr lang="en-US" dirty="0" smtClean="0">
                <a:cs typeface="+mj-cs"/>
              </a:rPr>
              <a:t>	Length(b)= 3</a:t>
            </a:r>
            <a:endParaRPr lang="ar-IQ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0660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281" y="131181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Example2:</a:t>
            </a:r>
            <a:r>
              <a:rPr lang="en-US" sz="3600" dirty="0" smtClean="0"/>
              <a:t> Let a = (xx)(xxx)   and   b= </a:t>
            </a:r>
            <a:r>
              <a:rPr lang="el-GR" sz="3600" b="1" dirty="0" smtClean="0"/>
              <a:t>λ</a:t>
            </a:r>
            <a:r>
              <a:rPr lang="en-US" sz="3600" dirty="0" smtClean="0"/>
              <a:t> 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Then: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	Length(a)= 9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	Length(b)= 0</a:t>
            </a:r>
          </a:p>
          <a:p>
            <a:pPr marL="0" indent="0">
              <a:buNone/>
            </a:pPr>
            <a:r>
              <a:rPr lang="ar-IQ" sz="3600" dirty="0" smtClean="0"/>
              <a:t>* من الممكن أن نقول مباشرة                                               </a:t>
            </a:r>
          </a:p>
          <a:p>
            <a:pPr marL="0" indent="0">
              <a:buNone/>
            </a:pPr>
            <a:r>
              <a:rPr lang="en-US" sz="3600" dirty="0" smtClean="0"/>
              <a:t>Length((xx)(xxx))= 9</a:t>
            </a:r>
          </a:p>
        </p:txBody>
      </p:sp>
    </p:spTree>
    <p:extLst>
      <p:ext uri="{BB962C8B-B14F-4D97-AF65-F5344CB8AC3E}">
        <p14:creationId xmlns:p14="http://schemas.microsoft.com/office/powerpoint/2010/main" val="183471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Definitions</a:t>
            </a:r>
            <a:r>
              <a:rPr lang="ar-IQ" b="1" dirty="0" smtClean="0"/>
              <a:t>تعاريف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cs typeface="+mj-cs"/>
              </a:rPr>
              <a:t>3. Reverse Function: </a:t>
            </a:r>
            <a:r>
              <a:rPr lang="ar-IQ" dirty="0" smtClean="0">
                <a:cs typeface="+mj-cs"/>
              </a:rPr>
              <a:t>دالة المعكوس   </a:t>
            </a:r>
          </a:p>
          <a:p>
            <a:pPr marL="0" indent="0">
              <a:buNone/>
            </a:pPr>
            <a:r>
              <a:rPr lang="ar-IQ" dirty="0" smtClean="0">
                <a:cs typeface="+mj-cs"/>
              </a:rPr>
              <a:t>معكوس السلسة (أو الكلمة) هي نفس سلسلة الرموز أو الحروف مكتوبة بالتراجع.            </a:t>
            </a:r>
          </a:p>
          <a:p>
            <a:pPr marL="0" indent="0">
              <a:buNone/>
            </a:pPr>
            <a:endParaRPr lang="en-US" dirty="0" smtClean="0">
              <a:cs typeface="+mj-cs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cs typeface="+mj-cs"/>
              </a:rPr>
              <a:t>Example1:</a:t>
            </a:r>
            <a:r>
              <a:rPr lang="en-US" dirty="0" smtClean="0">
                <a:cs typeface="+mj-cs"/>
              </a:rPr>
              <a:t> Let  a= xxx  ,  b= 543   , c= </a:t>
            </a:r>
            <a:r>
              <a:rPr lang="en-US" dirty="0" err="1" smtClean="0">
                <a:cs typeface="+mj-cs"/>
              </a:rPr>
              <a:t>aab</a:t>
            </a:r>
            <a:endParaRPr lang="en-US" dirty="0" smtClean="0">
              <a:cs typeface="+mj-cs"/>
            </a:endParaRPr>
          </a:p>
          <a:p>
            <a:pPr marL="0" indent="0">
              <a:buNone/>
            </a:pPr>
            <a:r>
              <a:rPr lang="en-US" dirty="0">
                <a:cs typeface="+mj-cs"/>
              </a:rPr>
              <a:t>	</a:t>
            </a:r>
            <a:r>
              <a:rPr lang="en-US" dirty="0" smtClean="0">
                <a:cs typeface="+mj-cs"/>
              </a:rPr>
              <a:t>Then:</a:t>
            </a:r>
          </a:p>
          <a:p>
            <a:pPr marL="0" indent="0">
              <a:buNone/>
            </a:pPr>
            <a:r>
              <a:rPr lang="en-US" dirty="0">
                <a:cs typeface="+mj-cs"/>
              </a:rPr>
              <a:t>	</a:t>
            </a:r>
            <a:r>
              <a:rPr lang="en-US" dirty="0" smtClean="0">
                <a:cs typeface="+mj-cs"/>
              </a:rPr>
              <a:t>	Reverse(a) = xxx</a:t>
            </a:r>
          </a:p>
          <a:p>
            <a:pPr marL="0" indent="0">
              <a:buNone/>
            </a:pPr>
            <a:r>
              <a:rPr lang="en-US" dirty="0">
                <a:cs typeface="+mj-cs"/>
              </a:rPr>
              <a:t>	</a:t>
            </a:r>
            <a:r>
              <a:rPr lang="en-US" dirty="0" smtClean="0">
                <a:cs typeface="+mj-cs"/>
              </a:rPr>
              <a:t>	Reverse(b) = 345</a:t>
            </a:r>
          </a:p>
          <a:p>
            <a:pPr marL="0" indent="0">
              <a:buNone/>
            </a:pPr>
            <a:r>
              <a:rPr lang="en-US" dirty="0">
                <a:cs typeface="+mj-cs"/>
              </a:rPr>
              <a:t>	</a:t>
            </a:r>
            <a:r>
              <a:rPr lang="en-US" dirty="0" smtClean="0">
                <a:cs typeface="+mj-cs"/>
              </a:rPr>
              <a:t>	Reverse(c)= baa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06910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434</Words>
  <Application>Microsoft Office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Office Theme</vt:lpstr>
      <vt:lpstr>The Theory of Computation النظرية الاحتسابية</vt:lpstr>
      <vt:lpstr>مقدمة عن النظرية الاحتسابية</vt:lpstr>
      <vt:lpstr>حسب نظرية جومسكي</vt:lpstr>
      <vt:lpstr>PowerPoint Presentation</vt:lpstr>
      <vt:lpstr>Definitionsتعاريف </vt:lpstr>
      <vt:lpstr>PowerPoint Presentation</vt:lpstr>
      <vt:lpstr>Definitionsتعاريف </vt:lpstr>
      <vt:lpstr>PowerPoint Presentation</vt:lpstr>
      <vt:lpstr>Definitionsتعاريف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Theory of Computation النظرية الاحتسابية</dc:title>
  <dc:creator>Windows User</dc:creator>
  <cp:lastModifiedBy>Windows User</cp:lastModifiedBy>
  <cp:revision>16</cp:revision>
  <dcterms:created xsi:type="dcterms:W3CDTF">2018-11-28T23:44:47Z</dcterms:created>
  <dcterms:modified xsi:type="dcterms:W3CDTF">2018-12-01T05:40:20Z</dcterms:modified>
</cp:coreProperties>
</file>