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292" r:id="rId10"/>
    <p:sldId id="30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7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6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7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2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9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9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Theory of Computation</a:t>
            </a:r>
            <a:br>
              <a:rPr lang="en-US" dirty="0" smtClean="0"/>
            </a:br>
            <a:r>
              <a:rPr lang="ar-IQ" dirty="0" smtClean="0"/>
              <a:t>النظرية الاحتسابية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385"/>
            <a:ext cx="9144000" cy="2075951"/>
          </a:xfrm>
        </p:spPr>
        <p:txBody>
          <a:bodyPr>
            <a:normAutofit fontScale="92500" lnSpcReduction="10000"/>
          </a:bodyPr>
          <a:lstStyle/>
          <a:p>
            <a:r>
              <a:rPr lang="ar-IQ" b="1" dirty="0" smtClean="0"/>
              <a:t>المحاضرة رقم -</a:t>
            </a:r>
            <a:r>
              <a:rPr lang="ar-IQ" b="1" dirty="0" smtClean="0"/>
              <a:t>10-</a:t>
            </a:r>
          </a:p>
          <a:p>
            <a:r>
              <a:rPr lang="en-US" sz="3400" b="1" dirty="0" smtClean="0">
                <a:solidFill>
                  <a:srgbClr val="FF0000"/>
                </a:solidFill>
              </a:rPr>
              <a:t>Binary Trees</a:t>
            </a:r>
            <a:r>
              <a:rPr lang="ar-IQ" sz="3400" b="1" dirty="0" smtClean="0">
                <a:solidFill>
                  <a:srgbClr val="FF0000"/>
                </a:solidFill>
              </a:rPr>
              <a:t>الاشجار الثنائية </a:t>
            </a:r>
            <a:endParaRPr lang="ar-IQ" sz="3400" b="1" dirty="0" smtClean="0">
              <a:solidFill>
                <a:srgbClr val="FF0000"/>
              </a:solidFill>
            </a:endParaRPr>
          </a:p>
          <a:p>
            <a:r>
              <a:rPr lang="ar-IQ" b="1" dirty="0" smtClean="0"/>
              <a:t>إعداد</a:t>
            </a:r>
          </a:p>
          <a:p>
            <a:r>
              <a:rPr lang="ar-IQ" b="1" dirty="0" smtClean="0"/>
              <a:t>م.م وديان حبيب حميد</a:t>
            </a:r>
          </a:p>
          <a:p>
            <a:r>
              <a:rPr lang="ar-IQ" b="1" dirty="0" smtClean="0"/>
              <a:t>كلية التربية الاساسية / قسم الحاسبات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18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ea typeface="新細明體" pitchFamily="18" charset="-120"/>
              </a:rPr>
              <a:t>Complete Binary Trees</a:t>
            </a:r>
            <a:br>
              <a:rPr lang="en-US" altLang="zh-TW" dirty="0">
                <a:ea typeface="新細明體" pitchFamily="18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726" y="1236663"/>
            <a:ext cx="10515600" cy="4351338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A labeled binary tree containing the labels 1 to n with root 1, branches leading to nodes labeled 2 and 3, branches from these leading to 4, 5 and 6, 7, respectively, and so on.</a:t>
            </a:r>
          </a:p>
          <a:p>
            <a:r>
              <a:rPr lang="en-US" altLang="zh-TW" dirty="0">
                <a:ea typeface="新細明體" pitchFamily="18" charset="-120"/>
              </a:rPr>
              <a:t>A binary tree with </a:t>
            </a:r>
            <a:r>
              <a:rPr lang="en-US" altLang="zh-TW" i="1" dirty="0">
                <a:ea typeface="新細明體" pitchFamily="18" charset="-120"/>
              </a:rPr>
              <a:t>n</a:t>
            </a:r>
            <a:r>
              <a:rPr lang="en-US" altLang="zh-TW" dirty="0">
                <a:ea typeface="新細明體" pitchFamily="18" charset="-120"/>
              </a:rPr>
              <a:t> nodes and level </a:t>
            </a:r>
            <a:r>
              <a:rPr lang="en-US" altLang="zh-TW" i="1" dirty="0">
                <a:ea typeface="新細明體" pitchFamily="18" charset="-120"/>
              </a:rPr>
              <a:t>k</a:t>
            </a:r>
            <a:r>
              <a:rPr lang="en-US" altLang="zh-TW" dirty="0">
                <a:ea typeface="新細明體" pitchFamily="18" charset="-120"/>
              </a:rPr>
              <a:t> is complete </a:t>
            </a:r>
            <a:r>
              <a:rPr lang="en-US" altLang="zh-TW" i="1" dirty="0" err="1">
                <a:ea typeface="新細明體" pitchFamily="18" charset="-120"/>
              </a:rPr>
              <a:t>iff</a:t>
            </a:r>
            <a:r>
              <a:rPr lang="en-US" altLang="zh-TW" dirty="0">
                <a:ea typeface="新細明體" pitchFamily="18" charset="-120"/>
              </a:rPr>
              <a:t> its nodes correspond to the nodes numbered from 1 to </a:t>
            </a:r>
            <a:r>
              <a:rPr lang="en-US" altLang="zh-TW" i="1" dirty="0">
                <a:ea typeface="新細明體" pitchFamily="18" charset="-120"/>
              </a:rPr>
              <a:t>n</a:t>
            </a:r>
            <a:r>
              <a:rPr lang="en-US" altLang="zh-TW" dirty="0">
                <a:ea typeface="新細明體" pitchFamily="18" charset="-120"/>
              </a:rPr>
              <a:t> in the full binary tree of level </a:t>
            </a:r>
            <a:r>
              <a:rPr lang="en-US" altLang="zh-TW" i="1" dirty="0">
                <a:ea typeface="新細明體" pitchFamily="18" charset="-120"/>
              </a:rPr>
              <a:t>k</a:t>
            </a:r>
            <a:r>
              <a:rPr lang="en-US" altLang="zh-TW" dirty="0">
                <a:ea typeface="新細明體" pitchFamily="18" charset="-12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1227909" y="3979816"/>
            <a:ext cx="2464616" cy="2352721"/>
            <a:chOff x="846" y="2578"/>
            <a:chExt cx="1654" cy="1593"/>
          </a:xfrm>
        </p:grpSpPr>
        <p:sp>
          <p:nvSpPr>
            <p:cNvPr id="5" name="Oval 51"/>
            <p:cNvSpPr>
              <a:spLocks noChangeArrowheads="1"/>
            </p:cNvSpPr>
            <p:nvPr/>
          </p:nvSpPr>
          <p:spPr bwMode="auto">
            <a:xfrm>
              <a:off x="1618" y="2585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52"/>
            <p:cNvSpPr>
              <a:spLocks noChangeArrowheads="1"/>
            </p:cNvSpPr>
            <p:nvPr/>
          </p:nvSpPr>
          <p:spPr bwMode="auto">
            <a:xfrm>
              <a:off x="1629" y="257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1</a:t>
              </a:r>
            </a:p>
          </p:txBody>
        </p:sp>
        <p:sp>
          <p:nvSpPr>
            <p:cNvPr id="7" name="Oval 53"/>
            <p:cNvSpPr>
              <a:spLocks noChangeArrowheads="1"/>
            </p:cNvSpPr>
            <p:nvPr/>
          </p:nvSpPr>
          <p:spPr bwMode="auto">
            <a:xfrm>
              <a:off x="1232" y="2969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4"/>
            <p:cNvSpPr>
              <a:spLocks noChangeArrowheads="1"/>
            </p:cNvSpPr>
            <p:nvPr/>
          </p:nvSpPr>
          <p:spPr bwMode="auto">
            <a:xfrm>
              <a:off x="1254" y="297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2</a:t>
              </a:r>
            </a:p>
          </p:txBody>
        </p:sp>
        <p:sp>
          <p:nvSpPr>
            <p:cNvPr id="9" name="Line 55"/>
            <p:cNvSpPr>
              <a:spLocks noChangeShapeType="1"/>
            </p:cNvSpPr>
            <p:nvPr/>
          </p:nvSpPr>
          <p:spPr bwMode="auto">
            <a:xfrm flipH="1">
              <a:off x="1350" y="2748"/>
              <a:ext cx="304" cy="2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56"/>
            <p:cNvSpPr>
              <a:spLocks noChangeArrowheads="1"/>
            </p:cNvSpPr>
            <p:nvPr/>
          </p:nvSpPr>
          <p:spPr bwMode="auto">
            <a:xfrm>
              <a:off x="1985" y="2980"/>
              <a:ext cx="224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57"/>
            <p:cNvSpPr>
              <a:spLocks noChangeArrowheads="1"/>
            </p:cNvSpPr>
            <p:nvPr/>
          </p:nvSpPr>
          <p:spPr bwMode="auto">
            <a:xfrm>
              <a:off x="2007" y="298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3</a:t>
              </a:r>
            </a:p>
          </p:txBody>
        </p:sp>
        <p:sp>
          <p:nvSpPr>
            <p:cNvPr id="12" name="Oval 58"/>
            <p:cNvSpPr>
              <a:spLocks noChangeArrowheads="1"/>
            </p:cNvSpPr>
            <p:nvPr/>
          </p:nvSpPr>
          <p:spPr bwMode="auto">
            <a:xfrm>
              <a:off x="2187" y="3342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59"/>
            <p:cNvSpPr>
              <a:spLocks noChangeArrowheads="1"/>
            </p:cNvSpPr>
            <p:nvPr/>
          </p:nvSpPr>
          <p:spPr bwMode="auto">
            <a:xfrm>
              <a:off x="2219" y="334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7</a:t>
              </a:r>
            </a:p>
          </p:txBody>
        </p:sp>
        <p:sp>
          <p:nvSpPr>
            <p:cNvPr id="14" name="Line 60"/>
            <p:cNvSpPr>
              <a:spLocks noChangeShapeType="1"/>
            </p:cNvSpPr>
            <p:nvPr/>
          </p:nvSpPr>
          <p:spPr bwMode="auto">
            <a:xfrm>
              <a:off x="2162" y="3167"/>
              <a:ext cx="115" cy="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61"/>
            <p:cNvSpPr>
              <a:spLocks noChangeArrowheads="1"/>
            </p:cNvSpPr>
            <p:nvPr/>
          </p:nvSpPr>
          <p:spPr bwMode="auto">
            <a:xfrm>
              <a:off x="1443" y="3359"/>
              <a:ext cx="224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62"/>
            <p:cNvSpPr>
              <a:spLocks noChangeArrowheads="1"/>
            </p:cNvSpPr>
            <p:nvPr/>
          </p:nvSpPr>
          <p:spPr bwMode="auto">
            <a:xfrm>
              <a:off x="1464" y="337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5</a:t>
              </a:r>
            </a:p>
          </p:txBody>
        </p:sp>
        <p:sp>
          <p:nvSpPr>
            <p:cNvPr id="17" name="Oval 63"/>
            <p:cNvSpPr>
              <a:spLocks noChangeArrowheads="1"/>
            </p:cNvSpPr>
            <p:nvPr/>
          </p:nvSpPr>
          <p:spPr bwMode="auto">
            <a:xfrm>
              <a:off x="1280" y="3775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64"/>
            <p:cNvSpPr>
              <a:spLocks noChangeArrowheads="1"/>
            </p:cNvSpPr>
            <p:nvPr/>
          </p:nvSpPr>
          <p:spPr bwMode="auto">
            <a:xfrm>
              <a:off x="1332" y="379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9</a:t>
              </a:r>
            </a:p>
          </p:txBody>
        </p:sp>
        <p:sp>
          <p:nvSpPr>
            <p:cNvPr id="19" name="Line 65"/>
            <p:cNvSpPr>
              <a:spLocks noChangeShapeType="1"/>
            </p:cNvSpPr>
            <p:nvPr/>
          </p:nvSpPr>
          <p:spPr bwMode="auto">
            <a:xfrm>
              <a:off x="1221" y="3565"/>
              <a:ext cx="169" cy="2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66"/>
            <p:cNvSpPr>
              <a:spLocks noChangeArrowheads="1"/>
            </p:cNvSpPr>
            <p:nvPr/>
          </p:nvSpPr>
          <p:spPr bwMode="auto">
            <a:xfrm>
              <a:off x="1049" y="3352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67"/>
            <p:cNvSpPr>
              <a:spLocks noChangeArrowheads="1"/>
            </p:cNvSpPr>
            <p:nvPr/>
          </p:nvSpPr>
          <p:spPr bwMode="auto">
            <a:xfrm>
              <a:off x="1070" y="335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4</a:t>
              </a:r>
            </a:p>
          </p:txBody>
        </p:sp>
        <p:sp>
          <p:nvSpPr>
            <p:cNvPr id="22" name="Oval 68"/>
            <p:cNvSpPr>
              <a:spLocks noChangeArrowheads="1"/>
            </p:cNvSpPr>
            <p:nvPr/>
          </p:nvSpPr>
          <p:spPr bwMode="auto">
            <a:xfrm>
              <a:off x="846" y="3763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69"/>
            <p:cNvSpPr>
              <a:spLocks noChangeArrowheads="1"/>
            </p:cNvSpPr>
            <p:nvPr/>
          </p:nvSpPr>
          <p:spPr bwMode="auto">
            <a:xfrm>
              <a:off x="868" y="377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8</a:t>
              </a:r>
            </a:p>
          </p:txBody>
        </p:sp>
        <p:sp>
          <p:nvSpPr>
            <p:cNvPr id="24" name="Oval 70"/>
            <p:cNvSpPr>
              <a:spLocks noChangeArrowheads="1"/>
            </p:cNvSpPr>
            <p:nvPr/>
          </p:nvSpPr>
          <p:spPr bwMode="auto">
            <a:xfrm>
              <a:off x="1801" y="3341"/>
              <a:ext cx="224" cy="18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71"/>
            <p:cNvSpPr>
              <a:spLocks noChangeArrowheads="1"/>
            </p:cNvSpPr>
            <p:nvPr/>
          </p:nvSpPr>
          <p:spPr bwMode="auto">
            <a:xfrm>
              <a:off x="1811" y="335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6</a:t>
              </a:r>
            </a:p>
          </p:txBody>
        </p:sp>
        <p:sp>
          <p:nvSpPr>
            <p:cNvPr id="26" name="Line 72"/>
            <p:cNvSpPr>
              <a:spLocks noChangeShapeType="1"/>
            </p:cNvSpPr>
            <p:nvPr/>
          </p:nvSpPr>
          <p:spPr bwMode="auto">
            <a:xfrm flipH="1">
              <a:off x="1905" y="3166"/>
              <a:ext cx="128" cy="1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73"/>
            <p:cNvSpPr>
              <a:spLocks noChangeShapeType="1"/>
            </p:cNvSpPr>
            <p:nvPr/>
          </p:nvSpPr>
          <p:spPr bwMode="auto">
            <a:xfrm>
              <a:off x="1384" y="3149"/>
              <a:ext cx="148" cy="2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74"/>
            <p:cNvSpPr>
              <a:spLocks noChangeShapeType="1"/>
            </p:cNvSpPr>
            <p:nvPr/>
          </p:nvSpPr>
          <p:spPr bwMode="auto">
            <a:xfrm flipH="1">
              <a:off x="1153" y="3143"/>
              <a:ext cx="129" cy="2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75"/>
            <p:cNvSpPr>
              <a:spLocks noChangeShapeType="1"/>
            </p:cNvSpPr>
            <p:nvPr/>
          </p:nvSpPr>
          <p:spPr bwMode="auto">
            <a:xfrm flipH="1">
              <a:off x="957" y="3559"/>
              <a:ext cx="169" cy="1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76"/>
            <p:cNvSpPr>
              <a:spLocks noChangeShapeType="1"/>
            </p:cNvSpPr>
            <p:nvPr/>
          </p:nvSpPr>
          <p:spPr bwMode="auto">
            <a:xfrm>
              <a:off x="1803" y="2754"/>
              <a:ext cx="284" cy="2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77"/>
            <p:cNvSpPr txBox="1">
              <a:spLocks noChangeArrowheads="1"/>
            </p:cNvSpPr>
            <p:nvPr/>
          </p:nvSpPr>
          <p:spPr bwMode="auto">
            <a:xfrm>
              <a:off x="1036" y="3921"/>
              <a:ext cx="14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solidFill>
                    <a:srgbClr val="CC3300"/>
                  </a:solidFill>
                  <a:ea typeface="新細明體" pitchFamily="18" charset="-120"/>
                </a:rPr>
                <a:t>Complete binary tree</a:t>
              </a:r>
            </a:p>
          </p:txBody>
        </p:sp>
      </p:grpSp>
      <p:grpSp>
        <p:nvGrpSpPr>
          <p:cNvPr id="32" name="Group 4"/>
          <p:cNvGrpSpPr>
            <a:grpSpLocks/>
          </p:cNvGrpSpPr>
          <p:nvPr/>
        </p:nvGrpSpPr>
        <p:grpSpPr bwMode="auto">
          <a:xfrm>
            <a:off x="5318701" y="3829946"/>
            <a:ext cx="3673475" cy="2606675"/>
            <a:chOff x="3486" y="2577"/>
            <a:chExt cx="2314" cy="1642"/>
          </a:xfrm>
        </p:grpSpPr>
        <p:sp>
          <p:nvSpPr>
            <p:cNvPr id="33" name="Oval 5"/>
            <p:cNvSpPr>
              <a:spLocks noChangeArrowheads="1"/>
            </p:cNvSpPr>
            <p:nvPr/>
          </p:nvSpPr>
          <p:spPr bwMode="auto">
            <a:xfrm>
              <a:off x="4499" y="2584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4510" y="257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1</a:t>
              </a:r>
            </a:p>
          </p:txBody>
        </p:sp>
        <p:sp>
          <p:nvSpPr>
            <p:cNvPr id="35" name="Oval 7"/>
            <p:cNvSpPr>
              <a:spLocks noChangeArrowheads="1"/>
            </p:cNvSpPr>
            <p:nvPr/>
          </p:nvSpPr>
          <p:spPr bwMode="auto">
            <a:xfrm>
              <a:off x="3877" y="2947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8"/>
            <p:cNvSpPr>
              <a:spLocks noChangeArrowheads="1"/>
            </p:cNvSpPr>
            <p:nvPr/>
          </p:nvSpPr>
          <p:spPr bwMode="auto">
            <a:xfrm>
              <a:off x="3899" y="295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2</a:t>
              </a: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 flipH="1">
              <a:off x="3991" y="2740"/>
              <a:ext cx="515" cy="2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10"/>
            <p:cNvSpPr>
              <a:spLocks noChangeArrowheads="1"/>
            </p:cNvSpPr>
            <p:nvPr/>
          </p:nvSpPr>
          <p:spPr bwMode="auto">
            <a:xfrm>
              <a:off x="5123" y="2958"/>
              <a:ext cx="224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1"/>
            <p:cNvSpPr>
              <a:spLocks noChangeArrowheads="1"/>
            </p:cNvSpPr>
            <p:nvPr/>
          </p:nvSpPr>
          <p:spPr bwMode="auto">
            <a:xfrm>
              <a:off x="5145" y="296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3</a:t>
              </a:r>
            </a:p>
          </p:txBody>
        </p:sp>
        <p:sp>
          <p:nvSpPr>
            <p:cNvPr id="40" name="Oval 12"/>
            <p:cNvSpPr>
              <a:spLocks noChangeArrowheads="1"/>
            </p:cNvSpPr>
            <p:nvPr/>
          </p:nvSpPr>
          <p:spPr bwMode="auto">
            <a:xfrm>
              <a:off x="5367" y="3342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3"/>
            <p:cNvSpPr>
              <a:spLocks noChangeArrowheads="1"/>
            </p:cNvSpPr>
            <p:nvPr/>
          </p:nvSpPr>
          <p:spPr bwMode="auto">
            <a:xfrm>
              <a:off x="5399" y="334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7</a:t>
              </a:r>
            </a:p>
          </p:txBody>
        </p: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>
              <a:off x="5321" y="3124"/>
              <a:ext cx="171" cy="2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15"/>
            <p:cNvSpPr>
              <a:spLocks noChangeArrowheads="1"/>
            </p:cNvSpPr>
            <p:nvPr/>
          </p:nvSpPr>
          <p:spPr bwMode="auto">
            <a:xfrm>
              <a:off x="4174" y="3337"/>
              <a:ext cx="224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6"/>
            <p:cNvSpPr>
              <a:spLocks noChangeArrowheads="1"/>
            </p:cNvSpPr>
            <p:nvPr/>
          </p:nvSpPr>
          <p:spPr bwMode="auto">
            <a:xfrm>
              <a:off x="4195" y="335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5</a:t>
              </a:r>
            </a:p>
          </p:txBody>
        </p:sp>
        <p:sp>
          <p:nvSpPr>
            <p:cNvPr id="45" name="Oval 17"/>
            <p:cNvSpPr>
              <a:spLocks noChangeArrowheads="1"/>
            </p:cNvSpPr>
            <p:nvPr/>
          </p:nvSpPr>
          <p:spPr bwMode="auto">
            <a:xfrm>
              <a:off x="4321" y="3721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18"/>
            <p:cNvSpPr>
              <a:spLocks noChangeArrowheads="1"/>
            </p:cNvSpPr>
            <p:nvPr/>
          </p:nvSpPr>
          <p:spPr bwMode="auto">
            <a:xfrm>
              <a:off x="4373" y="373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11</a:t>
              </a:r>
            </a:p>
          </p:txBody>
        </p:sp>
        <p:sp>
          <p:nvSpPr>
            <p:cNvPr id="47" name="Line 19"/>
            <p:cNvSpPr>
              <a:spLocks noChangeShapeType="1"/>
            </p:cNvSpPr>
            <p:nvPr/>
          </p:nvSpPr>
          <p:spPr bwMode="auto">
            <a:xfrm>
              <a:off x="4338" y="3522"/>
              <a:ext cx="103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20"/>
            <p:cNvSpPr>
              <a:spLocks noChangeArrowheads="1"/>
            </p:cNvSpPr>
            <p:nvPr/>
          </p:nvSpPr>
          <p:spPr bwMode="auto">
            <a:xfrm>
              <a:off x="3598" y="3352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3619" y="335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4</a:t>
              </a:r>
            </a:p>
          </p:txBody>
        </p:sp>
        <p:sp>
          <p:nvSpPr>
            <p:cNvPr id="50" name="Oval 22"/>
            <p:cNvSpPr>
              <a:spLocks noChangeArrowheads="1"/>
            </p:cNvSpPr>
            <p:nvPr/>
          </p:nvSpPr>
          <p:spPr bwMode="auto">
            <a:xfrm>
              <a:off x="4049" y="3720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23"/>
            <p:cNvSpPr>
              <a:spLocks noChangeArrowheads="1"/>
            </p:cNvSpPr>
            <p:nvPr/>
          </p:nvSpPr>
          <p:spPr bwMode="auto">
            <a:xfrm>
              <a:off x="4071" y="3734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10</a:t>
              </a:r>
            </a:p>
          </p:txBody>
        </p:sp>
        <p:sp>
          <p:nvSpPr>
            <p:cNvPr id="52" name="Oval 24"/>
            <p:cNvSpPr>
              <a:spLocks noChangeArrowheads="1"/>
            </p:cNvSpPr>
            <p:nvPr/>
          </p:nvSpPr>
          <p:spPr bwMode="auto">
            <a:xfrm>
              <a:off x="4811" y="3330"/>
              <a:ext cx="224" cy="18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25"/>
            <p:cNvSpPr>
              <a:spLocks noChangeArrowheads="1"/>
            </p:cNvSpPr>
            <p:nvPr/>
          </p:nvSpPr>
          <p:spPr bwMode="auto">
            <a:xfrm>
              <a:off x="4821" y="334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6</a:t>
              </a:r>
            </a:p>
          </p:txBody>
        </p:sp>
        <p:sp>
          <p:nvSpPr>
            <p:cNvPr id="54" name="Line 26"/>
            <p:cNvSpPr>
              <a:spLocks noChangeShapeType="1"/>
            </p:cNvSpPr>
            <p:nvPr/>
          </p:nvSpPr>
          <p:spPr bwMode="auto">
            <a:xfrm flipH="1">
              <a:off x="4902" y="3123"/>
              <a:ext cx="247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27"/>
            <p:cNvSpPr>
              <a:spLocks noChangeShapeType="1"/>
            </p:cNvSpPr>
            <p:nvPr/>
          </p:nvSpPr>
          <p:spPr bwMode="auto">
            <a:xfrm>
              <a:off x="4040" y="3127"/>
              <a:ext cx="230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28"/>
            <p:cNvSpPr>
              <a:spLocks noChangeShapeType="1"/>
            </p:cNvSpPr>
            <p:nvPr/>
          </p:nvSpPr>
          <p:spPr bwMode="auto">
            <a:xfrm flipH="1">
              <a:off x="3691" y="3132"/>
              <a:ext cx="236" cy="2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29"/>
            <p:cNvSpPr>
              <a:spLocks noChangeShapeType="1"/>
            </p:cNvSpPr>
            <p:nvPr/>
          </p:nvSpPr>
          <p:spPr bwMode="auto">
            <a:xfrm flipH="1">
              <a:off x="4140" y="3516"/>
              <a:ext cx="103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30"/>
            <p:cNvSpPr>
              <a:spLocks noChangeShapeType="1"/>
            </p:cNvSpPr>
            <p:nvPr/>
          </p:nvSpPr>
          <p:spPr bwMode="auto">
            <a:xfrm>
              <a:off x="4720" y="2750"/>
              <a:ext cx="504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31"/>
            <p:cNvSpPr>
              <a:spLocks noChangeArrowheads="1"/>
            </p:cNvSpPr>
            <p:nvPr/>
          </p:nvSpPr>
          <p:spPr bwMode="auto">
            <a:xfrm>
              <a:off x="3774" y="3721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32"/>
            <p:cNvSpPr>
              <a:spLocks noChangeArrowheads="1"/>
            </p:cNvSpPr>
            <p:nvPr/>
          </p:nvSpPr>
          <p:spPr bwMode="auto">
            <a:xfrm>
              <a:off x="3826" y="373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9</a:t>
              </a:r>
            </a:p>
          </p:txBody>
        </p:sp>
        <p:sp>
          <p:nvSpPr>
            <p:cNvPr id="61" name="Oval 33"/>
            <p:cNvSpPr>
              <a:spLocks noChangeArrowheads="1"/>
            </p:cNvSpPr>
            <p:nvPr/>
          </p:nvSpPr>
          <p:spPr bwMode="auto">
            <a:xfrm>
              <a:off x="3486" y="3730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34"/>
            <p:cNvSpPr>
              <a:spLocks noChangeArrowheads="1"/>
            </p:cNvSpPr>
            <p:nvPr/>
          </p:nvSpPr>
          <p:spPr bwMode="auto">
            <a:xfrm>
              <a:off x="3508" y="374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8</a:t>
              </a:r>
            </a:p>
          </p:txBody>
        </p:sp>
        <p:sp>
          <p:nvSpPr>
            <p:cNvPr id="63" name="Line 35"/>
            <p:cNvSpPr>
              <a:spLocks noChangeShapeType="1"/>
            </p:cNvSpPr>
            <p:nvPr/>
          </p:nvSpPr>
          <p:spPr bwMode="auto">
            <a:xfrm flipH="1">
              <a:off x="3584" y="3543"/>
              <a:ext cx="107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6"/>
            <p:cNvSpPr>
              <a:spLocks noChangeShapeType="1"/>
            </p:cNvSpPr>
            <p:nvPr/>
          </p:nvSpPr>
          <p:spPr bwMode="auto">
            <a:xfrm>
              <a:off x="3756" y="3543"/>
              <a:ext cx="107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37"/>
            <p:cNvSpPr>
              <a:spLocks noChangeArrowheads="1"/>
            </p:cNvSpPr>
            <p:nvPr/>
          </p:nvSpPr>
          <p:spPr bwMode="auto">
            <a:xfrm>
              <a:off x="5520" y="3710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38"/>
            <p:cNvSpPr>
              <a:spLocks noChangeArrowheads="1"/>
            </p:cNvSpPr>
            <p:nvPr/>
          </p:nvSpPr>
          <p:spPr bwMode="auto">
            <a:xfrm>
              <a:off x="5540" y="3703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15</a:t>
              </a:r>
            </a:p>
          </p:txBody>
        </p:sp>
        <p:sp>
          <p:nvSpPr>
            <p:cNvPr id="67" name="Oval 39"/>
            <p:cNvSpPr>
              <a:spLocks noChangeArrowheads="1"/>
            </p:cNvSpPr>
            <p:nvPr/>
          </p:nvSpPr>
          <p:spPr bwMode="auto">
            <a:xfrm>
              <a:off x="5248" y="3709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5258" y="3701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14</a:t>
              </a:r>
            </a:p>
          </p:txBody>
        </p:sp>
        <p:sp>
          <p:nvSpPr>
            <p:cNvPr id="69" name="Oval 41"/>
            <p:cNvSpPr>
              <a:spLocks noChangeArrowheads="1"/>
            </p:cNvSpPr>
            <p:nvPr/>
          </p:nvSpPr>
          <p:spPr bwMode="auto">
            <a:xfrm>
              <a:off x="4973" y="3710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42"/>
            <p:cNvSpPr>
              <a:spLocks noChangeArrowheads="1"/>
            </p:cNvSpPr>
            <p:nvPr/>
          </p:nvSpPr>
          <p:spPr bwMode="auto">
            <a:xfrm>
              <a:off x="4982" y="3704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13</a:t>
              </a:r>
            </a:p>
          </p:txBody>
        </p:sp>
        <p:sp>
          <p:nvSpPr>
            <p:cNvPr id="71" name="Oval 43"/>
            <p:cNvSpPr>
              <a:spLocks noChangeArrowheads="1"/>
            </p:cNvSpPr>
            <p:nvPr/>
          </p:nvSpPr>
          <p:spPr bwMode="auto">
            <a:xfrm>
              <a:off x="4685" y="3719"/>
              <a:ext cx="225" cy="1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44"/>
            <p:cNvSpPr>
              <a:spLocks noChangeArrowheads="1"/>
            </p:cNvSpPr>
            <p:nvPr/>
          </p:nvSpPr>
          <p:spPr bwMode="auto">
            <a:xfrm>
              <a:off x="4718" y="3712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1" lang="en-US" altLang="zh-TW" sz="1800">
                  <a:ea typeface="新細明體" pitchFamily="18" charset="-120"/>
                </a:rPr>
                <a:t>12</a:t>
              </a:r>
            </a:p>
          </p:txBody>
        </p:sp>
        <p:sp>
          <p:nvSpPr>
            <p:cNvPr id="73" name="Line 45"/>
            <p:cNvSpPr>
              <a:spLocks noChangeShapeType="1"/>
            </p:cNvSpPr>
            <p:nvPr/>
          </p:nvSpPr>
          <p:spPr bwMode="auto">
            <a:xfrm>
              <a:off x="5548" y="3511"/>
              <a:ext cx="103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46"/>
            <p:cNvSpPr>
              <a:spLocks noChangeShapeType="1"/>
            </p:cNvSpPr>
            <p:nvPr/>
          </p:nvSpPr>
          <p:spPr bwMode="auto">
            <a:xfrm flipH="1">
              <a:off x="5350" y="3505"/>
              <a:ext cx="103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47"/>
            <p:cNvSpPr>
              <a:spLocks noChangeShapeType="1"/>
            </p:cNvSpPr>
            <p:nvPr/>
          </p:nvSpPr>
          <p:spPr bwMode="auto">
            <a:xfrm flipH="1">
              <a:off x="4794" y="3532"/>
              <a:ext cx="107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48"/>
            <p:cNvSpPr>
              <a:spLocks noChangeShapeType="1"/>
            </p:cNvSpPr>
            <p:nvPr/>
          </p:nvSpPr>
          <p:spPr bwMode="auto">
            <a:xfrm>
              <a:off x="4966" y="3532"/>
              <a:ext cx="107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Text Box 49"/>
            <p:cNvSpPr txBox="1">
              <a:spLocks noChangeArrowheads="1"/>
            </p:cNvSpPr>
            <p:nvPr/>
          </p:nvSpPr>
          <p:spPr bwMode="auto">
            <a:xfrm>
              <a:off x="3742" y="3969"/>
              <a:ext cx="17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solidFill>
                    <a:srgbClr val="CC3300"/>
                  </a:solidFill>
                  <a:ea typeface="新細明體" pitchFamily="18" charset="-120"/>
                </a:rPr>
                <a:t>Full binary tree of depth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164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Differences Between A Tree and A Binary Tree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00850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The subtrees of a binary tree are ordered; those of a tree are not ordered.</a:t>
            </a:r>
            <a:endParaRPr lang="ar-IQ" altLang="en-US" sz="200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ar-IQ" altLang="en-US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ar-IQ" altLang="en-US" sz="200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ar-IQ" altLang="en-US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ar-IQ" altLang="en-US" sz="200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ar-IQ" altLang="en-US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ar-IQ" altLang="en-US" sz="2000" dirty="0" smtClean="0">
              <a:latin typeface="Times New Roman" panose="02020603050405020304" pitchFamily="18" charset="0"/>
            </a:endParaRP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Are different when viewed as binary trees.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Are the same when viewed as trees.</a:t>
            </a:r>
          </a:p>
          <a:p>
            <a:pPr marL="0" indent="0">
              <a:buNone/>
            </a:pPr>
            <a:endParaRPr lang="ar-IQ" altLang="en-US" sz="200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200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+mj-cs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209800" y="3352800"/>
            <a:ext cx="838200" cy="1219200"/>
            <a:chOff x="1440" y="2304"/>
            <a:chExt cx="528" cy="768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728" y="230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18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440" y="283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1800" dirty="0">
                  <a:latin typeface="Arial" panose="020B0604020202020204" pitchFamily="34" charset="0"/>
                </a:rPr>
                <a:t>B</a:t>
              </a:r>
            </a:p>
          </p:txBody>
        </p:sp>
        <p:cxnSp>
          <p:nvCxnSpPr>
            <p:cNvPr id="9" name="AutoShape 8"/>
            <p:cNvCxnSpPr>
              <a:cxnSpLocks noChangeShapeType="1"/>
              <a:stCxn id="7" idx="3"/>
              <a:endCxn id="8" idx="0"/>
            </p:cNvCxnSpPr>
            <p:nvPr/>
          </p:nvCxnSpPr>
          <p:spPr bwMode="auto">
            <a:xfrm flipH="1">
              <a:off x="1560" y="2509"/>
              <a:ext cx="203" cy="32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419600" y="3352800"/>
            <a:ext cx="838200" cy="1219200"/>
            <a:chOff x="2784" y="2112"/>
            <a:chExt cx="528" cy="768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2784" y="211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18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3072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1800">
                  <a:latin typeface="Arial" panose="020B0604020202020204" pitchFamily="34" charset="0"/>
                </a:rPr>
                <a:t>B</a:t>
              </a:r>
            </a:p>
          </p:txBody>
        </p:sp>
        <p:cxnSp>
          <p:nvCxnSpPr>
            <p:cNvPr id="13" name="AutoShape 12"/>
            <p:cNvCxnSpPr>
              <a:cxnSpLocks noChangeShapeType="1"/>
              <a:stCxn id="11" idx="5"/>
              <a:endCxn id="12" idx="0"/>
            </p:cNvCxnSpPr>
            <p:nvPr/>
          </p:nvCxnSpPr>
          <p:spPr bwMode="auto">
            <a:xfrm>
              <a:off x="2989" y="2317"/>
              <a:ext cx="203" cy="32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3149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Data Structure for 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663" y="1766093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en-US" sz="1800" dirty="0"/>
              <a:t>A node is represented by an object storing</a:t>
            </a:r>
          </a:p>
          <a:p>
            <a:pPr lvl="1"/>
            <a:r>
              <a:rPr lang="en-US" altLang="en-US" sz="1600" dirty="0"/>
              <a:t>Element</a:t>
            </a:r>
          </a:p>
          <a:p>
            <a:pPr lvl="1"/>
            <a:r>
              <a:rPr lang="en-US" altLang="en-US" sz="1600" dirty="0"/>
              <a:t>Parent node</a:t>
            </a:r>
          </a:p>
          <a:p>
            <a:pPr lvl="1"/>
            <a:r>
              <a:rPr lang="en-US" altLang="en-US" sz="1600" dirty="0"/>
              <a:t>Left child node</a:t>
            </a:r>
          </a:p>
          <a:p>
            <a:pPr lvl="1"/>
            <a:r>
              <a:rPr lang="en-US" altLang="en-US" sz="1600" dirty="0"/>
              <a:t>Right child node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176554" y="2804160"/>
            <a:ext cx="2938463" cy="2100263"/>
            <a:chOff x="864" y="2592"/>
            <a:chExt cx="1851" cy="1323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392" y="2592"/>
              <a:ext cx="316" cy="31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anchor="ctr" anchorCtr="1"/>
            <a:lstStyle/>
            <a:p>
              <a:r>
                <a:rPr lang="en-US" altLang="en-US" dirty="0">
                  <a:solidFill>
                    <a:schemeClr val="tx2"/>
                  </a:solidFill>
                  <a:latin typeface="Tahoma" panose="020B0604030504040204" pitchFamily="34" charset="0"/>
                  <a:sym typeface="Symbol" panose="05050102010706020507" pitchFamily="18" charset="2"/>
                </a:rPr>
                <a:t>B</a:t>
              </a:r>
              <a:endParaRPr lang="en-US" altLang="en-US" dirty="0">
                <a:solidFill>
                  <a:schemeClr val="tx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943" y="3058"/>
              <a:ext cx="316" cy="31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anchor="ctr" anchorCtr="1"/>
            <a:lstStyle/>
            <a:p>
              <a:pPr algn="ctr"/>
              <a:r>
                <a:rPr lang="en-US" altLang="en-US">
                  <a:solidFill>
                    <a:schemeClr val="tx2"/>
                  </a:solidFill>
                  <a:latin typeface="Tahoma" panose="020B0604030504040204" pitchFamily="34" charset="0"/>
                </a:rPr>
                <a:t>D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864" y="3024"/>
              <a:ext cx="315" cy="31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solidFill>
                    <a:schemeClr val="tx2"/>
                  </a:solidFill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488" y="3600"/>
              <a:ext cx="315" cy="31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solidFill>
                    <a:schemeClr val="tx2"/>
                  </a:solidFill>
                  <a:latin typeface="Tahoma" panose="020B0604030504040204" pitchFamily="34" charset="0"/>
                </a:rPr>
                <a:t>C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400" y="3600"/>
              <a:ext cx="315" cy="31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solidFill>
                    <a:schemeClr val="tx2"/>
                  </a:solidFill>
                  <a:latin typeface="Tahoma" panose="020B0604030504040204" pitchFamily="34" charset="0"/>
                </a:rPr>
                <a:t>E</a:t>
              </a:r>
            </a:p>
          </p:txBody>
        </p:sp>
        <p:cxnSp>
          <p:nvCxnSpPr>
            <p:cNvPr id="10" name="AutoShape 10"/>
            <p:cNvCxnSpPr>
              <a:cxnSpLocks noChangeShapeType="1"/>
              <a:stCxn id="9" idx="0"/>
              <a:endCxn id="6" idx="5"/>
            </p:cNvCxnSpPr>
            <p:nvPr/>
          </p:nvCxnSpPr>
          <p:spPr bwMode="auto">
            <a:xfrm flipH="1" flipV="1">
              <a:off x="2213" y="3333"/>
              <a:ext cx="345" cy="2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AutoShape 11"/>
            <p:cNvCxnSpPr>
              <a:cxnSpLocks noChangeShapeType="1"/>
              <a:stCxn id="8" idx="0"/>
              <a:endCxn id="6" idx="3"/>
            </p:cNvCxnSpPr>
            <p:nvPr/>
          </p:nvCxnSpPr>
          <p:spPr bwMode="auto">
            <a:xfrm flipV="1">
              <a:off x="1646" y="3333"/>
              <a:ext cx="343" cy="2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AutoShape 12"/>
            <p:cNvCxnSpPr>
              <a:cxnSpLocks noChangeShapeType="1"/>
              <a:stCxn id="7" idx="0"/>
              <a:endCxn id="5" idx="3"/>
            </p:cNvCxnSpPr>
            <p:nvPr/>
          </p:nvCxnSpPr>
          <p:spPr bwMode="auto">
            <a:xfrm flipV="1">
              <a:off x="1022" y="2867"/>
              <a:ext cx="416" cy="15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AutoShape 13"/>
            <p:cNvCxnSpPr>
              <a:cxnSpLocks noChangeShapeType="1"/>
              <a:stCxn id="6" idx="0"/>
              <a:endCxn id="5" idx="5"/>
            </p:cNvCxnSpPr>
            <p:nvPr/>
          </p:nvCxnSpPr>
          <p:spPr bwMode="auto">
            <a:xfrm flipH="1" flipV="1">
              <a:off x="1662" y="2867"/>
              <a:ext cx="439" cy="1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5780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Arithmetic Expression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160" y="1862931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Binary tree associated with an arithmetic expression</a:t>
            </a:r>
          </a:p>
          <a:p>
            <a:pPr lvl="1"/>
            <a:r>
              <a:rPr lang="en-US" altLang="en-US" sz="1800" dirty="0"/>
              <a:t>internal nodes: operators</a:t>
            </a:r>
          </a:p>
          <a:p>
            <a:pPr lvl="1"/>
            <a:r>
              <a:rPr lang="en-US" altLang="en-US" sz="1800" dirty="0"/>
              <a:t>external nodes: operands</a:t>
            </a:r>
          </a:p>
          <a:p>
            <a:r>
              <a:rPr lang="en-US" altLang="en-US" sz="2000" dirty="0"/>
              <a:t>Example: arithmetic expression tree for the expression (2 </a:t>
            </a:r>
            <a:r>
              <a:rPr lang="en-US" altLang="en-US" sz="2000" dirty="0">
                <a:latin typeface="Symbol" panose="05050102010706020507" pitchFamily="18" charset="2"/>
                <a:sym typeface="Symbol" panose="05050102010706020507" pitchFamily="18" charset="2"/>
              </a:rPr>
              <a:t> </a:t>
            </a:r>
            <a:r>
              <a:rPr lang="en-US" alt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000" dirty="0"/>
              <a:t>a </a:t>
            </a:r>
            <a:r>
              <a:rPr lang="en-US" altLang="en-US" sz="2000" dirty="0">
                <a:latin typeface="Symbol" panose="05050102010706020507" pitchFamily="18" charset="2"/>
              </a:rPr>
              <a:t>-</a:t>
            </a:r>
            <a:r>
              <a:rPr lang="en-US" altLang="en-US" sz="2000" dirty="0"/>
              <a:t> 1) </a:t>
            </a:r>
            <a:r>
              <a:rPr lang="en-US" altLang="en-US" sz="2000" dirty="0">
                <a:latin typeface="Symbol" panose="05050102010706020507" pitchFamily="18" charset="2"/>
              </a:rPr>
              <a:t>+</a:t>
            </a:r>
            <a:r>
              <a:rPr lang="en-US" altLang="en-US" sz="2000" dirty="0"/>
              <a:t> (3 </a:t>
            </a:r>
            <a:r>
              <a:rPr lang="en-US" altLang="en-US" sz="2000" dirty="0">
                <a:latin typeface="Symbol" panose="05050102010706020507" pitchFamily="18" charset="2"/>
                <a:sym typeface="Symbol" panose="05050102010706020507" pitchFamily="18" charset="2"/>
              </a:rPr>
              <a:t> </a:t>
            </a:r>
            <a:r>
              <a:rPr lang="en-US" altLang="en-US" sz="2000" dirty="0"/>
              <a:t>b))</a:t>
            </a:r>
          </a:p>
          <a:p>
            <a:pPr marL="0" indent="0">
              <a:buNone/>
            </a:pPr>
            <a:endParaRPr lang="en-US" altLang="en-US" dirty="0"/>
          </a:p>
        </p:txBody>
      </p: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3455126" y="3516086"/>
            <a:ext cx="3429000" cy="2286000"/>
            <a:chOff x="2928" y="2256"/>
            <a:chExt cx="2160" cy="1440"/>
          </a:xfrm>
        </p:grpSpPr>
        <p:sp>
          <p:nvSpPr>
            <p:cNvPr id="27" name="Oval 5"/>
            <p:cNvSpPr>
              <a:spLocks noChangeArrowheads="1"/>
            </p:cNvSpPr>
            <p:nvPr/>
          </p:nvSpPr>
          <p:spPr bwMode="auto">
            <a:xfrm>
              <a:off x="4128" y="2256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anchor="ctr" anchorCtr="1"/>
            <a:lstStyle/>
            <a:p>
              <a:pPr algn="ctr"/>
              <a:r>
                <a:rPr lang="en-US" altLang="en-US">
                  <a:latin typeface="Symbol" panose="05050102010706020507" pitchFamily="18" charset="2"/>
                </a:rPr>
                <a:t>+</a:t>
              </a:r>
            </a:p>
          </p:txBody>
        </p:sp>
        <p:sp>
          <p:nvSpPr>
            <p:cNvPr id="28" name="Oval 6"/>
            <p:cNvSpPr>
              <a:spLocks noChangeArrowheads="1"/>
            </p:cNvSpPr>
            <p:nvPr/>
          </p:nvSpPr>
          <p:spPr bwMode="auto">
            <a:xfrm>
              <a:off x="460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anchor="ctr" anchorCtr="1"/>
            <a:lstStyle/>
            <a:p>
              <a:pPr algn="ctr"/>
              <a:r>
                <a:rPr lang="en-US" altLang="en-US">
                  <a:latin typeface="Symbol" panose="05050102010706020507" pitchFamily="18" charset="2"/>
                  <a:sym typeface="Symbol" panose="05050102010706020507" pitchFamily="18" charset="2"/>
                </a:rPr>
                <a:t></a:t>
              </a:r>
            </a:p>
          </p:txBody>
        </p:sp>
        <p:sp>
          <p:nvSpPr>
            <p:cNvPr id="29" name="Oval 7"/>
            <p:cNvSpPr>
              <a:spLocks noChangeArrowheads="1"/>
            </p:cNvSpPr>
            <p:nvPr/>
          </p:nvSpPr>
          <p:spPr bwMode="auto">
            <a:xfrm>
              <a:off x="3168" y="2640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anchor="ctr" anchorCtr="1"/>
            <a:lstStyle/>
            <a:p>
              <a:pPr algn="ctr"/>
              <a:r>
                <a:rPr lang="en-US" altLang="en-US">
                  <a:latin typeface="Symbol" panose="05050102010706020507" pitchFamily="18" charset="2"/>
                  <a:sym typeface="Symbol" panose="05050102010706020507" pitchFamily="18" charset="2"/>
                </a:rPr>
                <a:t></a:t>
              </a:r>
              <a:endParaRPr lang="en-US" altLang="en-US">
                <a:latin typeface="Symbol" panose="05050102010706020507" pitchFamily="18" charset="2"/>
              </a:endParaRPr>
            </a:p>
          </p:txBody>
        </p:sp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3648" y="302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anchor="ctr" anchorCtr="1"/>
            <a:lstStyle/>
            <a:p>
              <a:pPr algn="ctr"/>
              <a:r>
                <a:rPr lang="en-US" altLang="en-US">
                  <a:latin typeface="Symbol" panose="05050102010706020507" pitchFamily="18" charset="2"/>
                </a:rPr>
                <a:t>-</a:t>
              </a:r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auto">
            <a:xfrm>
              <a:off x="292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3408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>
              <a:off x="3888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436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4848" y="3024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Tahoma" panose="020B0604030504040204" pitchFamily="34" charset="0"/>
                </a:rPr>
                <a:t>b</a:t>
              </a:r>
            </a:p>
          </p:txBody>
        </p:sp>
        <p:cxnSp>
          <p:nvCxnSpPr>
            <p:cNvPr id="36" name="AutoShape 14"/>
            <p:cNvCxnSpPr>
              <a:cxnSpLocks noChangeShapeType="1"/>
              <a:stCxn id="27" idx="3"/>
              <a:endCxn id="29" idx="7"/>
            </p:cNvCxnSpPr>
            <p:nvPr/>
          </p:nvCxnSpPr>
          <p:spPr bwMode="auto">
            <a:xfrm flipH="1">
              <a:off x="3373" y="2467"/>
              <a:ext cx="79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AutoShape 15"/>
            <p:cNvCxnSpPr>
              <a:cxnSpLocks noChangeShapeType="1"/>
              <a:stCxn id="28" idx="1"/>
              <a:endCxn id="27" idx="5"/>
            </p:cNvCxnSpPr>
            <p:nvPr/>
          </p:nvCxnSpPr>
          <p:spPr bwMode="auto">
            <a:xfrm flipH="1" flipV="1">
              <a:off x="4333" y="2467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AutoShape 16"/>
            <p:cNvCxnSpPr>
              <a:cxnSpLocks noChangeShapeType="1"/>
              <a:stCxn id="35" idx="0"/>
              <a:endCxn id="28" idx="5"/>
            </p:cNvCxnSpPr>
            <p:nvPr/>
          </p:nvCxnSpPr>
          <p:spPr bwMode="auto">
            <a:xfrm flipH="1" flipV="1">
              <a:off x="4813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AutoShape 17"/>
            <p:cNvCxnSpPr>
              <a:cxnSpLocks noChangeShapeType="1"/>
              <a:stCxn id="34" idx="0"/>
              <a:endCxn id="28" idx="3"/>
            </p:cNvCxnSpPr>
            <p:nvPr/>
          </p:nvCxnSpPr>
          <p:spPr bwMode="auto">
            <a:xfrm flipV="1">
              <a:off x="4488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AutoShape 18"/>
            <p:cNvCxnSpPr>
              <a:cxnSpLocks noChangeShapeType="1"/>
              <a:stCxn id="33" idx="0"/>
              <a:endCxn id="30" idx="5"/>
            </p:cNvCxnSpPr>
            <p:nvPr/>
          </p:nvCxnSpPr>
          <p:spPr bwMode="auto">
            <a:xfrm flipH="1" flipV="1">
              <a:off x="3853" y="3235"/>
              <a:ext cx="155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AutoShape 19"/>
            <p:cNvCxnSpPr>
              <a:cxnSpLocks noChangeShapeType="1"/>
              <a:stCxn id="32" idx="0"/>
              <a:endCxn id="30" idx="3"/>
            </p:cNvCxnSpPr>
            <p:nvPr/>
          </p:nvCxnSpPr>
          <p:spPr bwMode="auto">
            <a:xfrm flipV="1">
              <a:off x="3528" y="3235"/>
              <a:ext cx="155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AutoShape 20"/>
            <p:cNvCxnSpPr>
              <a:cxnSpLocks noChangeShapeType="1"/>
              <a:stCxn id="31" idx="0"/>
              <a:endCxn id="29" idx="3"/>
            </p:cNvCxnSpPr>
            <p:nvPr/>
          </p:nvCxnSpPr>
          <p:spPr bwMode="auto">
            <a:xfrm flipV="1">
              <a:off x="3048" y="2851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AutoShape 21"/>
            <p:cNvCxnSpPr>
              <a:cxnSpLocks noChangeShapeType="1"/>
              <a:stCxn id="30" idx="1"/>
              <a:endCxn id="29" idx="5"/>
            </p:cNvCxnSpPr>
            <p:nvPr/>
          </p:nvCxnSpPr>
          <p:spPr bwMode="auto">
            <a:xfrm flipH="1" flipV="1">
              <a:off x="3373" y="2851"/>
              <a:ext cx="310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19134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/>
              <a:t>Binary tree associated with a decision process</a:t>
            </a:r>
          </a:p>
          <a:p>
            <a:pPr lvl="1"/>
            <a:r>
              <a:rPr lang="en-US" altLang="en-US" sz="1800" dirty="0"/>
              <a:t>internal nodes: questions with yes/no answer</a:t>
            </a:r>
          </a:p>
          <a:p>
            <a:pPr lvl="1"/>
            <a:r>
              <a:rPr lang="en-US" altLang="en-US" sz="1800" dirty="0"/>
              <a:t>external nodes: decisions</a:t>
            </a:r>
          </a:p>
          <a:p>
            <a:r>
              <a:rPr lang="en-US" altLang="en-US" sz="2000" dirty="0"/>
              <a:t>Example: dining decision</a:t>
            </a:r>
          </a:p>
          <a:p>
            <a:pPr marL="0" indent="0">
              <a:buNone/>
            </a:pPr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229" y="3276388"/>
            <a:ext cx="8183199" cy="333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98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Maximum Number of Nodes in a 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5" y="1816916"/>
            <a:ext cx="8830491" cy="4351338"/>
          </a:xfrm>
        </p:spPr>
        <p:txBody>
          <a:bodyPr>
            <a:normAutofit/>
          </a:bodyPr>
          <a:lstStyle/>
          <a:p>
            <a:r>
              <a:rPr lang="en-US" altLang="zh-TW" dirty="0">
                <a:ea typeface="新細明體" pitchFamily="18" charset="-120"/>
              </a:rPr>
              <a:t>The maximum number of nodes on depth </a:t>
            </a:r>
            <a:r>
              <a:rPr lang="en-US" altLang="zh-TW" dirty="0" err="1">
                <a:solidFill>
                  <a:srgbClr val="003399"/>
                </a:solidFill>
                <a:ea typeface="新細明體" pitchFamily="18" charset="-120"/>
              </a:rPr>
              <a:t>i</a:t>
            </a:r>
            <a:r>
              <a:rPr lang="en-US" altLang="zh-TW" dirty="0">
                <a:ea typeface="新細明體" pitchFamily="18" charset="-120"/>
              </a:rPr>
              <a:t> of a binary tree is </a:t>
            </a:r>
            <a:r>
              <a:rPr lang="en-US" altLang="zh-TW" dirty="0">
                <a:solidFill>
                  <a:srgbClr val="CC3300"/>
                </a:solidFill>
                <a:ea typeface="新細明體" pitchFamily="18" charset="-120"/>
              </a:rPr>
              <a:t>2</a:t>
            </a:r>
            <a:r>
              <a:rPr lang="en-US" altLang="zh-TW" baseline="30000" dirty="0">
                <a:solidFill>
                  <a:srgbClr val="CC3300"/>
                </a:solidFill>
                <a:ea typeface="新細明體" pitchFamily="18" charset="-120"/>
              </a:rPr>
              <a:t>i</a:t>
            </a:r>
            <a:r>
              <a:rPr lang="en-US" altLang="zh-TW" dirty="0">
                <a:ea typeface="新細明體" pitchFamily="18" charset="-120"/>
              </a:rPr>
              <a:t>, </a:t>
            </a:r>
            <a:r>
              <a:rPr lang="en-US" altLang="zh-TW" dirty="0" err="1">
                <a:ea typeface="新細明體" pitchFamily="18" charset="-120"/>
              </a:rPr>
              <a:t>i</a:t>
            </a:r>
            <a:r>
              <a:rPr lang="en-US" altLang="zh-TW" dirty="0">
                <a:ea typeface="新細明體" pitchFamily="18" charset="-120"/>
              </a:rPr>
              <a:t>&gt;=0.</a:t>
            </a:r>
          </a:p>
          <a:p>
            <a:endParaRPr lang="en-US" altLang="zh-TW" sz="1000" dirty="0"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The maximum </a:t>
            </a:r>
            <a:r>
              <a:rPr lang="en-US" altLang="zh-TW" dirty="0" err="1">
                <a:ea typeface="新細明體" pitchFamily="18" charset="-120"/>
              </a:rPr>
              <a:t>nubmer</a:t>
            </a:r>
            <a:r>
              <a:rPr lang="en-US" altLang="zh-TW" dirty="0">
                <a:ea typeface="新細明體" pitchFamily="18" charset="-120"/>
              </a:rPr>
              <a:t> of nodes in a binary tree of height </a:t>
            </a:r>
            <a:r>
              <a:rPr lang="en-US" altLang="zh-TW" dirty="0">
                <a:solidFill>
                  <a:srgbClr val="003399"/>
                </a:solidFill>
                <a:ea typeface="新細明體" pitchFamily="18" charset="-120"/>
              </a:rPr>
              <a:t>k</a:t>
            </a:r>
            <a:r>
              <a:rPr lang="en-US" altLang="zh-TW" dirty="0">
                <a:ea typeface="新細明體" pitchFamily="18" charset="-120"/>
              </a:rPr>
              <a:t> is </a:t>
            </a:r>
            <a:r>
              <a:rPr lang="en-US" altLang="zh-TW" dirty="0">
                <a:solidFill>
                  <a:srgbClr val="CC3300"/>
                </a:solidFill>
                <a:ea typeface="新細明體" pitchFamily="18" charset="-120"/>
              </a:rPr>
              <a:t>2</a:t>
            </a:r>
            <a:r>
              <a:rPr lang="en-US" altLang="zh-TW" baseline="30000" dirty="0">
                <a:solidFill>
                  <a:srgbClr val="CC3300"/>
                </a:solidFill>
                <a:ea typeface="新細明體" pitchFamily="18" charset="-120"/>
              </a:rPr>
              <a:t>k+1</a:t>
            </a:r>
            <a:r>
              <a:rPr lang="en-US" altLang="zh-TW" dirty="0">
                <a:solidFill>
                  <a:srgbClr val="CC3300"/>
                </a:solidFill>
                <a:ea typeface="新細明體" pitchFamily="18" charset="-120"/>
              </a:rPr>
              <a:t>-1</a:t>
            </a:r>
            <a:r>
              <a:rPr lang="en-US" altLang="zh-TW" dirty="0">
                <a:ea typeface="新細明體" pitchFamily="18" charset="-120"/>
              </a:rPr>
              <a:t>, k&gt;=0.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860765" y="4180114"/>
            <a:ext cx="357981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TW" sz="3200" b="1" dirty="0">
                <a:solidFill>
                  <a:srgbClr val="CC3300"/>
                </a:solidFill>
                <a:ea typeface="新細明體" pitchFamily="18" charset="-120"/>
              </a:rPr>
              <a:t>Prove by induction.</a:t>
            </a:r>
            <a:br>
              <a:rPr kumimoji="1" lang="en-US" altLang="zh-TW" sz="3200" b="1" dirty="0">
                <a:solidFill>
                  <a:srgbClr val="CC3300"/>
                </a:solidFill>
                <a:ea typeface="新細明體" pitchFamily="18" charset="-120"/>
              </a:rPr>
            </a:br>
            <a:endParaRPr kumimoji="1" lang="en-US" altLang="zh-TW" sz="3200" b="1" dirty="0">
              <a:solidFill>
                <a:srgbClr val="CC3300"/>
              </a:solidFill>
              <a:ea typeface="新細明體" pitchFamily="18" charset="-120"/>
            </a:endParaRPr>
          </a:p>
          <a:p>
            <a:endParaRPr kumimoji="1" lang="en-US" altLang="zh-TW" sz="3200" b="1" dirty="0">
              <a:solidFill>
                <a:srgbClr val="CC3300"/>
              </a:solidFill>
              <a:ea typeface="新細明體" pitchFamily="18" charset="-120"/>
            </a:endParaRP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3276600" y="4876800"/>
          <a:ext cx="21590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927000" imgH="431640" progId="Equation.3">
                  <p:embed/>
                </p:oleObj>
              </mc:Choice>
              <mc:Fallback>
                <p:oleObj name="Equation" r:id="rId3" imgW="927000" imgH="431640" progId="Equation.3">
                  <p:embed/>
                  <p:pic>
                    <p:nvPicPr>
                      <p:cNvPr id="388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876800"/>
                        <a:ext cx="2159000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7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Full Binary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 full binary tree of a given height </a:t>
            </a:r>
            <a:r>
              <a:rPr lang="en-US" altLang="en-US" dirty="0">
                <a:solidFill>
                  <a:schemeClr val="hlink"/>
                </a:solidFill>
              </a:rPr>
              <a:t>k</a:t>
            </a:r>
            <a:r>
              <a:rPr lang="en-US" altLang="en-US" dirty="0"/>
              <a:t> has </a:t>
            </a:r>
            <a:r>
              <a:rPr lang="en-US" altLang="en-US" dirty="0">
                <a:solidFill>
                  <a:schemeClr val="hlink"/>
                </a:solidFill>
              </a:rPr>
              <a:t>2</a:t>
            </a:r>
            <a:r>
              <a:rPr lang="en-US" altLang="en-US" baseline="30000" dirty="0">
                <a:solidFill>
                  <a:schemeClr val="hlink"/>
                </a:solidFill>
              </a:rPr>
              <a:t>k+1</a:t>
            </a:r>
            <a:r>
              <a:rPr lang="en-US" altLang="en-US" dirty="0">
                <a:solidFill>
                  <a:schemeClr val="hlink"/>
                </a:solidFill>
              </a:rPr>
              <a:t>–1 </a:t>
            </a:r>
            <a:r>
              <a:rPr lang="en-US" altLang="en-US" dirty="0"/>
              <a:t>nodes.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50422" y="2309948"/>
            <a:ext cx="7162800" cy="4160838"/>
            <a:chOff x="576" y="1488"/>
            <a:chExt cx="4512" cy="2621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576" y="1488"/>
              <a:ext cx="3984" cy="2141"/>
              <a:chOff x="576" y="1488"/>
              <a:chExt cx="3984" cy="2141"/>
            </a:xfrm>
          </p:grpSpPr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864" y="2352"/>
                <a:ext cx="3456" cy="768"/>
                <a:chOff x="768" y="2208"/>
                <a:chExt cx="3456" cy="768"/>
              </a:xfrm>
            </p:grpSpPr>
            <p:sp>
              <p:nvSpPr>
                <p:cNvPr id="53" name="Oval 7"/>
                <p:cNvSpPr>
                  <a:spLocks noChangeArrowheads="1"/>
                </p:cNvSpPr>
                <p:nvPr/>
              </p:nvSpPr>
              <p:spPr bwMode="auto">
                <a:xfrm>
                  <a:off x="768" y="268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Oval 8"/>
                <p:cNvSpPr>
                  <a:spLocks noChangeArrowheads="1"/>
                </p:cNvSpPr>
                <p:nvPr/>
              </p:nvSpPr>
              <p:spPr bwMode="auto">
                <a:xfrm>
                  <a:off x="2064" y="2736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Oval 9"/>
                <p:cNvSpPr>
                  <a:spLocks noChangeArrowheads="1"/>
                </p:cNvSpPr>
                <p:nvPr/>
              </p:nvSpPr>
              <p:spPr bwMode="auto">
                <a:xfrm>
                  <a:off x="3168" y="268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Oval 10"/>
                <p:cNvSpPr>
                  <a:spLocks noChangeArrowheads="1"/>
                </p:cNvSpPr>
                <p:nvPr/>
              </p:nvSpPr>
              <p:spPr bwMode="auto">
                <a:xfrm>
                  <a:off x="3984" y="2736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3312" y="2256"/>
                  <a:ext cx="240" cy="43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Line 12"/>
                <p:cNvSpPr>
                  <a:spLocks noChangeShapeType="1"/>
                </p:cNvSpPr>
                <p:nvPr/>
              </p:nvSpPr>
              <p:spPr bwMode="auto">
                <a:xfrm>
                  <a:off x="3744" y="2208"/>
                  <a:ext cx="336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60" y="2208"/>
                  <a:ext cx="528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Line 14"/>
                <p:cNvSpPr>
                  <a:spLocks noChangeShapeType="1"/>
                </p:cNvSpPr>
                <p:nvPr/>
              </p:nvSpPr>
              <p:spPr bwMode="auto">
                <a:xfrm>
                  <a:off x="1728" y="2208"/>
                  <a:ext cx="384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5"/>
              <p:cNvGrpSpPr>
                <a:grpSpLocks/>
              </p:cNvGrpSpPr>
              <p:nvPr/>
            </p:nvGrpSpPr>
            <p:grpSpPr bwMode="auto">
              <a:xfrm>
                <a:off x="2640" y="1488"/>
                <a:ext cx="240" cy="365"/>
                <a:chOff x="4176" y="1104"/>
                <a:chExt cx="240" cy="365"/>
              </a:xfrm>
            </p:grpSpPr>
            <p:sp>
              <p:nvSpPr>
                <p:cNvPr id="51" name="Oval 16"/>
                <p:cNvSpPr>
                  <a:spLocks noChangeArrowheads="1"/>
                </p:cNvSpPr>
                <p:nvPr/>
              </p:nvSpPr>
              <p:spPr bwMode="auto">
                <a:xfrm>
                  <a:off x="4176" y="1152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176" y="1104"/>
                  <a:ext cx="240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en-US" altLang="en-US" sz="3200">
                    <a:solidFill>
                      <a:schemeClr val="hlink"/>
                    </a:solidFill>
                  </a:endParaRPr>
                </a:p>
              </p:txBody>
            </p:sp>
          </p:grpSp>
          <p:grpSp>
            <p:nvGrpSpPr>
              <p:cNvPr id="9" name="Group 18"/>
              <p:cNvGrpSpPr>
                <a:grpSpLocks/>
              </p:cNvGrpSpPr>
              <p:nvPr/>
            </p:nvGrpSpPr>
            <p:grpSpPr bwMode="auto">
              <a:xfrm>
                <a:off x="1584" y="1680"/>
                <a:ext cx="2256" cy="845"/>
                <a:chOff x="1488" y="1536"/>
                <a:chExt cx="2256" cy="845"/>
              </a:xfrm>
            </p:grpSpPr>
            <p:grpSp>
              <p:nvGrpSpPr>
                <p:cNvPr id="43" name="Group 19"/>
                <p:cNvGrpSpPr>
                  <a:grpSpLocks/>
                </p:cNvGrpSpPr>
                <p:nvPr/>
              </p:nvGrpSpPr>
              <p:grpSpPr bwMode="auto">
                <a:xfrm>
                  <a:off x="3504" y="2016"/>
                  <a:ext cx="240" cy="365"/>
                  <a:chOff x="4176" y="1104"/>
                  <a:chExt cx="240" cy="365"/>
                </a:xfrm>
              </p:grpSpPr>
              <p:sp>
                <p:nvSpPr>
                  <p:cNvPr id="49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1152"/>
                    <a:ext cx="240" cy="24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6" y="1104"/>
                    <a:ext cx="240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en-US" altLang="en-US" sz="3200">
                      <a:solidFill>
                        <a:schemeClr val="hlink"/>
                      </a:solidFill>
                    </a:endParaRPr>
                  </a:p>
                </p:txBody>
              </p:sp>
            </p:grpSp>
            <p:grpSp>
              <p:nvGrpSpPr>
                <p:cNvPr id="44" name="Group 22"/>
                <p:cNvGrpSpPr>
                  <a:grpSpLocks/>
                </p:cNvGrpSpPr>
                <p:nvPr/>
              </p:nvGrpSpPr>
              <p:grpSpPr bwMode="auto">
                <a:xfrm>
                  <a:off x="1488" y="2016"/>
                  <a:ext cx="240" cy="365"/>
                  <a:chOff x="4176" y="1104"/>
                  <a:chExt cx="240" cy="365"/>
                </a:xfrm>
              </p:grpSpPr>
              <p:sp>
                <p:nvSpPr>
                  <p:cNvPr id="47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1152"/>
                    <a:ext cx="240" cy="24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6" y="1104"/>
                    <a:ext cx="240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en-US" altLang="en-US" sz="3200">
                      <a:solidFill>
                        <a:schemeClr val="hlink"/>
                      </a:solidFill>
                    </a:endParaRPr>
                  </a:p>
                </p:txBody>
              </p:sp>
            </p:grpSp>
            <p:sp>
              <p:nvSpPr>
                <p:cNvPr id="45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680" y="1536"/>
                  <a:ext cx="864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26"/>
                <p:cNvSpPr>
                  <a:spLocks noChangeShapeType="1"/>
                </p:cNvSpPr>
                <p:nvPr/>
              </p:nvSpPr>
              <p:spPr bwMode="auto">
                <a:xfrm>
                  <a:off x="2736" y="1584"/>
                  <a:ext cx="816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7"/>
              <p:cNvGrpSpPr>
                <a:grpSpLocks/>
              </p:cNvGrpSpPr>
              <p:nvPr/>
            </p:nvGrpSpPr>
            <p:grpSpPr bwMode="auto">
              <a:xfrm>
                <a:off x="576" y="2976"/>
                <a:ext cx="3984" cy="653"/>
                <a:chOff x="480" y="2832"/>
                <a:chExt cx="3984" cy="653"/>
              </a:xfrm>
            </p:grpSpPr>
            <p:grpSp>
              <p:nvGrpSpPr>
                <p:cNvPr id="11" name="Group 28"/>
                <p:cNvGrpSpPr>
                  <a:grpSpLocks/>
                </p:cNvGrpSpPr>
                <p:nvPr/>
              </p:nvGrpSpPr>
              <p:grpSpPr bwMode="auto">
                <a:xfrm>
                  <a:off x="480" y="3072"/>
                  <a:ext cx="240" cy="365"/>
                  <a:chOff x="4176" y="1104"/>
                  <a:chExt cx="240" cy="365"/>
                </a:xfrm>
              </p:grpSpPr>
              <p:sp>
                <p:nvSpPr>
                  <p:cNvPr id="4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1152"/>
                    <a:ext cx="240" cy="24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6" y="1104"/>
                    <a:ext cx="240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en-US" altLang="en-US" sz="3200">
                      <a:solidFill>
                        <a:schemeClr val="hlink"/>
                      </a:solidFill>
                    </a:endParaRPr>
                  </a:p>
                </p:txBody>
              </p:sp>
            </p:grpSp>
            <p:grpSp>
              <p:nvGrpSpPr>
                <p:cNvPr id="12" name="Group 31"/>
                <p:cNvGrpSpPr>
                  <a:grpSpLocks/>
                </p:cNvGrpSpPr>
                <p:nvPr/>
              </p:nvGrpSpPr>
              <p:grpSpPr bwMode="auto">
                <a:xfrm>
                  <a:off x="1104" y="3072"/>
                  <a:ext cx="240" cy="365"/>
                  <a:chOff x="4176" y="1104"/>
                  <a:chExt cx="240" cy="365"/>
                </a:xfrm>
              </p:grpSpPr>
              <p:sp>
                <p:nvSpPr>
                  <p:cNvPr id="39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1152"/>
                    <a:ext cx="240" cy="24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6" y="1104"/>
                    <a:ext cx="240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en-US" altLang="en-US" sz="3200">
                      <a:solidFill>
                        <a:schemeClr val="hlink"/>
                      </a:solidFill>
                    </a:endParaRPr>
                  </a:p>
                </p:txBody>
              </p:sp>
            </p:grpSp>
            <p:sp>
              <p:nvSpPr>
                <p:cNvPr id="13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672" y="2880"/>
                  <a:ext cx="144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Line 35"/>
                <p:cNvSpPr>
                  <a:spLocks noChangeShapeType="1"/>
                </p:cNvSpPr>
                <p:nvPr/>
              </p:nvSpPr>
              <p:spPr bwMode="auto">
                <a:xfrm>
                  <a:off x="1008" y="2832"/>
                  <a:ext cx="192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5" name="Group 36"/>
                <p:cNvGrpSpPr>
                  <a:grpSpLocks/>
                </p:cNvGrpSpPr>
                <p:nvPr/>
              </p:nvGrpSpPr>
              <p:grpSpPr bwMode="auto">
                <a:xfrm>
                  <a:off x="1776" y="3120"/>
                  <a:ext cx="240" cy="365"/>
                  <a:chOff x="4176" y="1104"/>
                  <a:chExt cx="240" cy="365"/>
                </a:xfrm>
              </p:grpSpPr>
              <p:sp>
                <p:nvSpPr>
                  <p:cNvPr id="3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1152"/>
                    <a:ext cx="240" cy="24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6" y="1104"/>
                    <a:ext cx="240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en-US" altLang="en-US" sz="3200">
                      <a:solidFill>
                        <a:schemeClr val="hlink"/>
                      </a:solidFill>
                    </a:endParaRPr>
                  </a:p>
                </p:txBody>
              </p:sp>
            </p:grpSp>
            <p:grpSp>
              <p:nvGrpSpPr>
                <p:cNvPr id="16" name="Group 39"/>
                <p:cNvGrpSpPr>
                  <a:grpSpLocks/>
                </p:cNvGrpSpPr>
                <p:nvPr/>
              </p:nvGrpSpPr>
              <p:grpSpPr bwMode="auto">
                <a:xfrm>
                  <a:off x="2400" y="3120"/>
                  <a:ext cx="240" cy="365"/>
                  <a:chOff x="4176" y="1104"/>
                  <a:chExt cx="240" cy="365"/>
                </a:xfrm>
              </p:grpSpPr>
              <p:sp>
                <p:nvSpPr>
                  <p:cNvPr id="35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1152"/>
                    <a:ext cx="240" cy="24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6" y="1104"/>
                    <a:ext cx="240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en-US" altLang="en-US" sz="3200">
                      <a:solidFill>
                        <a:schemeClr val="hlink"/>
                      </a:solidFill>
                    </a:endParaRPr>
                  </a:p>
                </p:txBody>
              </p:sp>
            </p:grpSp>
            <p:sp>
              <p:nvSpPr>
                <p:cNvPr id="17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1968" y="2928"/>
                  <a:ext cx="144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Line 43"/>
                <p:cNvSpPr>
                  <a:spLocks noChangeShapeType="1"/>
                </p:cNvSpPr>
                <p:nvPr/>
              </p:nvSpPr>
              <p:spPr bwMode="auto">
                <a:xfrm>
                  <a:off x="2304" y="2880"/>
                  <a:ext cx="192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9" name="Group 44"/>
                <p:cNvGrpSpPr>
                  <a:grpSpLocks/>
                </p:cNvGrpSpPr>
                <p:nvPr/>
              </p:nvGrpSpPr>
              <p:grpSpPr bwMode="auto">
                <a:xfrm>
                  <a:off x="2928" y="3120"/>
                  <a:ext cx="240" cy="365"/>
                  <a:chOff x="4176" y="1104"/>
                  <a:chExt cx="240" cy="365"/>
                </a:xfrm>
              </p:grpSpPr>
              <p:sp>
                <p:nvSpPr>
                  <p:cNvPr id="33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1152"/>
                    <a:ext cx="240" cy="24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6" y="1104"/>
                    <a:ext cx="240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en-US" altLang="en-US" sz="3200">
                      <a:solidFill>
                        <a:schemeClr val="hlink"/>
                      </a:solidFill>
                    </a:endParaRPr>
                  </a:p>
                </p:txBody>
              </p:sp>
            </p:grpSp>
            <p:grpSp>
              <p:nvGrpSpPr>
                <p:cNvPr id="20" name="Group 47"/>
                <p:cNvGrpSpPr>
                  <a:grpSpLocks/>
                </p:cNvGrpSpPr>
                <p:nvPr/>
              </p:nvGrpSpPr>
              <p:grpSpPr bwMode="auto">
                <a:xfrm>
                  <a:off x="3360" y="3120"/>
                  <a:ext cx="240" cy="365"/>
                  <a:chOff x="4176" y="1104"/>
                  <a:chExt cx="240" cy="365"/>
                </a:xfrm>
              </p:grpSpPr>
              <p:sp>
                <p:nvSpPr>
                  <p:cNvPr id="31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1152"/>
                    <a:ext cx="240" cy="24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6" y="1104"/>
                    <a:ext cx="240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en-US" altLang="en-US" sz="3200">
                      <a:solidFill>
                        <a:schemeClr val="hlink"/>
                      </a:solidFill>
                    </a:endParaRPr>
                  </a:p>
                </p:txBody>
              </p:sp>
            </p:grpSp>
            <p:grpSp>
              <p:nvGrpSpPr>
                <p:cNvPr id="21" name="Group 50"/>
                <p:cNvGrpSpPr>
                  <a:grpSpLocks/>
                </p:cNvGrpSpPr>
                <p:nvPr/>
              </p:nvGrpSpPr>
              <p:grpSpPr bwMode="auto">
                <a:xfrm>
                  <a:off x="3792" y="3120"/>
                  <a:ext cx="240" cy="365"/>
                  <a:chOff x="4176" y="1104"/>
                  <a:chExt cx="240" cy="365"/>
                </a:xfrm>
              </p:grpSpPr>
              <p:sp>
                <p:nvSpPr>
                  <p:cNvPr id="29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1152"/>
                    <a:ext cx="240" cy="24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6" y="1104"/>
                    <a:ext cx="240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en-US" altLang="en-US" sz="3200">
                      <a:solidFill>
                        <a:schemeClr val="hlink"/>
                      </a:solidFill>
                    </a:endParaRPr>
                  </a:p>
                </p:txBody>
              </p:sp>
            </p:grpSp>
            <p:grpSp>
              <p:nvGrpSpPr>
                <p:cNvPr id="22" name="Group 53"/>
                <p:cNvGrpSpPr>
                  <a:grpSpLocks/>
                </p:cNvGrpSpPr>
                <p:nvPr/>
              </p:nvGrpSpPr>
              <p:grpSpPr bwMode="auto">
                <a:xfrm>
                  <a:off x="4224" y="3120"/>
                  <a:ext cx="240" cy="365"/>
                  <a:chOff x="4176" y="1104"/>
                  <a:chExt cx="240" cy="365"/>
                </a:xfrm>
              </p:grpSpPr>
              <p:sp>
                <p:nvSpPr>
                  <p:cNvPr id="27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1152"/>
                    <a:ext cx="240" cy="24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6" y="1104"/>
                    <a:ext cx="240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en-US" altLang="en-US" sz="3200">
                      <a:solidFill>
                        <a:schemeClr val="hlink"/>
                      </a:solidFill>
                    </a:endParaRPr>
                  </a:p>
                </p:txBody>
              </p:sp>
            </p:grpSp>
            <p:sp>
              <p:nvSpPr>
                <p:cNvPr id="23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072" y="2928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57"/>
                <p:cNvSpPr>
                  <a:spLocks noChangeShapeType="1"/>
                </p:cNvSpPr>
                <p:nvPr/>
              </p:nvSpPr>
              <p:spPr bwMode="auto">
                <a:xfrm>
                  <a:off x="3360" y="2928"/>
                  <a:ext cx="96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3936" y="2928"/>
                  <a:ext cx="96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59"/>
                <p:cNvSpPr>
                  <a:spLocks noChangeShapeType="1"/>
                </p:cNvSpPr>
                <p:nvPr/>
              </p:nvSpPr>
              <p:spPr bwMode="auto">
                <a:xfrm>
                  <a:off x="4176" y="2928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" name="Text Box 60"/>
            <p:cNvSpPr txBox="1">
              <a:spLocks noChangeArrowheads="1"/>
            </p:cNvSpPr>
            <p:nvPr/>
          </p:nvSpPr>
          <p:spPr bwMode="auto">
            <a:xfrm>
              <a:off x="960" y="3744"/>
              <a:ext cx="41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Height </a:t>
              </a:r>
              <a:r>
                <a:rPr lang="en-US" altLang="en-US" sz="3200">
                  <a:solidFill>
                    <a:schemeClr val="hlink"/>
                  </a:solidFill>
                </a:rPr>
                <a:t>3</a:t>
              </a:r>
              <a:r>
                <a:rPr lang="en-US" altLang="en-US" sz="3200"/>
                <a:t> full binary tree.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948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Labeling Nodes In A Full Binary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Label the nodes </a:t>
            </a:r>
            <a:r>
              <a:rPr lang="en-US" altLang="en-US" dirty="0">
                <a:solidFill>
                  <a:schemeClr val="hlink"/>
                </a:solidFill>
              </a:rPr>
              <a:t>1</a:t>
            </a:r>
            <a:r>
              <a:rPr lang="en-US" altLang="en-US" dirty="0"/>
              <a:t> through </a:t>
            </a:r>
            <a:r>
              <a:rPr lang="en-US" altLang="en-US" dirty="0">
                <a:solidFill>
                  <a:schemeClr val="hlink"/>
                </a:solidFill>
              </a:rPr>
              <a:t>2</a:t>
            </a:r>
            <a:r>
              <a:rPr lang="en-US" altLang="en-US" baseline="30000" dirty="0">
                <a:solidFill>
                  <a:schemeClr val="hlink"/>
                </a:solidFill>
              </a:rPr>
              <a:t>k+1</a:t>
            </a:r>
            <a:r>
              <a:rPr lang="en-US" altLang="en-US" dirty="0">
                <a:solidFill>
                  <a:schemeClr val="hlink"/>
                </a:solidFill>
              </a:rPr>
              <a:t> – 1</a:t>
            </a:r>
            <a:r>
              <a:rPr lang="en-US" altLang="en-US" dirty="0"/>
              <a:t>. </a:t>
            </a:r>
          </a:p>
          <a:p>
            <a:r>
              <a:rPr lang="en-US" altLang="en-US" dirty="0"/>
              <a:t>Label by levels from top to bottom.</a:t>
            </a:r>
          </a:p>
          <a:p>
            <a:r>
              <a:rPr lang="en-US" altLang="en-US" dirty="0"/>
              <a:t>Within a level, label from left to right.</a:t>
            </a:r>
          </a:p>
          <a:p>
            <a:pPr marL="0" indent="0">
              <a:buNone/>
            </a:pPr>
            <a:endParaRPr lang="en-US" altLang="en-US" dirty="0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747" y="3364645"/>
            <a:ext cx="7103745" cy="342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Node Number Properties </a:t>
            </a:r>
            <a:endParaRPr lang="en-US" altLang="zh-TW" dirty="0">
              <a:ea typeface="新細明體" pitchFamily="18" charset="-12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3817" y="1803491"/>
            <a:ext cx="5483950" cy="264238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06286" y="465003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400" dirty="0"/>
              <a:t>Parent of node </a:t>
            </a:r>
            <a:r>
              <a:rPr lang="en-US" altLang="en-US" sz="2400" dirty="0" err="1">
                <a:solidFill>
                  <a:schemeClr val="hlink"/>
                </a:solidFill>
              </a:rPr>
              <a:t>i</a:t>
            </a:r>
            <a:r>
              <a:rPr lang="en-US" altLang="en-US" sz="2400" dirty="0"/>
              <a:t> is node </a:t>
            </a:r>
            <a:r>
              <a:rPr lang="en-US" altLang="en-US" sz="2400" dirty="0" err="1">
                <a:solidFill>
                  <a:schemeClr val="hlink"/>
                </a:solidFill>
              </a:rPr>
              <a:t>i</a:t>
            </a:r>
            <a:r>
              <a:rPr lang="en-US" altLang="en-US" sz="2400" dirty="0">
                <a:solidFill>
                  <a:schemeClr val="hlink"/>
                </a:solidFill>
              </a:rPr>
              <a:t> / 2</a:t>
            </a:r>
            <a:r>
              <a:rPr lang="en-US" altLang="en-US" sz="2400" dirty="0"/>
              <a:t>, unless </a:t>
            </a:r>
            <a:r>
              <a:rPr lang="en-US" altLang="en-US" sz="2400" dirty="0" err="1">
                <a:solidFill>
                  <a:schemeClr val="hlink"/>
                </a:solidFill>
              </a:rPr>
              <a:t>i</a:t>
            </a:r>
            <a:r>
              <a:rPr lang="en-US" altLang="en-US" sz="2400" dirty="0">
                <a:solidFill>
                  <a:schemeClr val="hlink"/>
                </a:solidFill>
              </a:rPr>
              <a:t> = 1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Node </a:t>
            </a:r>
            <a:r>
              <a:rPr lang="en-US" altLang="en-US" sz="2400" dirty="0">
                <a:solidFill>
                  <a:schemeClr val="hlink"/>
                </a:solidFill>
              </a:rPr>
              <a:t>1</a:t>
            </a:r>
            <a:r>
              <a:rPr lang="en-US" altLang="en-US" sz="2400" dirty="0"/>
              <a:t> is the root and has no parent.</a:t>
            </a:r>
          </a:p>
        </p:txBody>
      </p:sp>
      <p:sp>
        <p:nvSpPr>
          <p:cNvPr id="75" name="Rectangle 3"/>
          <p:cNvSpPr txBox="1">
            <a:spLocks noChangeArrowheads="1"/>
          </p:cNvSpPr>
          <p:nvPr/>
        </p:nvSpPr>
        <p:spPr>
          <a:xfrm>
            <a:off x="955766" y="2056719"/>
            <a:ext cx="4051663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/>
              <a:t>Right child of node </a:t>
            </a:r>
            <a:r>
              <a:rPr lang="en-US" altLang="en-US" sz="2400" dirty="0" err="1" smtClean="0">
                <a:solidFill>
                  <a:schemeClr val="hlink"/>
                </a:solidFill>
              </a:rPr>
              <a:t>i</a:t>
            </a:r>
            <a:r>
              <a:rPr lang="en-US" altLang="en-US" sz="2400" dirty="0" smtClean="0">
                <a:solidFill>
                  <a:schemeClr val="hlink"/>
                </a:solidFill>
              </a:rPr>
              <a:t> </a:t>
            </a:r>
            <a:r>
              <a:rPr lang="en-US" altLang="en-US" sz="2400" dirty="0" smtClean="0"/>
              <a:t>is node </a:t>
            </a:r>
            <a:r>
              <a:rPr lang="en-US" altLang="en-US" sz="2400" dirty="0" smtClean="0">
                <a:solidFill>
                  <a:schemeClr val="hlink"/>
                </a:solidFill>
              </a:rPr>
              <a:t>2i+1</a:t>
            </a:r>
            <a:r>
              <a:rPr lang="en-US" altLang="en-US" sz="2400" dirty="0" smtClean="0"/>
              <a:t>, unless </a:t>
            </a:r>
            <a:r>
              <a:rPr lang="en-US" altLang="en-US" sz="2400" dirty="0" smtClean="0">
                <a:solidFill>
                  <a:schemeClr val="hlink"/>
                </a:solidFill>
              </a:rPr>
              <a:t>2i+1 &gt; n</a:t>
            </a:r>
            <a:r>
              <a:rPr lang="en-US" altLang="en-US" sz="2400" dirty="0" smtClean="0"/>
              <a:t>, where </a:t>
            </a:r>
            <a:r>
              <a:rPr lang="en-US" altLang="en-US" sz="2400" dirty="0" smtClean="0">
                <a:solidFill>
                  <a:schemeClr val="hlink"/>
                </a:solidFill>
              </a:rPr>
              <a:t>n</a:t>
            </a:r>
            <a:r>
              <a:rPr lang="en-US" altLang="en-US" sz="2400" dirty="0" smtClean="0"/>
              <a:t> is the number of nodes.</a:t>
            </a:r>
          </a:p>
          <a:p>
            <a:r>
              <a:rPr lang="en-US" altLang="en-US" sz="2400" dirty="0" smtClean="0"/>
              <a:t>If </a:t>
            </a:r>
            <a:r>
              <a:rPr lang="en-US" altLang="en-US" sz="2400" dirty="0" smtClean="0">
                <a:solidFill>
                  <a:schemeClr val="hlink"/>
                </a:solidFill>
              </a:rPr>
              <a:t>2i+1 &gt; n</a:t>
            </a:r>
            <a:r>
              <a:rPr lang="en-US" altLang="en-US" sz="2400" dirty="0" smtClean="0"/>
              <a:t>, node</a:t>
            </a:r>
            <a:r>
              <a:rPr lang="en-US" altLang="en-US" sz="2400" dirty="0" smtClean="0">
                <a:solidFill>
                  <a:schemeClr val="hlink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hlink"/>
                </a:solidFill>
              </a:rPr>
              <a:t>i</a:t>
            </a:r>
            <a:r>
              <a:rPr lang="en-US" altLang="en-US" sz="2400" dirty="0" smtClean="0"/>
              <a:t> has no right child.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875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446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新細明體</vt:lpstr>
      <vt:lpstr>Symbol</vt:lpstr>
      <vt:lpstr>Tahoma</vt:lpstr>
      <vt:lpstr>Times New Roman</vt:lpstr>
      <vt:lpstr>Office Theme</vt:lpstr>
      <vt:lpstr>Equation</vt:lpstr>
      <vt:lpstr>The Theory of Computation النظرية الاحتسابية</vt:lpstr>
      <vt:lpstr>Differences Between A Tree and A Binary Tree</vt:lpstr>
      <vt:lpstr>Data Structure for Binary Trees</vt:lpstr>
      <vt:lpstr>Arithmetic Expression Tree</vt:lpstr>
      <vt:lpstr>Decision Tree</vt:lpstr>
      <vt:lpstr>Maximum Number of Nodes in a Binary Tree</vt:lpstr>
      <vt:lpstr>Full Binary Tree</vt:lpstr>
      <vt:lpstr>Labeling Nodes In A Full Binary Tree</vt:lpstr>
      <vt:lpstr>Node Number Properties </vt:lpstr>
      <vt:lpstr>Complete Binary Trees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Computation النظرية الاحتسابية</dc:title>
  <dc:creator>Windows User</dc:creator>
  <cp:lastModifiedBy>Windows User</cp:lastModifiedBy>
  <cp:revision>145</cp:revision>
  <dcterms:created xsi:type="dcterms:W3CDTF">2018-11-28T23:44:47Z</dcterms:created>
  <dcterms:modified xsi:type="dcterms:W3CDTF">2018-12-01T05:38:31Z</dcterms:modified>
</cp:coreProperties>
</file>