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8" r:id="rId7"/>
    <p:sldId id="269" r:id="rId8"/>
    <p:sldId id="266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Computation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6"/>
            <a:ext cx="9144000" cy="1971448"/>
          </a:xfrm>
        </p:spPr>
        <p:txBody>
          <a:bodyPr>
            <a:noAutofit/>
          </a:bodyPr>
          <a:lstStyle/>
          <a:p>
            <a:r>
              <a:rPr lang="ar-IQ" sz="1800" b="1" dirty="0" smtClean="0"/>
              <a:t>المحاضرة رقم -2-</a:t>
            </a:r>
          </a:p>
          <a:p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(Function Definition)</a:t>
            </a:r>
            <a:r>
              <a:rPr lang="ar-IQ" sz="2800" b="1" dirty="0">
                <a:solidFill>
                  <a:srgbClr val="FF0000"/>
                </a:solidFill>
                <a:cs typeface="+mj-cs"/>
              </a:rPr>
              <a:t> تعاريف </a:t>
            </a:r>
            <a:r>
              <a:rPr lang="ar-IQ" sz="2800" b="1" dirty="0" smtClean="0">
                <a:solidFill>
                  <a:srgbClr val="FF0000"/>
                </a:solidFill>
                <a:cs typeface="+mj-cs"/>
              </a:rPr>
              <a:t>الدوال </a:t>
            </a:r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 </a:t>
            </a:r>
            <a:endParaRPr lang="ar-IQ" sz="2800" b="1" dirty="0" smtClean="0">
              <a:solidFill>
                <a:srgbClr val="FF0000"/>
              </a:solidFill>
              <a:cs typeface="+mj-cs"/>
            </a:endParaRPr>
          </a:p>
          <a:p>
            <a:r>
              <a:rPr lang="ar-IQ" sz="1800" b="1" dirty="0" smtClean="0"/>
              <a:t>إعداد</a:t>
            </a:r>
          </a:p>
          <a:p>
            <a:r>
              <a:rPr lang="ar-IQ" sz="1800" b="1" dirty="0" smtClean="0"/>
              <a:t>م.م وديان حبيب حميد</a:t>
            </a:r>
          </a:p>
          <a:p>
            <a:r>
              <a:rPr lang="ar-IQ" sz="1800" b="1" dirty="0" smtClean="0"/>
              <a:t>كلية التربية الاساسية / قسم الحاسبات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366" y="118989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 1</a:t>
            </a: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any set S of Strings 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have:</a:t>
            </a: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S*= SS*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0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Definitions</a:t>
            </a:r>
            <a:r>
              <a:rPr lang="ar-IQ" b="1" dirty="0"/>
              <a:t>تعاريف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cs typeface="+mj-cs"/>
              </a:rPr>
              <a:t>3. Palindrome Function: </a:t>
            </a:r>
            <a:r>
              <a:rPr lang="ar-IQ" dirty="0" smtClean="0">
                <a:cs typeface="+mj-cs"/>
              </a:rPr>
              <a:t>الدالة التناظرية  </a:t>
            </a:r>
            <a:endParaRPr lang="en-US" dirty="0" smtClean="0">
              <a:cs typeface="+mj-cs"/>
            </a:endParaRPr>
          </a:p>
          <a:p>
            <a:pPr marL="0" indent="0" algn="just">
              <a:buNone/>
            </a:pPr>
            <a:endParaRPr lang="ar-IQ" dirty="0" smtClean="0">
              <a:cs typeface="+mj-cs"/>
            </a:endParaRP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Palindrome= {</a:t>
            </a:r>
            <a:r>
              <a:rPr lang="el-GR" b="1" dirty="0" smtClean="0">
                <a:cs typeface="+mj-cs"/>
              </a:rPr>
              <a:t>λ</a:t>
            </a:r>
            <a:r>
              <a:rPr lang="en-US" b="1" dirty="0" smtClean="0">
                <a:cs typeface="+mj-cs"/>
              </a:rPr>
              <a:t>, all string x such that reverse(x) = Original x</a:t>
            </a:r>
            <a:r>
              <a:rPr lang="en-US" dirty="0" smtClean="0">
                <a:cs typeface="+mj-cs"/>
              </a:rPr>
              <a:t> }</a:t>
            </a:r>
          </a:p>
          <a:p>
            <a:pPr marL="0" indent="0" algn="just">
              <a:buNone/>
            </a:pPr>
            <a:endParaRPr lang="en-US" dirty="0" smtClean="0">
              <a:cs typeface="+mj-cs"/>
            </a:endParaRPr>
          </a:p>
          <a:p>
            <a:pPr marL="0" indent="0" algn="just">
              <a:buNone/>
            </a:pPr>
            <a:r>
              <a:rPr lang="ar-IQ" dirty="0" smtClean="0">
                <a:cs typeface="+mj-cs"/>
              </a:rPr>
              <a:t>هي اللغة التي تتألف من كل الكلمات التي معكوسها يساوي الكلمة الأصلية بالاضافة الى المجموعة الخالية.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Palindrome = {</a:t>
            </a:r>
            <a:r>
              <a:rPr lang="el-GR" b="1" dirty="0" smtClean="0"/>
              <a:t>λ</a:t>
            </a:r>
            <a:r>
              <a:rPr lang="en-US" b="1" dirty="0" smtClean="0"/>
              <a:t> , a, b, aa, bb , </a:t>
            </a:r>
            <a:r>
              <a:rPr lang="en-US" b="1" dirty="0" err="1" smtClean="0"/>
              <a:t>aaa</a:t>
            </a:r>
            <a:r>
              <a:rPr lang="en-US" b="1" dirty="0" smtClean="0"/>
              <a:t>, </a:t>
            </a:r>
            <a:r>
              <a:rPr lang="en-US" b="1" dirty="0" err="1" smtClean="0"/>
              <a:t>bbb</a:t>
            </a:r>
            <a:r>
              <a:rPr lang="en-US" b="1" dirty="0" smtClean="0"/>
              <a:t>, aba, </a:t>
            </a:r>
            <a:r>
              <a:rPr lang="en-US" b="1" dirty="0" err="1" smtClean="0"/>
              <a:t>bab</a:t>
            </a:r>
            <a:r>
              <a:rPr lang="en-US" b="1" dirty="0" smtClean="0"/>
              <a:t>, …</a:t>
            </a:r>
            <a:r>
              <a:rPr lang="en-US" b="1" dirty="0" err="1" smtClean="0"/>
              <a:t>etc</a:t>
            </a:r>
            <a:r>
              <a:rPr lang="en-US" b="1" dirty="0" smtClean="0"/>
              <a:t>}</a:t>
            </a:r>
          </a:p>
          <a:p>
            <a:pPr marL="0" indent="0" algn="just">
              <a:buNone/>
            </a:pPr>
            <a:r>
              <a:rPr lang="en-US" dirty="0">
                <a:cs typeface="+mj-cs"/>
              </a:rPr>
              <a:t>             a= </a:t>
            </a:r>
            <a:r>
              <a:rPr lang="en-US" dirty="0" err="1">
                <a:cs typeface="+mj-cs"/>
              </a:rPr>
              <a:t>bab</a:t>
            </a:r>
            <a:r>
              <a:rPr lang="en-US" dirty="0">
                <a:cs typeface="+mj-cs"/>
              </a:rPr>
              <a:t>  then  </a:t>
            </a:r>
            <a:r>
              <a:rPr lang="en-US" dirty="0" smtClean="0">
                <a:cs typeface="+mj-cs"/>
              </a:rPr>
              <a:t>the </a:t>
            </a:r>
            <a:r>
              <a:rPr lang="en-US" dirty="0">
                <a:cs typeface="+mj-cs"/>
              </a:rPr>
              <a:t>reverse(a) = </a:t>
            </a:r>
            <a:r>
              <a:rPr lang="en-US" dirty="0" err="1">
                <a:cs typeface="+mj-cs"/>
              </a:rPr>
              <a:t>bab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3" y="1433738"/>
            <a:ext cx="10515600" cy="462742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IQ" dirty="0" smtClean="0"/>
              <a:t> فإننا </a:t>
            </a:r>
            <a:r>
              <a:rPr lang="ar-IQ" dirty="0"/>
              <a:t>نحصل على كلمة </a:t>
            </a:r>
            <a:r>
              <a:rPr lang="en-US" dirty="0" smtClean="0"/>
              <a:t>Palindrome </a:t>
            </a:r>
            <a:r>
              <a:rPr lang="ar-IQ" dirty="0" smtClean="0"/>
              <a:t>* في </a:t>
            </a:r>
            <a:r>
              <a:rPr lang="ar-IQ" dirty="0"/>
              <a:t>بعض الأحيان عندما ندمج كلمتان تنتميان </a:t>
            </a:r>
            <a:r>
              <a:rPr lang="ar-IQ" dirty="0" smtClean="0"/>
              <a:t>الى .</a:t>
            </a:r>
            <a:r>
              <a:rPr lang="en-US" dirty="0" smtClean="0"/>
              <a:t>Palindrome</a:t>
            </a:r>
            <a:r>
              <a:rPr lang="ar-IQ" dirty="0" smtClean="0"/>
              <a:t>تنتمي الى الـ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Example1: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abba</a:t>
            </a:r>
            <a:r>
              <a:rPr lang="en-US" dirty="0" smtClean="0"/>
              <a:t>  concatenated with </a:t>
            </a:r>
            <a:r>
              <a:rPr lang="en-US" dirty="0" err="1" smtClean="0"/>
              <a:t>abba</a:t>
            </a:r>
            <a:r>
              <a:rPr lang="en-US" dirty="0" smtClean="0"/>
              <a:t> then </a:t>
            </a:r>
            <a:r>
              <a:rPr lang="en-US" dirty="0" err="1" smtClean="0"/>
              <a:t>abbaabba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 فإننا </a:t>
            </a:r>
            <a:r>
              <a:rPr lang="ar-IQ" dirty="0" smtClean="0"/>
              <a:t>لا نحصل </a:t>
            </a:r>
            <a:r>
              <a:rPr lang="ar-IQ" dirty="0"/>
              <a:t>على كلمة </a:t>
            </a:r>
            <a:r>
              <a:rPr lang="en-US" dirty="0"/>
              <a:t>Palindrome </a:t>
            </a:r>
            <a:r>
              <a:rPr lang="ar-IQ" dirty="0"/>
              <a:t>* في بعض الأحيان عندما ندمج كلمتان تنتميان </a:t>
            </a:r>
            <a:r>
              <a:rPr lang="ar-IQ" dirty="0" smtClean="0"/>
              <a:t>.</a:t>
            </a:r>
            <a:r>
              <a:rPr lang="en-US" dirty="0"/>
              <a:t>Palindrome</a:t>
            </a:r>
            <a:r>
              <a:rPr lang="ar-IQ" dirty="0"/>
              <a:t>تنتمي الى الـ </a:t>
            </a:r>
            <a:endParaRPr lang="ar-IQ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Example2: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aa  </a:t>
            </a:r>
            <a:r>
              <a:rPr lang="en-US" dirty="0"/>
              <a:t>concatenated with </a:t>
            </a:r>
            <a:r>
              <a:rPr lang="en-US" dirty="0" smtClean="0"/>
              <a:t>aba </a:t>
            </a:r>
            <a:r>
              <a:rPr lang="en-US" dirty="0"/>
              <a:t>then </a:t>
            </a:r>
            <a:r>
              <a:rPr lang="en-US" dirty="0" err="1" smtClean="0"/>
              <a:t>aaaba</a:t>
            </a:r>
            <a:endParaRPr lang="en-US" dirty="0"/>
          </a:p>
          <a:p>
            <a:pPr marL="0" indent="0">
              <a:buNone/>
            </a:pPr>
            <a:endParaRPr lang="ar-IQ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Definitions</a:t>
            </a:r>
            <a:r>
              <a:rPr lang="ar-IQ" b="1" dirty="0" smtClean="0"/>
              <a:t>تعاريف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31" y="1825625"/>
            <a:ext cx="1101634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Kleene Star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كانت لدينا مجموعة من الحروف الأبجدية∑ , فيمكننا أن نعرف اللغة على أنها اي سلسلة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 of the Alphabet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من الحروف,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كلمات, أو سلسلة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فارغة. هذه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اللغة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يج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تسميتها بالـ 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 S= Alphabet of language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S*= Closure of the alphabet</a:t>
            </a:r>
          </a:p>
          <a:p>
            <a:pPr marL="0" indent="0" algn="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مجموعة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كل الكلمات المنتهية المشكلة عن طريق ترابط الكلمات من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:S*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Example1:</a:t>
            </a:r>
            <a:r>
              <a:rPr lang="en-US" sz="3600" dirty="0" smtClean="0"/>
              <a:t> If ∑ = {a  b  c }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Then: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∑*= {</a:t>
            </a:r>
            <a:r>
              <a:rPr lang="el-GR" sz="3600" b="1" dirty="0"/>
              <a:t>λ</a:t>
            </a:r>
            <a:r>
              <a:rPr lang="en-US" sz="3600" dirty="0" smtClean="0"/>
              <a:t> , a , b , c , aa , ab , ac , </a:t>
            </a:r>
            <a:r>
              <a:rPr lang="en-US" sz="3600" dirty="0" err="1" smtClean="0"/>
              <a:t>ba</a:t>
            </a:r>
            <a:r>
              <a:rPr lang="en-US" sz="3600" dirty="0" smtClean="0"/>
              <a:t> , bb, </a:t>
            </a:r>
            <a:r>
              <a:rPr lang="en-US" sz="3600" dirty="0" err="1" smtClean="0"/>
              <a:t>bc</a:t>
            </a:r>
            <a:r>
              <a:rPr lang="en-US" sz="3600" dirty="0" smtClean="0"/>
              <a:t> , ca , </a:t>
            </a:r>
            <a:r>
              <a:rPr lang="en-US" sz="3600" dirty="0" err="1" smtClean="0"/>
              <a:t>cb</a:t>
            </a:r>
            <a:r>
              <a:rPr lang="en-US" sz="3600" dirty="0" smtClean="0"/>
              <a:t> ,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cc , </a:t>
            </a:r>
            <a:r>
              <a:rPr lang="en-US" sz="3600" dirty="0" err="1" smtClean="0"/>
              <a:t>aaa</a:t>
            </a:r>
            <a:r>
              <a:rPr lang="en-US" sz="3600" dirty="0" smtClean="0"/>
              <a:t>, </a:t>
            </a:r>
            <a:r>
              <a:rPr lang="en-US" sz="3600" dirty="0" err="1" smtClean="0"/>
              <a:t>aab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aac</a:t>
            </a:r>
            <a:r>
              <a:rPr lang="en-US" sz="3600" dirty="0" smtClean="0"/>
              <a:t> , </a:t>
            </a:r>
            <a:r>
              <a:rPr lang="en-US" sz="3600" dirty="0" err="1" smtClean="0"/>
              <a:t>bba</a:t>
            </a:r>
            <a:r>
              <a:rPr lang="en-US" sz="3600" dirty="0" smtClean="0"/>
              <a:t> , </a:t>
            </a:r>
            <a:r>
              <a:rPr lang="en-US" sz="3600" dirty="0" err="1" smtClean="0"/>
              <a:t>bbb</a:t>
            </a:r>
            <a:r>
              <a:rPr lang="en-US" sz="3600" dirty="0" smtClean="0"/>
              <a:t> , </a:t>
            </a:r>
            <a:r>
              <a:rPr lang="en-US" sz="3600" dirty="0" err="1" smtClean="0"/>
              <a:t>bbc</a:t>
            </a:r>
            <a:r>
              <a:rPr lang="en-US" sz="3600" dirty="0" smtClean="0"/>
              <a:t> , </a:t>
            </a:r>
            <a:r>
              <a:rPr lang="en-US" sz="3600" dirty="0" err="1" smtClean="0"/>
              <a:t>cca</a:t>
            </a:r>
            <a:r>
              <a:rPr lang="en-US" sz="3600" dirty="0" smtClean="0"/>
              <a:t> , </a:t>
            </a:r>
            <a:r>
              <a:rPr lang="en-US" sz="3600" dirty="0" err="1" smtClean="0"/>
              <a:t>ccb</a:t>
            </a:r>
            <a:r>
              <a:rPr lang="en-US" sz="3600" dirty="0" smtClean="0"/>
              <a:t> ,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ccc , </a:t>
            </a:r>
            <a:r>
              <a:rPr lang="en-US" sz="3600" dirty="0" err="1" smtClean="0"/>
              <a:t>aaaa</a:t>
            </a:r>
            <a:r>
              <a:rPr lang="en-US" sz="3600" dirty="0" smtClean="0"/>
              <a:t> , </a:t>
            </a:r>
            <a:r>
              <a:rPr lang="en-US" sz="3600" dirty="0" err="1" smtClean="0"/>
              <a:t>aaab</a:t>
            </a:r>
            <a:r>
              <a:rPr lang="en-US" sz="3600" dirty="0" smtClean="0"/>
              <a:t> , </a:t>
            </a:r>
            <a:r>
              <a:rPr lang="en-US" sz="3600" dirty="0" err="1" smtClean="0"/>
              <a:t>aaac</a:t>
            </a:r>
            <a:r>
              <a:rPr lang="en-US" sz="3600" dirty="0" smtClean="0"/>
              <a:t> , </a:t>
            </a:r>
            <a:r>
              <a:rPr lang="en-US" sz="3600" dirty="0" err="1" smtClean="0"/>
              <a:t>baaa</a:t>
            </a:r>
            <a:r>
              <a:rPr lang="en-US" sz="3600" dirty="0" smtClean="0"/>
              <a:t> , </a:t>
            </a:r>
            <a:r>
              <a:rPr lang="en-US" sz="3600" dirty="0" err="1" smtClean="0"/>
              <a:t>bbaa</a:t>
            </a:r>
            <a:r>
              <a:rPr lang="en-US" sz="3600" dirty="0" smtClean="0"/>
              <a:t> , </a:t>
            </a:r>
            <a:r>
              <a:rPr lang="en-US" sz="3600" dirty="0" err="1" smtClean="0"/>
              <a:t>bbba</a:t>
            </a:r>
            <a:r>
              <a:rPr lang="en-US" sz="3600" dirty="0" smtClean="0"/>
              <a:t> , </a:t>
            </a:r>
            <a:r>
              <a:rPr lang="en-US" sz="3600" dirty="0" err="1" smtClean="0"/>
              <a:t>bbbb</a:t>
            </a:r>
            <a:r>
              <a:rPr lang="en-US" sz="3600" dirty="0" smtClean="0"/>
              <a:t> ,     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</a:t>
            </a:r>
            <a:r>
              <a:rPr lang="en-US" sz="3600" dirty="0" err="1" smtClean="0"/>
              <a:t>caaa</a:t>
            </a:r>
            <a:r>
              <a:rPr lang="en-US" sz="3600" dirty="0" smtClean="0"/>
              <a:t>, </a:t>
            </a:r>
            <a:r>
              <a:rPr lang="en-US" sz="3600" dirty="0" err="1" smtClean="0"/>
              <a:t>ccaa</a:t>
            </a:r>
            <a:r>
              <a:rPr lang="en-US" sz="3600" dirty="0" smtClean="0"/>
              <a:t> , </a:t>
            </a:r>
            <a:r>
              <a:rPr lang="en-US" sz="3600" dirty="0" err="1" smtClean="0"/>
              <a:t>ccca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cccc</a:t>
            </a:r>
            <a:r>
              <a:rPr lang="en-US" sz="3600" dirty="0" smtClean="0"/>
              <a:t>, …</a:t>
            </a:r>
            <a:r>
              <a:rPr lang="en-US" sz="3600" dirty="0" err="1" smtClean="0"/>
              <a:t>etc</a:t>
            </a:r>
            <a:r>
              <a:rPr lang="en-US" sz="3600" dirty="0" smtClean="0"/>
              <a:t> }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7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9"/>
            <a:ext cx="106919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Example2:</a:t>
            </a:r>
            <a:r>
              <a:rPr lang="en-US" dirty="0" smtClean="0"/>
              <a:t> If ∑ = {aa  b}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∑*= {</a:t>
            </a:r>
            <a:r>
              <a:rPr lang="el-GR" b="1" dirty="0"/>
              <a:t>λ</a:t>
            </a:r>
            <a:r>
              <a:rPr lang="en-US" dirty="0" smtClean="0"/>
              <a:t> plus any words composed of factors of aa  and  b }</a:t>
            </a:r>
          </a:p>
          <a:p>
            <a:pPr marL="0" indent="0">
              <a:buNone/>
            </a:pPr>
            <a:r>
              <a:rPr lang="en-US" dirty="0" smtClean="0"/>
              <a:t>                           = </a:t>
            </a:r>
            <a:r>
              <a:rPr lang="en-US" dirty="0"/>
              <a:t>{</a:t>
            </a:r>
            <a:r>
              <a:rPr lang="el-GR" b="1" dirty="0"/>
              <a:t>λ</a:t>
            </a:r>
            <a:r>
              <a:rPr lang="en-US" dirty="0"/>
              <a:t> plus </a:t>
            </a:r>
            <a:r>
              <a:rPr lang="en-US" dirty="0" smtClean="0"/>
              <a:t>all strings of a’s and b’s in which the a’s occur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even clump}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= </a:t>
            </a:r>
            <a:r>
              <a:rPr lang="en-US" dirty="0"/>
              <a:t>{</a:t>
            </a:r>
            <a:r>
              <a:rPr lang="el-GR" b="1" dirty="0"/>
              <a:t>λ</a:t>
            </a:r>
            <a:r>
              <a:rPr lang="en-US" dirty="0"/>
              <a:t> </a:t>
            </a:r>
            <a:r>
              <a:rPr lang="en-US" dirty="0" smtClean="0"/>
              <a:t> b aa  bb  </a:t>
            </a:r>
            <a:r>
              <a:rPr lang="en-US" dirty="0" err="1" smtClean="0"/>
              <a:t>aab</a:t>
            </a:r>
            <a:r>
              <a:rPr lang="en-US" dirty="0" smtClean="0"/>
              <a:t>  baa  </a:t>
            </a:r>
            <a:r>
              <a:rPr lang="en-US" dirty="0" err="1" smtClean="0"/>
              <a:t>bbb</a:t>
            </a:r>
            <a:r>
              <a:rPr lang="en-US" dirty="0" smtClean="0"/>
              <a:t> </a:t>
            </a:r>
            <a:r>
              <a:rPr lang="en-US" dirty="0" err="1" smtClean="0"/>
              <a:t>aaaa</a:t>
            </a:r>
            <a:r>
              <a:rPr lang="en-US" dirty="0" smtClean="0"/>
              <a:t>  </a:t>
            </a:r>
            <a:r>
              <a:rPr lang="en-US" dirty="0" err="1" smtClean="0"/>
              <a:t>aabb</a:t>
            </a:r>
            <a:r>
              <a:rPr lang="en-US" dirty="0" smtClean="0"/>
              <a:t>  </a:t>
            </a:r>
            <a:r>
              <a:rPr lang="en-US" dirty="0" err="1" smtClean="0"/>
              <a:t>baab</a:t>
            </a:r>
            <a:r>
              <a:rPr lang="en-US" dirty="0" smtClean="0"/>
              <a:t>  </a:t>
            </a:r>
            <a:r>
              <a:rPr lang="en-US" dirty="0" err="1" smtClean="0"/>
              <a:t>bbaa</a:t>
            </a:r>
            <a:r>
              <a:rPr lang="en-US" dirty="0" smtClean="0"/>
              <a:t>  </a:t>
            </a:r>
            <a:r>
              <a:rPr lang="en-US" dirty="0" err="1" smtClean="0"/>
              <a:t>bbbb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aaaab</a:t>
            </a:r>
            <a:r>
              <a:rPr lang="en-US" dirty="0" smtClean="0"/>
              <a:t> …</a:t>
            </a:r>
            <a:r>
              <a:rPr lang="en-US" dirty="0" err="1" smtClean="0"/>
              <a:t>etc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03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9"/>
            <a:ext cx="106919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Example3:</a:t>
            </a:r>
            <a:r>
              <a:rPr lang="en-US" dirty="0" smtClean="0"/>
              <a:t> If ∑ = {a  ab}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∑*= {</a:t>
            </a:r>
            <a:r>
              <a:rPr lang="el-GR" b="1" dirty="0"/>
              <a:t>λ</a:t>
            </a:r>
            <a:r>
              <a:rPr lang="en-US" dirty="0" smtClean="0"/>
              <a:t> plus any words composed of factors of a  and  ab }</a:t>
            </a:r>
          </a:p>
          <a:p>
            <a:pPr marL="0" indent="0">
              <a:buNone/>
            </a:pPr>
            <a:r>
              <a:rPr lang="en-US" dirty="0" smtClean="0"/>
              <a:t>                           = </a:t>
            </a:r>
            <a:r>
              <a:rPr lang="en-US" dirty="0"/>
              <a:t>{</a:t>
            </a:r>
            <a:r>
              <a:rPr lang="el-GR" b="1" dirty="0"/>
              <a:t>λ</a:t>
            </a:r>
            <a:r>
              <a:rPr lang="en-US" dirty="0"/>
              <a:t> plus </a:t>
            </a:r>
            <a:r>
              <a:rPr lang="en-US" dirty="0" smtClean="0"/>
              <a:t>all strings of a’s and b’s except those that start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with factor b and those contain a double bb}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= </a:t>
            </a:r>
            <a:r>
              <a:rPr lang="en-US" dirty="0"/>
              <a:t>{</a:t>
            </a:r>
            <a:r>
              <a:rPr lang="el-GR" b="1" dirty="0"/>
              <a:t>λ</a:t>
            </a:r>
            <a:r>
              <a:rPr lang="en-US" dirty="0"/>
              <a:t> </a:t>
            </a:r>
            <a:r>
              <a:rPr lang="en-US" dirty="0" smtClean="0"/>
              <a:t> b aa  ab  </a:t>
            </a:r>
            <a:r>
              <a:rPr lang="en-US" dirty="0" err="1" smtClean="0"/>
              <a:t>aaa</a:t>
            </a:r>
            <a:r>
              <a:rPr lang="en-US" dirty="0" smtClean="0"/>
              <a:t>  </a:t>
            </a:r>
            <a:r>
              <a:rPr lang="en-US" dirty="0" err="1" smtClean="0"/>
              <a:t>aab</a:t>
            </a:r>
            <a:r>
              <a:rPr lang="en-US" dirty="0" smtClean="0"/>
              <a:t> </a:t>
            </a:r>
            <a:r>
              <a:rPr lang="en-US" dirty="0" err="1" smtClean="0"/>
              <a:t>aaaa</a:t>
            </a:r>
            <a:r>
              <a:rPr lang="en-US" dirty="0" smtClean="0"/>
              <a:t>  </a:t>
            </a:r>
            <a:r>
              <a:rPr lang="en-US" dirty="0" err="1" smtClean="0"/>
              <a:t>aaab</a:t>
            </a:r>
            <a:r>
              <a:rPr lang="en-US" dirty="0" smtClean="0"/>
              <a:t>  </a:t>
            </a:r>
            <a:r>
              <a:rPr lang="en-US" dirty="0" err="1" smtClean="0"/>
              <a:t>aaba</a:t>
            </a:r>
            <a:r>
              <a:rPr lang="en-US" dirty="0" smtClean="0"/>
              <a:t>  </a:t>
            </a:r>
            <a:r>
              <a:rPr lang="en-US" dirty="0" err="1"/>
              <a:t>a</a:t>
            </a:r>
            <a:r>
              <a:rPr lang="en-US" dirty="0" err="1" smtClean="0"/>
              <a:t>baa</a:t>
            </a:r>
            <a:r>
              <a:rPr lang="en-US" dirty="0" smtClean="0"/>
              <a:t>  …</a:t>
            </a:r>
            <a:r>
              <a:rPr lang="en-US" dirty="0" err="1" smtClean="0"/>
              <a:t>etc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29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611" y="832847"/>
            <a:ext cx="10515600" cy="47058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Closure of Language</a:t>
            </a:r>
            <a:r>
              <a:rPr lang="ar-IQ" dirty="0"/>
              <a:t>* اذا كانت الابجدية مجموعة خالية لا تحتوي على أي حرف فإن</a:t>
            </a:r>
            <a:endParaRPr lang="en-US" dirty="0"/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يتكون من المجموعة الخالية فقط.</a:t>
            </a:r>
          </a:p>
          <a:p>
            <a:pPr marL="0" indent="0">
              <a:buNone/>
            </a:pPr>
            <a:endParaRPr lang="en-US" dirty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If ∑ = ø ( The empty set )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Then ∑* = </a:t>
            </a:r>
            <a:r>
              <a:rPr lang="en-US" dirty="0">
                <a:cs typeface="+mj-cs"/>
              </a:rPr>
              <a:t>{</a:t>
            </a:r>
            <a:r>
              <a:rPr lang="el-GR" dirty="0">
                <a:cs typeface="+mj-cs"/>
              </a:rPr>
              <a:t>λ</a:t>
            </a:r>
            <a:r>
              <a:rPr lang="en-US" dirty="0">
                <a:cs typeface="+mj-cs"/>
              </a:rPr>
              <a:t>} </a:t>
            </a:r>
            <a:endParaRPr lang="en-US" dirty="0" smtClean="0">
              <a:cs typeface="+mj-cs"/>
            </a:endParaRPr>
          </a:p>
          <a:p>
            <a:pPr marL="0" indent="0">
              <a:buNone/>
            </a:pPr>
            <a:endParaRPr lang="en-US" dirty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This is not the same as if S= {</a:t>
            </a:r>
            <a:r>
              <a:rPr lang="el-GR" b="1" dirty="0"/>
              <a:t>λ</a:t>
            </a:r>
            <a:r>
              <a:rPr lang="en-US" dirty="0" smtClean="0">
                <a:cs typeface="+mj-cs"/>
              </a:rPr>
              <a:t>}, 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	Then </a:t>
            </a:r>
            <a:r>
              <a:rPr lang="en-US" dirty="0"/>
              <a:t>S</a:t>
            </a:r>
            <a:r>
              <a:rPr lang="en-US" dirty="0" smtClean="0"/>
              <a:t>* </a:t>
            </a:r>
            <a:r>
              <a:rPr lang="en-US" dirty="0"/>
              <a:t>= {</a:t>
            </a:r>
            <a:r>
              <a:rPr lang="el-GR" dirty="0"/>
              <a:t>λ</a:t>
            </a: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691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1" y="1311818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Example2: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S= {x}. Then S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{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x,xx,xxx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If S= {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xx,xxx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Then S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same as S*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except for the word 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not 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en-US" sz="36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Example2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 W1= aa , W2=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W3= 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W4= ab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Then: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{aa 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 ab ,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aaaa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bbbaa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…}</a:t>
            </a:r>
          </a:p>
        </p:txBody>
      </p:sp>
    </p:spTree>
    <p:extLst>
      <p:ext uri="{BB962C8B-B14F-4D97-AF65-F5344CB8AC3E}">
        <p14:creationId xmlns:p14="http://schemas.microsoft.com/office/powerpoint/2010/main" val="9800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278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The Theory of Computation النظرية الاحتسابية</vt:lpstr>
      <vt:lpstr>Definitionsتعاريف </vt:lpstr>
      <vt:lpstr>PowerPoint Presentation</vt:lpstr>
      <vt:lpstr>Definitionsتعاريف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31</cp:revision>
  <dcterms:created xsi:type="dcterms:W3CDTF">2018-11-28T23:44:47Z</dcterms:created>
  <dcterms:modified xsi:type="dcterms:W3CDTF">2018-12-01T05:40:03Z</dcterms:modified>
</cp:coreProperties>
</file>