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72" r:id="rId7"/>
    <p:sldId id="273" r:id="rId8"/>
    <p:sldId id="274" r:id="rId9"/>
    <p:sldId id="275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7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6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7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2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9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9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Theory of Computation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النظرية الاحتسابية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385"/>
            <a:ext cx="9144000" cy="1823403"/>
          </a:xfrm>
        </p:spPr>
        <p:txBody>
          <a:bodyPr>
            <a:normAutofit fontScale="85000" lnSpcReduction="20000"/>
          </a:bodyPr>
          <a:lstStyle/>
          <a:p>
            <a:r>
              <a:rPr lang="ar-IQ" b="1" dirty="0" smtClean="0"/>
              <a:t>المحاضرة رقم -3-</a:t>
            </a:r>
          </a:p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Recursive Definition</a:t>
            </a:r>
            <a:endParaRPr lang="ar-IQ" sz="4000" b="1" dirty="0" smtClean="0">
              <a:solidFill>
                <a:srgbClr val="FF0000"/>
              </a:solidFill>
            </a:endParaRPr>
          </a:p>
          <a:p>
            <a:r>
              <a:rPr lang="ar-IQ" b="1" dirty="0" smtClean="0"/>
              <a:t>إعداد</a:t>
            </a:r>
          </a:p>
          <a:p>
            <a:r>
              <a:rPr lang="ar-IQ" b="1" dirty="0" smtClean="0"/>
              <a:t>م.م وديان حبيب حميد</a:t>
            </a:r>
          </a:p>
          <a:p>
            <a:r>
              <a:rPr lang="ar-IQ" b="1" dirty="0" smtClean="0"/>
              <a:t>كلية التربية الاساسية / قسم الحاسبات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187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858973"/>
            <a:ext cx="10648406" cy="4627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H.W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using definition1, definition2, and recursive definition:</a:t>
            </a:r>
          </a:p>
          <a:p>
            <a:pPr marL="0" indent="0">
              <a:buNone/>
            </a:pP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rove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11 is ODD. </a:t>
            </a:r>
            <a:endParaRPr lang="ar-IQ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 is even.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if x is in EVEN, then it is x+2 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only elements in the set Even are that can be produced from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the two rules above.</a:t>
            </a:r>
          </a:p>
          <a:p>
            <a:pPr marL="0" indent="0">
              <a:buNone/>
            </a:pPr>
            <a:endParaRPr lang="ar-IQ" b="1" dirty="0">
              <a:solidFill>
                <a:srgbClr val="FF0000"/>
              </a:solidFill>
              <a:cs typeface="+mj-cs"/>
            </a:endParaRPr>
          </a:p>
          <a:p>
            <a:pPr marL="0" indent="0">
              <a:buNone/>
            </a:pPr>
            <a:r>
              <a:rPr lang="ar-IQ" dirty="0" smtClean="0">
                <a:cs typeface="+mj-cs"/>
              </a:rPr>
              <a:t> 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9146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Recursive Definition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19497" y="1825625"/>
            <a:ext cx="9178834" cy="4351338"/>
          </a:xfrm>
        </p:spPr>
        <p:txBody>
          <a:bodyPr/>
          <a:lstStyle/>
          <a:p>
            <a:pPr marL="0" indent="0" algn="r">
              <a:buNone/>
            </a:pPr>
            <a:r>
              <a:rPr lang="ar-IQ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بثلاث عمليات: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Recursive Definition</a:t>
            </a:r>
            <a:r>
              <a:rPr lang="ar-IQ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يمكن ترميز الـ </a:t>
            </a:r>
          </a:p>
          <a:p>
            <a:pPr marL="0" indent="0" algn="r">
              <a:buNone/>
            </a:pPr>
            <a:endParaRPr lang="ar-IQ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ar-IQ" dirty="0" smtClean="0">
                <a:cs typeface="+mj-cs"/>
              </a:rPr>
              <a:t>1. نحدد </a:t>
            </a:r>
            <a:r>
              <a:rPr lang="ar-IQ" dirty="0">
                <a:cs typeface="+mj-cs"/>
              </a:rPr>
              <a:t>بعض الكيانات الاساسية في المجموعة</a:t>
            </a:r>
            <a:r>
              <a:rPr lang="ar-IQ" dirty="0" smtClean="0">
                <a:cs typeface="+mj-cs"/>
              </a:rPr>
              <a:t>.</a:t>
            </a:r>
            <a:endParaRPr lang="ar-IQ" dirty="0">
              <a:cs typeface="+mj-cs"/>
            </a:endParaRPr>
          </a:p>
          <a:p>
            <a:pPr marL="0" indent="0" algn="r">
              <a:buNone/>
            </a:pPr>
            <a:r>
              <a:rPr lang="ar-IQ" dirty="0" smtClean="0">
                <a:cs typeface="+mj-cs"/>
              </a:rPr>
              <a:t>2. نعطي أوامر أو قوانين لبناء كيانات أكثر في المجموعة من الوحدات التي نعرفها مسبقا.</a:t>
            </a:r>
          </a:p>
          <a:p>
            <a:pPr marL="0" indent="0" algn="r">
              <a:buNone/>
            </a:pPr>
            <a:r>
              <a:rPr lang="ar-IQ" dirty="0" smtClean="0">
                <a:cs typeface="+mj-cs"/>
              </a:rPr>
              <a:t>3. الاعلان عن عدم وجود كيانات أخرى ما عدا تلك المبينة بالطريقة المسموحة بها في المجموعة.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1492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858973"/>
            <a:ext cx="10648406" cy="4627426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dirty="0">
                <a:cs typeface="+mj-cs"/>
              </a:rPr>
              <a:t>	</a:t>
            </a:r>
            <a:r>
              <a:rPr lang="ar-IQ" dirty="0" smtClean="0">
                <a:cs typeface="+mj-cs"/>
              </a:rPr>
              <a:t>:</a:t>
            </a:r>
            <a:r>
              <a:rPr lang="en-US" dirty="0" smtClean="0">
                <a:cs typeface="+mj-cs"/>
              </a:rPr>
              <a:t>Even Numbers</a:t>
            </a:r>
            <a:r>
              <a:rPr lang="ar-IQ" dirty="0" smtClean="0">
                <a:cs typeface="+mj-cs"/>
              </a:rPr>
              <a:t> </a:t>
            </a:r>
          </a:p>
          <a:p>
            <a:pPr marL="0" indent="0" algn="r">
              <a:buNone/>
            </a:pPr>
            <a:r>
              <a:rPr lang="ar-IQ" dirty="0" smtClean="0">
                <a:cs typeface="+mj-cs"/>
              </a:rPr>
              <a:t>أولا: </a:t>
            </a:r>
            <a:r>
              <a:rPr lang="ar-IQ" dirty="0">
                <a:cs typeface="+mj-cs"/>
              </a:rPr>
              <a:t>هي مجموعة كل الأعداد الموجبة التي تقبل القسمة على 2 </a:t>
            </a:r>
            <a:r>
              <a:rPr lang="ar-IQ" dirty="0" smtClean="0">
                <a:cs typeface="+mj-cs"/>
              </a:rPr>
              <a:t>وبدون باقي.</a:t>
            </a:r>
          </a:p>
          <a:p>
            <a:pPr marL="0" indent="0" algn="r">
              <a:buNone/>
            </a:pPr>
            <a:r>
              <a:rPr lang="ar-IQ" dirty="0" smtClean="0">
                <a:cs typeface="+mj-cs"/>
              </a:rPr>
              <a:t> عندما تكون: </a:t>
            </a:r>
            <a:r>
              <a:rPr lang="en-US" dirty="0" smtClean="0">
                <a:cs typeface="+mj-cs"/>
              </a:rPr>
              <a:t>2n</a:t>
            </a:r>
            <a:r>
              <a:rPr lang="ar-IQ" dirty="0" smtClean="0">
                <a:cs typeface="+mj-cs"/>
              </a:rPr>
              <a:t>ثانيا: هي </a:t>
            </a:r>
            <a:r>
              <a:rPr lang="ar-IQ" dirty="0">
                <a:cs typeface="+mj-cs"/>
              </a:rPr>
              <a:t>مجموعة من كل </a:t>
            </a:r>
            <a:endParaRPr lang="ar-IQ" dirty="0" smtClean="0">
              <a:cs typeface="+mj-cs"/>
            </a:endParaRPr>
          </a:p>
          <a:p>
            <a:pPr marL="0" indent="0">
              <a:buNone/>
            </a:pPr>
            <a:r>
              <a:rPr lang="en-US" dirty="0" smtClean="0">
                <a:cs typeface="+mj-cs"/>
              </a:rPr>
              <a:t>n= 1 2 3 4 …….</a:t>
            </a:r>
          </a:p>
          <a:p>
            <a:pPr marL="0" indent="0" algn="r">
              <a:buNone/>
            </a:pPr>
            <a:r>
              <a:rPr lang="ar-IQ" dirty="0" smtClean="0">
                <a:cs typeface="+mj-cs"/>
              </a:rPr>
              <a:t>ثالثا: يمكن تعريف الاعداد الزوجية بثلاث أوامر: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 is even.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if x is in EVEN, then it is x+2 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only elements in the set Even are that can be produced from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the two rules above.</a:t>
            </a:r>
          </a:p>
          <a:p>
            <a:pPr marL="0" indent="0">
              <a:buNone/>
            </a:pPr>
            <a:endParaRPr lang="ar-IQ" b="1" dirty="0">
              <a:solidFill>
                <a:srgbClr val="FF0000"/>
              </a:solidFill>
              <a:cs typeface="+mj-cs"/>
            </a:endParaRPr>
          </a:p>
          <a:p>
            <a:pPr marL="0" indent="0">
              <a:buNone/>
            </a:pPr>
            <a:r>
              <a:rPr lang="ar-IQ" dirty="0" smtClean="0">
                <a:cs typeface="+mj-cs"/>
              </a:rPr>
              <a:t> 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7168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805" y="1015728"/>
            <a:ext cx="11016343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Example1: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using all the definitions above, prove that 14 is EVEN.</a:t>
            </a:r>
          </a:p>
          <a:p>
            <a:pPr marL="0" indent="0" algn="r">
              <a:buNone/>
            </a:pPr>
            <a:endParaRPr lang="ar-IQ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باستخدام التعريف الأول نقسم الـ 14 على 2 = 7 بدون أي باقي.</a:t>
            </a:r>
          </a:p>
          <a:p>
            <a:pPr marL="0" indent="0" algn="r">
              <a:buNone/>
            </a:pP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إذن 14 هي عدد زوجي.</a:t>
            </a:r>
          </a:p>
          <a:p>
            <a:pPr marL="0" indent="0" algn="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2n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من 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التعريف الثاني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14= 2 * 7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إذن 14 عدد زوجي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6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989" y="84155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By Rule1: we know that  2 is even.</a:t>
            </a:r>
          </a:p>
          <a:p>
            <a:pPr marL="0" indent="0">
              <a:buNone/>
            </a:pPr>
            <a:r>
              <a:rPr lang="en-US" sz="3600" dirty="0" smtClean="0"/>
              <a:t>By Rule2: We know that 2+2=4</a:t>
            </a:r>
          </a:p>
          <a:p>
            <a:pPr marL="0" indent="0">
              <a:buNone/>
            </a:pPr>
            <a:r>
              <a:rPr lang="en-US" sz="3600" dirty="0" smtClean="0"/>
              <a:t>					4+2=6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				6+2=8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				8+2=10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				10+2=12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				12+2=14</a:t>
            </a:r>
          </a:p>
          <a:p>
            <a:pPr marL="0" indent="0">
              <a:buNone/>
            </a:pPr>
            <a:r>
              <a:rPr lang="en-US" sz="3600" dirty="0" smtClean="0"/>
              <a:t>So 14 is Even.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0570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995" y="911225"/>
            <a:ext cx="10515600" cy="4351338"/>
          </a:xfrm>
        </p:spPr>
        <p:txBody>
          <a:bodyPr>
            <a:noAutofit/>
          </a:bodyPr>
          <a:lstStyle/>
          <a:p>
            <a:pPr marL="0" indent="0" fontAlgn="t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Example2: </a:t>
            </a:r>
            <a:r>
              <a:rPr lang="en-US" sz="2400" dirty="0" smtClean="0"/>
              <a:t>Defining</a:t>
            </a:r>
            <a:r>
              <a:rPr lang="en-US" sz="2400" dirty="0"/>
              <a:t> the language factorial</a:t>
            </a:r>
          </a:p>
          <a:p>
            <a:pPr fontAlgn="t"/>
            <a:r>
              <a:rPr lang="en-US" sz="2400" dirty="0"/>
              <a:t>Step 1</a:t>
            </a:r>
            <a:r>
              <a:rPr lang="en-US" sz="2400" dirty="0" smtClean="0"/>
              <a:t>:  As</a:t>
            </a:r>
            <a:r>
              <a:rPr lang="en-US" sz="2400" dirty="0"/>
              <a:t> 0!=1, so 1 is in factorial.</a:t>
            </a:r>
          </a:p>
          <a:p>
            <a:pPr fontAlgn="t"/>
            <a:r>
              <a:rPr lang="en-US" sz="2400" dirty="0"/>
              <a:t>Step 2</a:t>
            </a:r>
            <a:r>
              <a:rPr lang="en-US" sz="2400" dirty="0" smtClean="0"/>
              <a:t>: n</a:t>
            </a:r>
            <a:r>
              <a:rPr lang="en-US" sz="2400" dirty="0"/>
              <a:t>!=n*(n-1)! is in factorial.</a:t>
            </a:r>
          </a:p>
          <a:p>
            <a:pPr fontAlgn="t"/>
            <a:r>
              <a:rPr lang="en-US" sz="2400" dirty="0"/>
              <a:t>Step 3</a:t>
            </a:r>
            <a:r>
              <a:rPr lang="en-US" sz="2400" dirty="0" smtClean="0"/>
              <a:t>: No strings except those constructed in above, are allowed to be in factorial.</a:t>
            </a:r>
          </a:p>
          <a:p>
            <a:pPr marL="0" indent="0" fontAlgn="t"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 fontAlgn="t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Example3: </a:t>
            </a:r>
            <a:r>
              <a:rPr lang="en-US" sz="2400" dirty="0" smtClean="0"/>
              <a:t>Defining</a:t>
            </a:r>
            <a:r>
              <a:rPr lang="en-US" sz="2400" dirty="0"/>
              <a:t> the language PALINDROME, defined over Σ = {</a:t>
            </a:r>
            <a:r>
              <a:rPr lang="en-US" sz="2400" dirty="0" err="1"/>
              <a:t>a,b</a:t>
            </a:r>
            <a:r>
              <a:rPr lang="en-US" sz="2400" dirty="0" smtClean="0"/>
              <a:t>} </a:t>
            </a:r>
          </a:p>
          <a:p>
            <a:pPr fontAlgn="t"/>
            <a:r>
              <a:rPr lang="en-US" sz="2400" dirty="0" smtClean="0"/>
              <a:t>Step 1: a and b are in PALINDROME</a:t>
            </a:r>
          </a:p>
          <a:p>
            <a:pPr fontAlgn="t"/>
            <a:r>
              <a:rPr lang="en-US" sz="2400" dirty="0" smtClean="0"/>
              <a:t>Step</a:t>
            </a:r>
            <a:r>
              <a:rPr lang="en-US" sz="2400" dirty="0"/>
              <a:t> </a:t>
            </a:r>
            <a:r>
              <a:rPr lang="en-US" sz="2400" dirty="0" smtClean="0"/>
              <a:t>2:</a:t>
            </a:r>
            <a:r>
              <a:rPr lang="en-US" sz="2400" dirty="0"/>
              <a:t>if x is palindrome, then s(x)Rev(s) and xx will also be   </a:t>
            </a:r>
          </a:p>
          <a:p>
            <a:pPr marL="0" indent="0" fontAlgn="t">
              <a:buNone/>
            </a:pPr>
            <a:r>
              <a:rPr lang="en-US" sz="2400" dirty="0"/>
              <a:t>                palindrome, where s belongs to Σ</a:t>
            </a:r>
            <a:r>
              <a:rPr lang="en-US" sz="2400" dirty="0" smtClean="0"/>
              <a:t>*</a:t>
            </a:r>
            <a:endParaRPr lang="en-US" sz="2400" dirty="0"/>
          </a:p>
          <a:p>
            <a:pPr fontAlgn="t"/>
            <a:r>
              <a:rPr lang="en-US" sz="2400" dirty="0"/>
              <a:t>Step </a:t>
            </a:r>
            <a:r>
              <a:rPr lang="en-US" sz="2400" dirty="0" smtClean="0"/>
              <a:t>3:No</a:t>
            </a:r>
            <a:r>
              <a:rPr lang="en-US" sz="2400" dirty="0"/>
              <a:t> strings except those constructed in above, are allowed to be in palindrome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8549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995" y="911225"/>
            <a:ext cx="10515600" cy="4351338"/>
          </a:xfrm>
        </p:spPr>
        <p:txBody>
          <a:bodyPr>
            <a:noAutofit/>
          </a:bodyPr>
          <a:lstStyle/>
          <a:p>
            <a:pPr marL="0" indent="0" fontAlgn="t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Example4: </a:t>
            </a:r>
            <a:r>
              <a:rPr lang="en-US" sz="2400" dirty="0"/>
              <a:t>Defining the language {</a:t>
            </a:r>
            <a:r>
              <a:rPr lang="en-US" sz="2400" dirty="0" err="1"/>
              <a:t>anbn</a:t>
            </a:r>
            <a:r>
              <a:rPr lang="en-US" sz="2400" dirty="0"/>
              <a:t> }, n=1,2,3,... , </a:t>
            </a:r>
            <a:r>
              <a:rPr lang="en-US" sz="2400" dirty="0" smtClean="0"/>
              <a:t> </a:t>
            </a:r>
          </a:p>
          <a:p>
            <a:pPr marL="0" indent="0" fontAlgn="t">
              <a:buNone/>
            </a:pPr>
            <a:r>
              <a:rPr lang="en-US" sz="2400" dirty="0" smtClean="0"/>
              <a:t>                    of</a:t>
            </a:r>
            <a:r>
              <a:rPr lang="en-US" sz="2400" dirty="0"/>
              <a:t> strings defined over Σ={</a:t>
            </a:r>
            <a:r>
              <a:rPr lang="en-US" sz="2400" dirty="0" err="1"/>
              <a:t>a,b</a:t>
            </a:r>
            <a:r>
              <a:rPr lang="en-US" sz="2400" dirty="0" smtClean="0"/>
              <a:t>}</a:t>
            </a:r>
            <a:endParaRPr lang="en-US" sz="2400" dirty="0"/>
          </a:p>
          <a:p>
            <a:pPr fontAlgn="t"/>
            <a:r>
              <a:rPr lang="en-US" sz="2400" dirty="0"/>
              <a:t>Step 1</a:t>
            </a:r>
            <a:r>
              <a:rPr lang="en-US" sz="2400" dirty="0" smtClean="0"/>
              <a:t>: </a:t>
            </a:r>
            <a:r>
              <a:rPr lang="en-US" sz="2400" dirty="0"/>
              <a:t>ab is in {</a:t>
            </a:r>
            <a:r>
              <a:rPr lang="en-US" sz="2400" dirty="0" err="1"/>
              <a:t>anbn</a:t>
            </a:r>
            <a:r>
              <a:rPr lang="en-US" sz="2400" dirty="0"/>
              <a:t>}</a:t>
            </a:r>
          </a:p>
          <a:p>
            <a:pPr fontAlgn="t"/>
            <a:r>
              <a:rPr lang="en-US" sz="2400" dirty="0" smtClean="0"/>
              <a:t>Step</a:t>
            </a:r>
            <a:r>
              <a:rPr lang="en-US" sz="2400" dirty="0"/>
              <a:t> 2</a:t>
            </a:r>
            <a:r>
              <a:rPr lang="en-US" sz="2400" dirty="0" smtClean="0"/>
              <a:t>: </a:t>
            </a:r>
            <a:r>
              <a:rPr lang="en-US" sz="2400" dirty="0"/>
              <a:t>if x is in {</a:t>
            </a:r>
            <a:r>
              <a:rPr lang="en-US" sz="2400" dirty="0" err="1"/>
              <a:t>anbn</a:t>
            </a:r>
            <a:r>
              <a:rPr lang="en-US" sz="2400" dirty="0"/>
              <a:t>}, then </a:t>
            </a:r>
            <a:r>
              <a:rPr lang="en-US" sz="2400" dirty="0" err="1"/>
              <a:t>axb</a:t>
            </a:r>
            <a:r>
              <a:rPr lang="en-US" sz="2400" dirty="0"/>
              <a:t> is in {</a:t>
            </a:r>
            <a:r>
              <a:rPr lang="en-US" sz="2400" dirty="0" err="1"/>
              <a:t>anbn</a:t>
            </a:r>
            <a:r>
              <a:rPr lang="en-US" sz="2400" dirty="0" smtClean="0"/>
              <a:t>}</a:t>
            </a:r>
            <a:endParaRPr lang="en-US" sz="2400" dirty="0"/>
          </a:p>
          <a:p>
            <a:pPr fontAlgn="t"/>
            <a:r>
              <a:rPr lang="en-US" sz="2400" dirty="0"/>
              <a:t>Step 3: </a:t>
            </a:r>
            <a:r>
              <a:rPr lang="en-US" sz="2400" dirty="0" smtClean="0"/>
              <a:t>No</a:t>
            </a:r>
            <a:r>
              <a:rPr lang="en-US" sz="2400" dirty="0"/>
              <a:t> strings except those constructed in above, are allowed to be in {</a:t>
            </a:r>
            <a:r>
              <a:rPr lang="en-US" sz="2400" dirty="0" err="1"/>
              <a:t>anbn</a:t>
            </a:r>
            <a:r>
              <a:rPr lang="en-US" sz="2400" dirty="0" smtClean="0"/>
              <a:t>}</a:t>
            </a:r>
          </a:p>
          <a:p>
            <a:pPr marL="0" indent="0" fontAlgn="t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Example5: </a:t>
            </a:r>
            <a:r>
              <a:rPr lang="en-US" sz="2000" dirty="0"/>
              <a:t>Defining the language L, of strings ending in a </a:t>
            </a:r>
          </a:p>
          <a:p>
            <a:pPr marL="0" indent="0" fontAlgn="t">
              <a:buNone/>
            </a:pPr>
            <a:r>
              <a:rPr lang="en-US" sz="2000" dirty="0"/>
              <a:t>                  , defined over Σ={</a:t>
            </a:r>
            <a:r>
              <a:rPr lang="en-US" sz="2000" dirty="0" err="1"/>
              <a:t>a,b</a:t>
            </a:r>
            <a:r>
              <a:rPr lang="en-US" sz="2000" dirty="0"/>
              <a:t>}</a:t>
            </a:r>
          </a:p>
          <a:p>
            <a:pPr fontAlgn="t"/>
            <a:r>
              <a:rPr lang="en-US" sz="2000" dirty="0"/>
              <a:t>Step </a:t>
            </a:r>
            <a:r>
              <a:rPr lang="en-US" sz="2000" dirty="0" smtClean="0"/>
              <a:t>1:  a </a:t>
            </a:r>
            <a:r>
              <a:rPr lang="en-US" sz="2000" dirty="0"/>
              <a:t>is in L</a:t>
            </a:r>
          </a:p>
          <a:p>
            <a:pPr fontAlgn="t"/>
            <a:r>
              <a:rPr lang="en-US" sz="2000" dirty="0" smtClean="0"/>
              <a:t>Step</a:t>
            </a:r>
            <a:r>
              <a:rPr lang="en-US" sz="2000" dirty="0"/>
              <a:t> 2</a:t>
            </a:r>
            <a:r>
              <a:rPr lang="en-US" sz="2000" dirty="0" smtClean="0"/>
              <a:t>: </a:t>
            </a:r>
            <a:r>
              <a:rPr lang="en-US" sz="2000" dirty="0"/>
              <a:t>if x is in L then s(x) is also in L, where s belongs to Σ</a:t>
            </a:r>
            <a:r>
              <a:rPr lang="en-US" sz="2000" dirty="0" smtClean="0"/>
              <a:t>*</a:t>
            </a:r>
            <a:endParaRPr lang="en-US" sz="2000" dirty="0"/>
          </a:p>
          <a:p>
            <a:pPr fontAlgn="t"/>
            <a:r>
              <a:rPr lang="en-US" sz="2000" dirty="0"/>
              <a:t>Step 3</a:t>
            </a:r>
            <a:r>
              <a:rPr lang="en-US" sz="2000" dirty="0" smtClean="0"/>
              <a:t>: No</a:t>
            </a:r>
            <a:r>
              <a:rPr lang="en-US" sz="2000" dirty="0"/>
              <a:t> strings except those constructed in above, are allowed to be in L</a:t>
            </a:r>
          </a:p>
          <a:p>
            <a:pPr marL="0" indent="0">
              <a:buNone/>
            </a:pPr>
            <a:endParaRPr lang="en-US" sz="1800" dirty="0"/>
          </a:p>
          <a:p>
            <a:pPr marL="0" indent="0" fontAlgn="t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875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704" y="519340"/>
            <a:ext cx="10515600" cy="4351338"/>
          </a:xfrm>
        </p:spPr>
        <p:txBody>
          <a:bodyPr>
            <a:noAutofit/>
          </a:bodyPr>
          <a:lstStyle/>
          <a:p>
            <a:pPr fontAlgn="t"/>
            <a:r>
              <a:rPr lang="en-US" sz="2000" b="1" dirty="0" smtClean="0">
                <a:solidFill>
                  <a:srgbClr val="FF0000"/>
                </a:solidFill>
              </a:rPr>
              <a:t>Example6: </a:t>
            </a:r>
            <a:r>
              <a:rPr lang="en-US" dirty="0"/>
              <a:t>Defining the language L, of strings containing exactly one </a:t>
            </a:r>
            <a:endParaRPr lang="en-US" dirty="0" smtClean="0"/>
          </a:p>
          <a:p>
            <a:pPr marL="0" indent="0" fontAlgn="t">
              <a:buNone/>
            </a:pPr>
            <a:r>
              <a:rPr lang="en-US" dirty="0" smtClean="0"/>
              <a:t>                 a</a:t>
            </a:r>
            <a:r>
              <a:rPr lang="en-US" dirty="0"/>
              <a:t>, defined </a:t>
            </a:r>
            <a:r>
              <a:rPr lang="en-US" dirty="0" smtClean="0"/>
              <a:t>over Σ</a:t>
            </a:r>
            <a:r>
              <a:rPr lang="en-US" dirty="0"/>
              <a:t>={a, b}</a:t>
            </a:r>
          </a:p>
          <a:p>
            <a:pPr fontAlgn="t"/>
            <a:r>
              <a:rPr lang="en-US" dirty="0" smtClean="0"/>
              <a:t>Step</a:t>
            </a:r>
            <a:r>
              <a:rPr lang="en-US" dirty="0"/>
              <a:t> </a:t>
            </a:r>
            <a:r>
              <a:rPr lang="en-US" dirty="0" smtClean="0"/>
              <a:t>1: a </a:t>
            </a:r>
            <a:r>
              <a:rPr lang="en-US" dirty="0"/>
              <a:t>is in L</a:t>
            </a:r>
          </a:p>
          <a:p>
            <a:pPr fontAlgn="t"/>
            <a:r>
              <a:rPr lang="en-US" dirty="0" smtClean="0"/>
              <a:t>Step</a:t>
            </a:r>
            <a:r>
              <a:rPr lang="en-US" dirty="0"/>
              <a:t> </a:t>
            </a:r>
            <a:r>
              <a:rPr lang="en-US" dirty="0" smtClean="0"/>
              <a:t>2:</a:t>
            </a:r>
            <a:r>
              <a:rPr lang="en-US" dirty="0"/>
              <a:t>s(aa)s is also in L, where s belongs to b</a:t>
            </a:r>
            <a:r>
              <a:rPr lang="en-US" dirty="0" smtClean="0"/>
              <a:t>*</a:t>
            </a:r>
            <a:endParaRPr lang="en-US" dirty="0"/>
          </a:p>
          <a:p>
            <a:pPr fontAlgn="t"/>
            <a:r>
              <a:rPr lang="en-US" dirty="0"/>
              <a:t>Step 3</a:t>
            </a:r>
            <a:r>
              <a:rPr lang="en-US" dirty="0" smtClean="0"/>
              <a:t>: No</a:t>
            </a:r>
            <a:r>
              <a:rPr lang="en-US" dirty="0"/>
              <a:t> strings except those constructed in above, are allowed to be in L</a:t>
            </a:r>
          </a:p>
          <a:p>
            <a:pPr marL="0" indent="0" fontAlgn="t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Example7: </a:t>
            </a:r>
            <a:r>
              <a:rPr lang="en-US" dirty="0" smtClean="0"/>
              <a:t>Defining</a:t>
            </a:r>
            <a:r>
              <a:rPr lang="en-US" dirty="0"/>
              <a:t> the language </a:t>
            </a:r>
            <a:r>
              <a:rPr lang="en-US" dirty="0" err="1" smtClean="0"/>
              <a:t>L,of</a:t>
            </a:r>
            <a:r>
              <a:rPr lang="en-US" dirty="0"/>
              <a:t> strings beginning and ending in same letters , defined over Σ={a, b}</a:t>
            </a:r>
          </a:p>
          <a:p>
            <a:pPr fontAlgn="t"/>
            <a:r>
              <a:rPr lang="en-US" dirty="0"/>
              <a:t>Step 1</a:t>
            </a:r>
            <a:r>
              <a:rPr lang="en-US" dirty="0" smtClean="0"/>
              <a:t>: a</a:t>
            </a:r>
            <a:r>
              <a:rPr lang="en-US" dirty="0"/>
              <a:t> and b are in L</a:t>
            </a:r>
          </a:p>
          <a:p>
            <a:pPr fontAlgn="t"/>
            <a:r>
              <a:rPr lang="en-US" dirty="0" smtClean="0"/>
              <a:t>Step</a:t>
            </a:r>
            <a:r>
              <a:rPr lang="en-US" dirty="0"/>
              <a:t> 2</a:t>
            </a:r>
            <a:r>
              <a:rPr lang="en-US" dirty="0" smtClean="0"/>
              <a:t>:</a:t>
            </a:r>
            <a:r>
              <a:rPr lang="en-US" dirty="0"/>
              <a:t>(a)s(a) and (b)s(b) are also in L, where s belongs to Σ</a:t>
            </a:r>
            <a:r>
              <a:rPr lang="en-US" dirty="0" smtClean="0"/>
              <a:t>*</a:t>
            </a:r>
            <a:endParaRPr lang="en-US" dirty="0"/>
          </a:p>
          <a:p>
            <a:pPr fontAlgn="t"/>
            <a:r>
              <a:rPr lang="en-US" dirty="0"/>
              <a:t>Step </a:t>
            </a:r>
            <a:r>
              <a:rPr lang="en-US" dirty="0" smtClean="0"/>
              <a:t>3:No</a:t>
            </a:r>
            <a:r>
              <a:rPr lang="en-US" dirty="0"/>
              <a:t> strings except those constructed in above, are allowed to be in L</a:t>
            </a:r>
          </a:p>
          <a:p>
            <a:pPr marL="0" indent="0" fontAlgn="t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908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246" y="1320528"/>
            <a:ext cx="8926285" cy="4351338"/>
          </a:xfrm>
        </p:spPr>
        <p:txBody>
          <a:bodyPr>
            <a:noAutofit/>
          </a:bodyPr>
          <a:lstStyle/>
          <a:p>
            <a:pPr fontAlgn="t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Example8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</a:p>
          <a:p>
            <a:pPr fontAlgn="t"/>
            <a:r>
              <a:rPr lang="en-US" dirty="0" smtClean="0"/>
              <a:t>Defining</a:t>
            </a:r>
            <a:r>
              <a:rPr lang="en-US" dirty="0"/>
              <a:t> the language L</a:t>
            </a:r>
            <a:r>
              <a:rPr lang="en-US" dirty="0" smtClean="0"/>
              <a:t>, of</a:t>
            </a:r>
            <a:r>
              <a:rPr lang="en-US" dirty="0"/>
              <a:t> strings containing aa or bb </a:t>
            </a:r>
            <a:r>
              <a:rPr lang="en-US" dirty="0" smtClean="0"/>
              <a:t>  ,</a:t>
            </a:r>
            <a:r>
              <a:rPr lang="en-US" dirty="0"/>
              <a:t> defined </a:t>
            </a:r>
            <a:r>
              <a:rPr lang="en-US" dirty="0" smtClean="0"/>
              <a:t>over Σ</a:t>
            </a:r>
            <a:r>
              <a:rPr lang="en-US" dirty="0"/>
              <a:t>={a, b}</a:t>
            </a:r>
          </a:p>
          <a:p>
            <a:pPr fontAlgn="t"/>
            <a:r>
              <a:rPr lang="en-US" dirty="0"/>
              <a:t>Step 1</a:t>
            </a:r>
            <a:r>
              <a:rPr lang="en-US" dirty="0" smtClean="0"/>
              <a:t>: aa</a:t>
            </a:r>
            <a:r>
              <a:rPr lang="en-US" dirty="0"/>
              <a:t> and bb are in L</a:t>
            </a:r>
          </a:p>
          <a:p>
            <a:pPr fontAlgn="t"/>
            <a:r>
              <a:rPr lang="en-US" dirty="0" smtClean="0"/>
              <a:t>Step</a:t>
            </a:r>
            <a:r>
              <a:rPr lang="en-US" dirty="0"/>
              <a:t> </a:t>
            </a:r>
            <a:r>
              <a:rPr lang="en-US" dirty="0" smtClean="0"/>
              <a:t>2:</a:t>
            </a:r>
            <a:r>
              <a:rPr lang="en-US" dirty="0"/>
              <a:t>s(aa)s and s(bb)s are also in L, where s belongs to Σ</a:t>
            </a:r>
            <a:r>
              <a:rPr lang="en-US" dirty="0" smtClean="0"/>
              <a:t>*</a:t>
            </a:r>
            <a:endParaRPr lang="en-US" dirty="0"/>
          </a:p>
          <a:p>
            <a:pPr fontAlgn="t"/>
            <a:r>
              <a:rPr lang="en-US" dirty="0" smtClean="0"/>
              <a:t>Step</a:t>
            </a:r>
            <a:r>
              <a:rPr lang="en-US" dirty="0"/>
              <a:t> 3</a:t>
            </a:r>
            <a:r>
              <a:rPr lang="en-US" dirty="0" smtClean="0"/>
              <a:t>: No</a:t>
            </a:r>
            <a:r>
              <a:rPr lang="en-US" dirty="0"/>
              <a:t> strings except those constructed in above, are allowed to be in L</a:t>
            </a:r>
          </a:p>
          <a:p>
            <a:pPr marL="0" indent="0" fontAlgn="t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516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217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The Theory of Computation النظرية الاحتسابية</vt:lpstr>
      <vt:lpstr>Recursive Definition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Theory of Computation النظرية الاحتسابية</dc:title>
  <dc:creator>Windows User</dc:creator>
  <cp:lastModifiedBy>Windows User</cp:lastModifiedBy>
  <cp:revision>46</cp:revision>
  <dcterms:created xsi:type="dcterms:W3CDTF">2018-11-28T23:44:47Z</dcterms:created>
  <dcterms:modified xsi:type="dcterms:W3CDTF">2018-12-01T05:39:53Z</dcterms:modified>
</cp:coreProperties>
</file>