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7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6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7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9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B0E3-4AFE-4172-A6B3-187D356001E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3CD2-E150-443A-A8BA-B131D3F11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of Computation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النظرية الاحتسابية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385"/>
            <a:ext cx="9144000" cy="2250124"/>
          </a:xfrm>
        </p:spPr>
        <p:txBody>
          <a:bodyPr>
            <a:noAutofit/>
          </a:bodyPr>
          <a:lstStyle/>
          <a:p>
            <a:r>
              <a:rPr lang="ar-IQ" sz="1800" b="1" dirty="0" smtClean="0"/>
              <a:t>المحاضرة رقم -4-</a:t>
            </a:r>
          </a:p>
          <a:p>
            <a:r>
              <a:rPr lang="en-US" b="1" dirty="0">
                <a:solidFill>
                  <a:srgbClr val="FF0000"/>
                </a:solidFill>
              </a:rPr>
              <a:t>Regular </a:t>
            </a:r>
            <a:r>
              <a:rPr lang="en-US" b="1" dirty="0" smtClean="0">
                <a:solidFill>
                  <a:srgbClr val="FF0000"/>
                </a:solidFill>
              </a:rPr>
              <a:t>Expression</a:t>
            </a:r>
            <a:r>
              <a:rPr lang="ar-IQ" b="1" dirty="0">
                <a:solidFill>
                  <a:srgbClr val="FF0000"/>
                </a:solidFill>
              </a:rPr>
              <a:t>التعبيرات </a:t>
            </a:r>
            <a:r>
              <a:rPr lang="ar-IQ" b="1" dirty="0" smtClean="0">
                <a:solidFill>
                  <a:srgbClr val="FF0000"/>
                </a:solidFill>
              </a:rPr>
              <a:t>القياسية </a:t>
            </a:r>
            <a:r>
              <a:rPr lang="en-US" sz="1800" b="1" dirty="0" smtClean="0">
                <a:solidFill>
                  <a:srgbClr val="FF0000"/>
                </a:solidFill>
              </a:rPr>
              <a:t/>
            </a:r>
            <a:br>
              <a:rPr lang="en-US" sz="1800" b="1" dirty="0" smtClean="0">
                <a:solidFill>
                  <a:srgbClr val="FF0000"/>
                </a:solidFill>
              </a:rPr>
            </a:br>
            <a:endParaRPr lang="ar-IQ" sz="1800" b="1" dirty="0" smtClean="0">
              <a:solidFill>
                <a:srgbClr val="FF0000"/>
              </a:solidFill>
            </a:endParaRPr>
          </a:p>
          <a:p>
            <a:r>
              <a:rPr lang="ar-IQ" sz="1800" b="1" dirty="0" smtClean="0"/>
              <a:t>إعداد</a:t>
            </a:r>
          </a:p>
          <a:p>
            <a:r>
              <a:rPr lang="ar-IQ" sz="1800" b="1" dirty="0" smtClean="0"/>
              <a:t>م.م وديان حبيب حميد</a:t>
            </a:r>
          </a:p>
          <a:p>
            <a:r>
              <a:rPr lang="ar-IQ" sz="1800" b="1" dirty="0" smtClean="0"/>
              <a:t>كلية التربية الاساسية / قسم الحاسبات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3518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6514" y="1398904"/>
            <a:ext cx="8264434" cy="4627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cs typeface="+mj-cs"/>
              </a:rPr>
              <a:t>Ex15: Let V be the language of all strings of a’s and b’s 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          in which the strings are either all b’s or else there  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          is an a followed by some b’s.</a:t>
            </a:r>
          </a:p>
          <a:p>
            <a:pPr marL="0" indent="0">
              <a:buNone/>
            </a:pPr>
            <a:endParaRPr lang="en-US" dirty="0" smtClean="0">
              <a:cs typeface="+mj-cs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cs typeface="+mj-cs"/>
              </a:rPr>
              <a:t>RE= b*+ </a:t>
            </a:r>
            <a:r>
              <a:rPr lang="en-US" b="1" dirty="0" smtClean="0">
                <a:solidFill>
                  <a:srgbClr val="C00000"/>
                </a:solidFill>
              </a:rPr>
              <a:t>ab*</a:t>
            </a:r>
            <a:endParaRPr lang="en-US" b="1" dirty="0" smtClean="0">
              <a:solidFill>
                <a:srgbClr val="C00000"/>
              </a:solidFill>
              <a:cs typeface="+mj-cs"/>
            </a:endParaRPr>
          </a:p>
          <a:p>
            <a:pPr marL="0" indent="0">
              <a:buNone/>
            </a:pPr>
            <a:endParaRPr lang="en-US" dirty="0" smtClean="0">
              <a:cs typeface="+mj-cs"/>
            </a:endParaRPr>
          </a:p>
          <a:p>
            <a:pPr marL="0" indent="0" algn="ctr">
              <a:buNone/>
            </a:pPr>
            <a:r>
              <a:rPr lang="en-US" dirty="0" smtClean="0">
                <a:cs typeface="+mj-cs"/>
              </a:rPr>
              <a:t>	</a:t>
            </a:r>
            <a:r>
              <a:rPr lang="ar-IQ" dirty="0" smtClean="0">
                <a:cs typeface="+mj-cs"/>
              </a:rPr>
              <a:t> </a:t>
            </a:r>
            <a:endParaRPr lang="en-US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38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761"/>
          </a:xfrm>
        </p:spPr>
        <p:txBody>
          <a:bodyPr/>
          <a:lstStyle/>
          <a:p>
            <a:pPr algn="ctr"/>
            <a:r>
              <a:rPr lang="en-US" b="1" dirty="0" smtClean="0"/>
              <a:t>Regular Expression</a:t>
            </a:r>
            <a:br>
              <a:rPr lang="en-US" b="1" dirty="0" smtClean="0"/>
            </a:br>
            <a:r>
              <a:rPr lang="ar-IQ" b="1" dirty="0" smtClean="0"/>
              <a:t>التعبيرات القياسية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252345"/>
            <a:ext cx="10515600" cy="4351338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 smtClean="0">
                <a:cs typeface="+mj-cs"/>
              </a:rPr>
              <a:t>تسمى رموز تحديد اللغة التي نحن بصدد إنشاؤها بالعبير القياسي او المنتظم. في حسن يطلق على اللغات المقترنة بهذه التعبيرات باللغات القياسية(المنتظمة).</a:t>
            </a: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Ex1: Consider the language L </a:t>
            </a: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         where L = { </a:t>
            </a:r>
            <a:r>
              <a:rPr lang="el-GR" b="1" dirty="0" smtClean="0"/>
              <a:t>λ</a:t>
            </a:r>
            <a:r>
              <a:rPr lang="en-US" dirty="0" smtClean="0">
                <a:cs typeface="+mj-cs"/>
              </a:rPr>
              <a:t> x  xx  xxx  </a:t>
            </a:r>
            <a:r>
              <a:rPr lang="en-US" dirty="0" err="1" smtClean="0">
                <a:cs typeface="+mj-cs"/>
              </a:rPr>
              <a:t>xxxx</a:t>
            </a:r>
            <a:r>
              <a:rPr lang="en-US" dirty="0" smtClean="0">
                <a:cs typeface="+mj-cs"/>
              </a:rPr>
              <a:t> …} by using star notation, we may 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 </a:t>
            </a:r>
            <a:r>
              <a:rPr lang="en-US" dirty="0" smtClean="0">
                <a:cs typeface="+mj-cs"/>
              </a:rPr>
              <a:t>        write:</a:t>
            </a:r>
          </a:p>
          <a:p>
            <a:pPr marL="0" indent="0" algn="ctr">
              <a:buNone/>
            </a:pPr>
            <a:r>
              <a:rPr lang="en-US" dirty="0" smtClean="0">
                <a:cs typeface="+mj-cs"/>
              </a:rPr>
              <a:t>L= language (x*)</a:t>
            </a:r>
          </a:p>
          <a:p>
            <a:pPr marL="0" indent="0" algn="ctr">
              <a:buNone/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49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858973"/>
            <a:ext cx="10515600" cy="4627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Ex2: if we have the alphabet ∑ a , b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And L= { a  ab  </a:t>
            </a:r>
            <a:r>
              <a:rPr lang="en-US" sz="3200" dirty="0" err="1" smtClean="0"/>
              <a:t>abb</a:t>
            </a:r>
            <a:r>
              <a:rPr lang="en-US" sz="3200" dirty="0" smtClean="0"/>
              <a:t>  </a:t>
            </a:r>
            <a:r>
              <a:rPr lang="en-US" sz="3200" dirty="0" err="1" smtClean="0"/>
              <a:t>abbb</a:t>
            </a:r>
            <a:r>
              <a:rPr lang="en-US" sz="3200" dirty="0" smtClean="0"/>
              <a:t>  </a:t>
            </a:r>
            <a:r>
              <a:rPr lang="en-US" sz="3200" dirty="0" err="1" smtClean="0"/>
              <a:t>abbbb</a:t>
            </a:r>
            <a:r>
              <a:rPr lang="en-US" sz="3200" dirty="0" smtClean="0"/>
              <a:t> ….}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Then:</a:t>
            </a:r>
          </a:p>
          <a:p>
            <a:pPr marL="0" indent="0" algn="ctr">
              <a:buNone/>
            </a:pPr>
            <a:r>
              <a:rPr lang="en-US" sz="3200" dirty="0" smtClean="0"/>
              <a:t>L= language (ab*)</a:t>
            </a:r>
          </a:p>
          <a:p>
            <a:pPr marL="0" indent="0" algn="r">
              <a:buNone/>
            </a:pPr>
            <a:endParaRPr lang="ar-IQ" sz="3200" dirty="0"/>
          </a:p>
          <a:p>
            <a:pPr marL="0" indent="0" algn="r">
              <a:buNone/>
            </a:pPr>
            <a:r>
              <a:rPr lang="ar-IQ" sz="3200" dirty="0" smtClean="0"/>
              <a:t> متبوعة بأي عدد من</a:t>
            </a:r>
            <a:r>
              <a:rPr lang="en-US" sz="3200" dirty="0" smtClean="0"/>
              <a:t>a </a:t>
            </a:r>
            <a:r>
              <a:rPr lang="ar-IQ" sz="3200" dirty="0" smtClean="0"/>
              <a:t> </a:t>
            </a:r>
            <a:r>
              <a:rPr lang="ar-IQ" sz="3200" dirty="0"/>
              <a:t>يمكننا أن نلخص اللغة أعلاه على أنها مجموعة كل الكلمات التي تبدأ </a:t>
            </a:r>
            <a:r>
              <a:rPr lang="ar-IQ" sz="3200" dirty="0" smtClean="0"/>
              <a:t>.</a:t>
            </a:r>
            <a:r>
              <a:rPr lang="en-US" sz="3200" dirty="0" smtClean="0"/>
              <a:t>b’s </a:t>
            </a:r>
            <a:r>
              <a:rPr lang="ar-IQ" sz="3200" dirty="0" smtClean="0"/>
              <a:t>بالـ</a:t>
            </a:r>
            <a:r>
              <a:rPr lang="en-US" sz="3200" dirty="0" smtClean="0"/>
              <a:t>  </a:t>
            </a:r>
            <a:endParaRPr lang="ar-IQ" sz="3200" dirty="0" smtClean="0"/>
          </a:p>
          <a:p>
            <a:pPr marL="0" indent="0" algn="r">
              <a:buNone/>
            </a:pPr>
            <a:r>
              <a:rPr lang="ar-IQ" sz="3200" dirty="0" smtClean="0"/>
              <a:t> مجموعة خالية.</a:t>
            </a:r>
            <a:r>
              <a:rPr lang="en-US" sz="3200" dirty="0" smtClean="0"/>
              <a:t>b’s</a:t>
            </a:r>
            <a:r>
              <a:rPr lang="ar-IQ" sz="3200" dirty="0" smtClean="0"/>
              <a:t> </a:t>
            </a:r>
            <a:r>
              <a:rPr lang="ar-IQ" sz="3200" dirty="0"/>
              <a:t>* قد تكون </a:t>
            </a:r>
            <a:r>
              <a:rPr lang="ar-IQ" sz="3200" dirty="0" smtClean="0"/>
              <a:t>الـ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16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5320" y="858973"/>
                <a:ext cx="10515600" cy="46274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 smtClean="0"/>
                  <a:t>Ex3: if we have the alphabet ∑ a , b</a:t>
                </a:r>
                <a:endParaRPr lang="ar-IQ" sz="3200" dirty="0" smtClean="0"/>
              </a:p>
              <a:p>
                <a:pPr marL="0" indent="0">
                  <a:buNone/>
                </a:pPr>
                <a:r>
                  <a:rPr lang="en-US" sz="3200" dirty="0"/>
                  <a:t>	</a:t>
                </a:r>
                <a:r>
                  <a:rPr lang="en-US" sz="3200" dirty="0" smtClean="0"/>
                  <a:t>Then: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	(ab)*= {</a:t>
                </a:r>
                <a:r>
                  <a:rPr lang="el-GR" sz="3200" b="1" dirty="0"/>
                  <a:t>λ</a:t>
                </a:r>
                <a:r>
                  <a:rPr lang="en-US" sz="3200" dirty="0" smtClean="0"/>
                  <a:t> ab  </a:t>
                </a:r>
                <a:r>
                  <a:rPr lang="en-US" sz="3200" dirty="0" err="1" smtClean="0"/>
                  <a:t>abab</a:t>
                </a:r>
                <a:r>
                  <a:rPr lang="en-US" sz="3200" dirty="0" smtClean="0"/>
                  <a:t>  </a:t>
                </a:r>
                <a:r>
                  <a:rPr lang="en-US" sz="3200" dirty="0" err="1" smtClean="0"/>
                  <a:t>ababab</a:t>
                </a:r>
                <a:r>
                  <a:rPr lang="en-US" sz="3200" dirty="0" smtClean="0"/>
                  <a:t>  </a:t>
                </a:r>
                <a:r>
                  <a:rPr lang="en-US" sz="3200" dirty="0" err="1" smtClean="0"/>
                  <a:t>abababab</a:t>
                </a:r>
                <a:r>
                  <a:rPr lang="en-US" sz="3200" dirty="0" smtClean="0"/>
                  <a:t> …}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Ex4: If L1 = language(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32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3200" dirty="0"/>
                  <a:t>	</a:t>
                </a:r>
                <a:r>
                  <a:rPr lang="en-US" sz="3200" dirty="0" smtClean="0"/>
                  <a:t>  L1 = language(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3200" dirty="0" smtClean="0"/>
                  <a:t>)</a:t>
                </a:r>
              </a:p>
              <a:p>
                <a:pPr marL="0" indent="0" algn="r">
                  <a:buNone/>
                </a:pPr>
                <a:r>
                  <a:rPr lang="ar-IQ" sz="3200" dirty="0" smtClean="0"/>
                  <a:t>كما يمكن تمثيل هذه اللغة بإحدى التعبيرات التالية:</a:t>
                </a:r>
                <a:endParaRPr lang="en-US" sz="3200" dirty="0" smtClean="0"/>
              </a:p>
              <a:p>
                <a:pPr marL="0" indent="0" algn="r">
                  <a:buNone/>
                </a:pPr>
                <a:endParaRPr lang="ar-IQ" sz="32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ar-IQ" sz="3200" dirty="0" smtClean="0"/>
                  <a:t>  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𝑥𝑥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3200" dirty="0" smtClean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32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3200" dirty="0" smtClean="0"/>
                  <a:t> …..</a:t>
                </a:r>
                <a:endParaRPr lang="en-US" sz="3200" dirty="0"/>
              </a:p>
              <a:p>
                <a:pPr marL="0" indent="0">
                  <a:buNone/>
                </a:pPr>
                <a:endParaRPr lang="en-US" sz="32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5320" y="858973"/>
                <a:ext cx="10515600" cy="4627426"/>
              </a:xfrm>
              <a:blipFill>
                <a:blip r:embed="rId2"/>
                <a:stretch>
                  <a:fillRect l="-1507" t="-2635" r="-1391" b="-1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6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858973"/>
            <a:ext cx="10515600" cy="4627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Ex5: if we have the alphabet ∑ a , b</a:t>
            </a:r>
            <a:endParaRPr lang="ar-IQ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Then:</a:t>
            </a:r>
          </a:p>
          <a:p>
            <a:pPr marL="0" indent="0">
              <a:buNone/>
            </a:pPr>
            <a:r>
              <a:rPr lang="en-US" sz="3200" dirty="0" smtClean="0"/>
              <a:t>	a*b*= {</a:t>
            </a:r>
            <a:r>
              <a:rPr lang="el-GR" sz="3200" b="1" dirty="0"/>
              <a:t>λ</a:t>
            </a:r>
            <a:r>
              <a:rPr lang="en-US" sz="3200" dirty="0" smtClean="0"/>
              <a:t>  a  b  aa  ab  bb  </a:t>
            </a:r>
            <a:r>
              <a:rPr lang="en-US" sz="3200" dirty="0" err="1" smtClean="0"/>
              <a:t>aaa</a:t>
            </a:r>
            <a:r>
              <a:rPr lang="en-US" sz="3200" dirty="0" smtClean="0"/>
              <a:t> </a:t>
            </a:r>
            <a:r>
              <a:rPr lang="en-US" sz="3200" dirty="0" err="1" smtClean="0"/>
              <a:t>aab</a:t>
            </a:r>
            <a:r>
              <a:rPr lang="en-US" sz="3200" dirty="0" smtClean="0"/>
              <a:t>  </a:t>
            </a:r>
            <a:r>
              <a:rPr lang="en-US" sz="3200" dirty="0" err="1" smtClean="0"/>
              <a:t>abb</a:t>
            </a:r>
            <a:r>
              <a:rPr lang="en-US" sz="3200" dirty="0" smtClean="0"/>
              <a:t>  </a:t>
            </a:r>
            <a:r>
              <a:rPr lang="en-US" sz="3200" dirty="0" err="1" smtClean="0"/>
              <a:t>bbb</a:t>
            </a:r>
            <a:r>
              <a:rPr lang="en-US" sz="3200" dirty="0" smtClean="0"/>
              <a:t> ….} 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(ab)*≠ (a*b*)</a:t>
            </a:r>
          </a:p>
          <a:p>
            <a:pPr marL="0" indent="0" algn="ctr"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Ex6: If L1 = language(ab*a)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  L1 = { aa  aba  </a:t>
            </a:r>
            <a:r>
              <a:rPr lang="en-US" sz="3200" dirty="0" err="1" smtClean="0"/>
              <a:t>abba</a:t>
            </a:r>
            <a:r>
              <a:rPr lang="en-US" sz="3200" dirty="0" smtClean="0"/>
              <a:t>  </a:t>
            </a:r>
            <a:r>
              <a:rPr lang="en-US" sz="3200" dirty="0" err="1" smtClean="0"/>
              <a:t>abbba</a:t>
            </a:r>
            <a:r>
              <a:rPr lang="en-US" sz="3200" dirty="0" smtClean="0"/>
              <a:t>  </a:t>
            </a:r>
            <a:r>
              <a:rPr lang="en-US" sz="3200" dirty="0" err="1" smtClean="0"/>
              <a:t>abbbba</a:t>
            </a:r>
            <a:r>
              <a:rPr lang="en-US" sz="3200" dirty="0" smtClean="0"/>
              <a:t> … }</a:t>
            </a:r>
          </a:p>
          <a:p>
            <a:pPr marL="0" indent="0" algn="r">
              <a:buNone/>
            </a:pPr>
            <a:r>
              <a:rPr lang="en-US" sz="3200" dirty="0" smtClean="0"/>
              <a:t>a</a:t>
            </a:r>
            <a:r>
              <a:rPr lang="ar-IQ" sz="3200" dirty="0"/>
              <a:t> مجموعة الكلمات التي تبدأ وتنتهي بحرف ال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406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5320" y="858973"/>
                <a:ext cx="10515600" cy="462742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Ex7: The following expression both define the language: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L2= {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𝑜𝑑𝑑</m:t>
                        </m:r>
                      </m:sup>
                    </m:sSup>
                  </m:oMath>
                </a14:m>
                <a:r>
                  <a:rPr lang="en-US" dirty="0" smtClean="0"/>
                  <a:t>}:    x(xx)*  OR  (xx)*x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smtClean="0"/>
                  <a:t>	L2= {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𝑒𝑣𝑒𝑛</m:t>
                        </m:r>
                      </m:sup>
                    </m:sSup>
                  </m:oMath>
                </a14:m>
                <a:r>
                  <a:rPr lang="en-US" dirty="0"/>
                  <a:t>}:    </a:t>
                </a:r>
                <a:r>
                  <a:rPr lang="en-US" dirty="0" smtClean="0"/>
                  <a:t>(</a:t>
                </a:r>
                <a:r>
                  <a:rPr lang="en-US" dirty="0"/>
                  <a:t>xx)*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Ex8: Consider the language T defined over the alphabet ∑ a b c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T= { a  c  ab  </a:t>
                </a:r>
                <a:r>
                  <a:rPr lang="en-US" dirty="0" err="1" smtClean="0"/>
                  <a:t>cb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abb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cbb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abbb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cbbb</a:t>
                </a:r>
                <a:r>
                  <a:rPr lang="en-US" dirty="0" smtClean="0"/>
                  <a:t> ….}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Then: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T= language (</a:t>
                </a:r>
                <a:r>
                  <a:rPr lang="en-US" dirty="0" err="1" smtClean="0"/>
                  <a:t>a+c</a:t>
                </a:r>
                <a:r>
                  <a:rPr lang="en-US" dirty="0" smtClean="0"/>
                  <a:t>)b*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T= language either a or c then some b’s.</a:t>
                </a:r>
              </a:p>
              <a:p>
                <a:pPr marL="0" indent="0">
                  <a:buNone/>
                </a:pPr>
                <a:endParaRPr lang="ar-IQ" dirty="0" smtClean="0"/>
              </a:p>
              <a:p>
                <a:pPr marL="0" indent="0" algn="r">
                  <a:buNone/>
                </a:pPr>
                <a:r>
                  <a:rPr lang="en-US" dirty="0" smtClean="0"/>
                  <a:t>	</a:t>
                </a:r>
                <a:r>
                  <a:rPr lang="ar-IQ" dirty="0" smtClean="0"/>
                  <a:t>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5320" y="858973"/>
                <a:ext cx="10515600" cy="4627426"/>
              </a:xfrm>
              <a:blipFill>
                <a:blip r:embed="rId2"/>
                <a:stretch>
                  <a:fillRect l="-1217" t="-2240" r="-1101" b="-24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204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03" y="615133"/>
            <a:ext cx="10515600" cy="4627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Ex9: Consider a finite language L that contains all the strings of a’s and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b’s of length exactly 3: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L= {</a:t>
            </a:r>
            <a:r>
              <a:rPr lang="en-US" dirty="0" err="1" smtClean="0"/>
              <a:t>aaa</a:t>
            </a:r>
            <a:r>
              <a:rPr lang="en-US" dirty="0" smtClean="0"/>
              <a:t>  </a:t>
            </a:r>
            <a:r>
              <a:rPr lang="en-US" dirty="0" err="1" smtClean="0"/>
              <a:t>aab</a:t>
            </a:r>
            <a:r>
              <a:rPr lang="en-US" dirty="0" smtClean="0"/>
              <a:t>  aba  </a:t>
            </a:r>
            <a:r>
              <a:rPr lang="en-US" dirty="0" err="1" smtClean="0"/>
              <a:t>abb</a:t>
            </a:r>
            <a:r>
              <a:rPr lang="en-US" dirty="0" smtClean="0"/>
              <a:t>  </a:t>
            </a:r>
            <a:r>
              <a:rPr lang="en-US" dirty="0" err="1" smtClean="0"/>
              <a:t>bbb</a:t>
            </a:r>
            <a:r>
              <a:rPr lang="en-US" dirty="0" smtClean="0"/>
              <a:t>  baa  </a:t>
            </a:r>
            <a:r>
              <a:rPr lang="en-US" dirty="0" err="1" smtClean="0"/>
              <a:t>bab</a:t>
            </a:r>
            <a:r>
              <a:rPr lang="en-US" dirty="0" smtClean="0"/>
              <a:t>  </a:t>
            </a:r>
            <a:r>
              <a:rPr lang="en-US" dirty="0" err="1" smtClean="0"/>
              <a:t>bba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L= language (</a:t>
            </a:r>
            <a:r>
              <a:rPr lang="en-US" dirty="0" err="1" smtClean="0"/>
              <a:t>a+b</a:t>
            </a:r>
            <a:r>
              <a:rPr lang="en-US" dirty="0" smtClean="0"/>
              <a:t>)(</a:t>
            </a:r>
            <a:r>
              <a:rPr lang="en-US" dirty="0" err="1"/>
              <a:t>a+b</a:t>
            </a:r>
            <a:r>
              <a:rPr lang="en-US" dirty="0" smtClean="0"/>
              <a:t>)(</a:t>
            </a:r>
            <a:r>
              <a:rPr lang="en-US" dirty="0" err="1"/>
              <a:t>a+b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L= language (</a:t>
            </a:r>
            <a:r>
              <a:rPr lang="en-US" dirty="0" err="1" smtClean="0"/>
              <a:t>a+b</a:t>
            </a:r>
            <a:r>
              <a:rPr lang="en-US" dirty="0" smtClean="0"/>
              <a:t>)3</a:t>
            </a:r>
          </a:p>
          <a:p>
            <a:pPr marL="0" indent="0" algn="r">
              <a:buNone/>
            </a:pPr>
            <a:r>
              <a:rPr lang="ar-IQ" dirty="0" smtClean="0"/>
              <a:t>* كل كلمة تتكون من 3 حروف هذا يعني :</a:t>
            </a:r>
          </a:p>
          <a:p>
            <a:pPr marL="0" indent="0" algn="r">
              <a:buNone/>
            </a:pPr>
            <a:r>
              <a:rPr lang="en-US" dirty="0" smtClean="0"/>
              <a:t>a or b</a:t>
            </a:r>
            <a:r>
              <a:rPr lang="ar-IQ" dirty="0"/>
              <a:t> - أول حرف من كل كلمة هو 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/>
              <a:t>a or b</a:t>
            </a:r>
            <a:r>
              <a:rPr lang="ar-IQ" dirty="0"/>
              <a:t> - </a:t>
            </a:r>
            <a:r>
              <a:rPr lang="ar-IQ" dirty="0" smtClean="0"/>
              <a:t>ثاني </a:t>
            </a:r>
            <a:r>
              <a:rPr lang="ar-IQ" dirty="0"/>
              <a:t>حرف من كل كلمة </a:t>
            </a:r>
            <a:r>
              <a:rPr lang="ar-IQ" dirty="0" smtClean="0"/>
              <a:t>هو</a:t>
            </a:r>
          </a:p>
          <a:p>
            <a:pPr marL="0" indent="0" algn="r">
              <a:buNone/>
            </a:pPr>
            <a:r>
              <a:rPr lang="en-US" dirty="0"/>
              <a:t>a or b</a:t>
            </a:r>
            <a:r>
              <a:rPr lang="ar-IQ" dirty="0"/>
              <a:t> - </a:t>
            </a:r>
            <a:r>
              <a:rPr lang="ar-IQ" dirty="0" smtClean="0"/>
              <a:t>ثالث </a:t>
            </a:r>
            <a:r>
              <a:rPr lang="ar-IQ" dirty="0"/>
              <a:t>حرف من كل كلمة هو</a:t>
            </a:r>
            <a:endParaRPr lang="en-US" dirty="0" smtClean="0"/>
          </a:p>
          <a:p>
            <a:pPr marL="0" indent="0">
              <a:buNone/>
            </a:pPr>
            <a:endParaRPr lang="ar-IQ" dirty="0" smtClean="0"/>
          </a:p>
          <a:p>
            <a:pPr marL="0" indent="0" algn="r">
              <a:buNone/>
            </a:pPr>
            <a:r>
              <a:rPr lang="en-US" dirty="0" smtClean="0"/>
              <a:t>	</a:t>
            </a:r>
            <a:r>
              <a:rPr lang="ar-IQ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809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03" y="615133"/>
            <a:ext cx="10515600" cy="4627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cs typeface="+mj-cs"/>
              </a:rPr>
              <a:t>Ex10: All words that start with a and end with b.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a(arbitrary string)b</a:t>
            </a:r>
          </a:p>
          <a:p>
            <a:pPr marL="0" indent="0" algn="ctr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	</a:t>
            </a:r>
            <a:r>
              <a:rPr lang="en-US" dirty="0"/>
              <a:t> RE= </a:t>
            </a:r>
            <a:r>
              <a:rPr lang="en-US" dirty="0" smtClean="0">
                <a:cs typeface="+mj-cs"/>
              </a:rPr>
              <a:t>a(</a:t>
            </a:r>
            <a:r>
              <a:rPr lang="en-US" dirty="0" err="1" smtClean="0">
                <a:cs typeface="+mj-cs"/>
              </a:rPr>
              <a:t>a+b</a:t>
            </a:r>
            <a:r>
              <a:rPr lang="en-US" dirty="0" smtClean="0">
                <a:cs typeface="+mj-cs"/>
              </a:rPr>
              <a:t>)*b</a:t>
            </a:r>
          </a:p>
          <a:p>
            <a:pPr marL="0" indent="0">
              <a:buNone/>
            </a:pPr>
            <a:endParaRPr lang="en-US" dirty="0" smtClean="0">
              <a:cs typeface="+mj-cs"/>
            </a:endParaRP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Ex11: Let us consider the language that has at least one a.</a:t>
            </a:r>
          </a:p>
          <a:p>
            <a:pPr marL="0" indent="0" algn="ctr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RE= (</a:t>
            </a:r>
            <a:r>
              <a:rPr lang="en-US" dirty="0" err="1" smtClean="0">
                <a:cs typeface="+mj-cs"/>
              </a:rPr>
              <a:t>a+b</a:t>
            </a:r>
            <a:r>
              <a:rPr lang="en-US" dirty="0" smtClean="0">
                <a:cs typeface="+mj-cs"/>
              </a:rPr>
              <a:t>)*a(</a:t>
            </a:r>
            <a:r>
              <a:rPr lang="en-US" dirty="0" err="1" smtClean="0">
                <a:cs typeface="+mj-cs"/>
              </a:rPr>
              <a:t>a+b</a:t>
            </a:r>
            <a:r>
              <a:rPr lang="en-US" dirty="0" smtClean="0">
                <a:cs typeface="+mj-cs"/>
              </a:rPr>
              <a:t>)*</a:t>
            </a:r>
          </a:p>
          <a:p>
            <a:pPr marL="0" indent="0">
              <a:buNone/>
            </a:pPr>
            <a:endParaRPr lang="en-US" dirty="0" smtClean="0">
              <a:cs typeface="+mj-cs"/>
            </a:endParaRP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Ex12: All words that contains exactly 2a.</a:t>
            </a:r>
          </a:p>
          <a:p>
            <a:pPr marL="0" indent="0" algn="ctr">
              <a:buNone/>
            </a:pPr>
            <a:r>
              <a:rPr lang="en-US" dirty="0"/>
              <a:t>RE= </a:t>
            </a:r>
            <a:r>
              <a:rPr lang="en-US" dirty="0" smtClean="0">
                <a:cs typeface="+mj-cs"/>
              </a:rPr>
              <a:t>B*ab*ab*</a:t>
            </a:r>
            <a:endParaRPr lang="en-US" dirty="0">
              <a:cs typeface="+mj-cs"/>
            </a:endParaRPr>
          </a:p>
          <a:p>
            <a:pPr marL="0" indent="0" algn="ctr">
              <a:buNone/>
            </a:pPr>
            <a:r>
              <a:rPr lang="en-US" dirty="0" smtClean="0">
                <a:cs typeface="+mj-cs"/>
              </a:rPr>
              <a:t>	</a:t>
            </a:r>
            <a:r>
              <a:rPr lang="ar-IQ" dirty="0" smtClean="0">
                <a:cs typeface="+mj-cs"/>
              </a:rPr>
              <a:t> </a:t>
            </a:r>
            <a:endParaRPr lang="en-US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10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03" y="615133"/>
            <a:ext cx="10515600" cy="4627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cs typeface="+mj-cs"/>
              </a:rPr>
              <a:t>Ex13: (some beginning)(the first important a)(some middle)(the second important a)(some end)</a:t>
            </a:r>
          </a:p>
          <a:p>
            <a:pPr marL="0" indent="0" algn="ctr">
              <a:buNone/>
            </a:pPr>
            <a:r>
              <a:rPr lang="en-US" dirty="0" smtClean="0">
                <a:cs typeface="+mj-cs"/>
              </a:rPr>
              <a:t>(At least 2’s)</a:t>
            </a:r>
          </a:p>
          <a:p>
            <a:pPr marL="0" indent="0" algn="ctr">
              <a:buNone/>
            </a:pPr>
            <a:endParaRPr lang="en-US" dirty="0" smtClean="0">
              <a:cs typeface="+mj-cs"/>
            </a:endParaRPr>
          </a:p>
          <a:p>
            <a:pPr marL="0" indent="0" algn="ctr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	</a:t>
            </a:r>
            <a:r>
              <a:rPr lang="en-US" dirty="0"/>
              <a:t> RE= </a:t>
            </a:r>
            <a:r>
              <a:rPr lang="en-US" dirty="0" smtClean="0">
                <a:cs typeface="+mj-cs"/>
              </a:rPr>
              <a:t>(</a:t>
            </a:r>
            <a:r>
              <a:rPr lang="en-US" dirty="0" err="1" smtClean="0">
                <a:cs typeface="+mj-cs"/>
              </a:rPr>
              <a:t>a+b</a:t>
            </a:r>
            <a:r>
              <a:rPr lang="en-US" dirty="0" smtClean="0">
                <a:cs typeface="+mj-cs"/>
              </a:rPr>
              <a:t>)*a</a:t>
            </a:r>
            <a:r>
              <a:rPr lang="en-US" dirty="0"/>
              <a:t> (</a:t>
            </a:r>
            <a:r>
              <a:rPr lang="en-US" dirty="0" err="1"/>
              <a:t>a+b</a:t>
            </a:r>
            <a:r>
              <a:rPr lang="en-US" dirty="0" smtClean="0"/>
              <a:t>)*a</a:t>
            </a:r>
            <a:r>
              <a:rPr lang="en-US" dirty="0"/>
              <a:t> (</a:t>
            </a:r>
            <a:r>
              <a:rPr lang="en-US" dirty="0" err="1"/>
              <a:t>a+b</a:t>
            </a:r>
            <a:r>
              <a:rPr lang="en-US" dirty="0" smtClean="0"/>
              <a:t>)*</a:t>
            </a:r>
          </a:p>
          <a:p>
            <a:pPr marL="0" indent="0" algn="ctr">
              <a:buNone/>
            </a:pPr>
            <a:r>
              <a:rPr lang="en-US" dirty="0" smtClean="0">
                <a:cs typeface="+mj-cs"/>
              </a:rPr>
              <a:t>         RE= b*ab*a</a:t>
            </a:r>
            <a:r>
              <a:rPr lang="en-US" dirty="0"/>
              <a:t> (</a:t>
            </a:r>
            <a:r>
              <a:rPr lang="en-US" dirty="0" err="1"/>
              <a:t>a+b</a:t>
            </a:r>
            <a:r>
              <a:rPr lang="en-US" dirty="0" smtClean="0"/>
              <a:t>)*</a:t>
            </a:r>
          </a:p>
          <a:p>
            <a:pPr marL="0" indent="0" algn="ctr">
              <a:buNone/>
            </a:pPr>
            <a:r>
              <a:rPr lang="en-US" dirty="0" smtClean="0">
                <a:cs typeface="+mj-cs"/>
              </a:rPr>
              <a:t>        RE= </a:t>
            </a:r>
            <a:r>
              <a:rPr lang="en-US" dirty="0"/>
              <a:t>(</a:t>
            </a:r>
            <a:r>
              <a:rPr lang="en-US" dirty="0" err="1"/>
              <a:t>a+b</a:t>
            </a:r>
            <a:r>
              <a:rPr lang="en-US" dirty="0" smtClean="0"/>
              <a:t>)*ab*ab*</a:t>
            </a:r>
          </a:p>
          <a:p>
            <a:pPr marL="0" indent="0" algn="ctr">
              <a:buNone/>
            </a:pPr>
            <a:r>
              <a:rPr lang="en-US" dirty="0" smtClean="0">
                <a:cs typeface="+mj-cs"/>
              </a:rPr>
              <a:t>         RE= b*a</a:t>
            </a:r>
            <a:r>
              <a:rPr lang="en-US" dirty="0"/>
              <a:t> (</a:t>
            </a:r>
            <a:r>
              <a:rPr lang="en-US" dirty="0" err="1"/>
              <a:t>a+b</a:t>
            </a:r>
            <a:r>
              <a:rPr lang="en-US" dirty="0" smtClean="0"/>
              <a:t>)*ab*</a:t>
            </a:r>
            <a:endParaRPr lang="en-US" dirty="0" smtClean="0">
              <a:cs typeface="+mj-cs"/>
            </a:endParaRPr>
          </a:p>
          <a:p>
            <a:pPr marL="0" indent="0">
              <a:buNone/>
            </a:pPr>
            <a:endParaRPr lang="en-US" dirty="0" smtClean="0">
              <a:cs typeface="+mj-cs"/>
            </a:endParaRP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Ex14: The language that contains at least one a and at least one b.</a:t>
            </a:r>
          </a:p>
          <a:p>
            <a:pPr marL="0" indent="0" algn="ctr">
              <a:buNone/>
            </a:pPr>
            <a:r>
              <a:rPr lang="en-US" dirty="0">
                <a:cs typeface="+mj-cs"/>
              </a:rPr>
              <a:t>	</a:t>
            </a:r>
            <a:r>
              <a:rPr lang="en-US" dirty="0" smtClean="0">
                <a:cs typeface="+mj-cs"/>
              </a:rPr>
              <a:t>RE= (</a:t>
            </a:r>
            <a:r>
              <a:rPr lang="en-US" dirty="0" err="1" smtClean="0">
                <a:cs typeface="+mj-cs"/>
              </a:rPr>
              <a:t>a+b</a:t>
            </a:r>
            <a:r>
              <a:rPr lang="en-US" dirty="0" smtClean="0">
                <a:cs typeface="+mj-cs"/>
              </a:rPr>
              <a:t>)*b(</a:t>
            </a:r>
            <a:r>
              <a:rPr lang="en-US" dirty="0" err="1" smtClean="0">
                <a:cs typeface="+mj-cs"/>
              </a:rPr>
              <a:t>a+b</a:t>
            </a:r>
            <a:r>
              <a:rPr lang="en-US" dirty="0" smtClean="0">
                <a:cs typeface="+mj-cs"/>
              </a:rPr>
              <a:t>)*a</a:t>
            </a:r>
            <a:r>
              <a:rPr lang="en-US" dirty="0"/>
              <a:t> (</a:t>
            </a:r>
            <a:r>
              <a:rPr lang="en-US" dirty="0" err="1"/>
              <a:t>a+b</a:t>
            </a:r>
            <a:r>
              <a:rPr lang="en-US" dirty="0" smtClean="0"/>
              <a:t>)* OR </a:t>
            </a:r>
            <a:r>
              <a:rPr lang="en-US" dirty="0"/>
              <a:t>(</a:t>
            </a:r>
            <a:r>
              <a:rPr lang="en-US" dirty="0" err="1"/>
              <a:t>a+b</a:t>
            </a:r>
            <a:r>
              <a:rPr lang="en-US" dirty="0" smtClean="0"/>
              <a:t>)*b</a:t>
            </a:r>
            <a:r>
              <a:rPr lang="en-US" dirty="0"/>
              <a:t> (</a:t>
            </a:r>
            <a:r>
              <a:rPr lang="en-US" dirty="0" err="1"/>
              <a:t>a+b</a:t>
            </a:r>
            <a:r>
              <a:rPr lang="en-US" dirty="0" smtClean="0"/>
              <a:t>)*a</a:t>
            </a:r>
            <a:r>
              <a:rPr lang="en-US" dirty="0"/>
              <a:t> (</a:t>
            </a:r>
            <a:r>
              <a:rPr lang="en-US" dirty="0" err="1"/>
              <a:t>a+b</a:t>
            </a:r>
            <a:r>
              <a:rPr lang="en-US" dirty="0"/>
              <a:t>)*</a:t>
            </a:r>
            <a:endParaRPr lang="en-US" dirty="0" smtClean="0">
              <a:cs typeface="+mj-cs"/>
            </a:endParaRPr>
          </a:p>
          <a:p>
            <a:pPr marL="0" indent="0">
              <a:buNone/>
            </a:pPr>
            <a:endParaRPr lang="en-US" dirty="0" smtClean="0">
              <a:cs typeface="+mj-cs"/>
            </a:endParaRPr>
          </a:p>
          <a:p>
            <a:pPr marL="0" indent="0" algn="ctr">
              <a:buNone/>
            </a:pPr>
            <a:r>
              <a:rPr lang="en-US" dirty="0" smtClean="0">
                <a:cs typeface="+mj-cs"/>
              </a:rPr>
              <a:t>	</a:t>
            </a:r>
            <a:r>
              <a:rPr lang="ar-IQ" dirty="0" smtClean="0">
                <a:cs typeface="+mj-cs"/>
              </a:rPr>
              <a:t> </a:t>
            </a:r>
            <a:endParaRPr lang="en-US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062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228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The Theory of Computation النظرية الاحتسابية</vt:lpstr>
      <vt:lpstr>Regular Expression التعبيرات القياسية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Computation النظرية الاحتسابية</dc:title>
  <dc:creator>Windows User</dc:creator>
  <cp:lastModifiedBy>Windows User</cp:lastModifiedBy>
  <cp:revision>46</cp:revision>
  <dcterms:created xsi:type="dcterms:W3CDTF">2018-11-28T23:44:47Z</dcterms:created>
  <dcterms:modified xsi:type="dcterms:W3CDTF">2018-12-01T05:39:37Z</dcterms:modified>
</cp:coreProperties>
</file>