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79" r:id="rId6"/>
    <p:sldId id="280" r:id="rId7"/>
    <p:sldId id="281" r:id="rId8"/>
    <p:sldId id="27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Theory of Computation</a:t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5"/>
            <a:ext cx="9144000" cy="1884363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 smtClean="0"/>
              <a:t>المحاضرة رقم -5-</a:t>
            </a:r>
            <a:endParaRPr lang="en-US" b="1" dirty="0" smtClean="0"/>
          </a:p>
          <a:p>
            <a:r>
              <a:rPr lang="ar-IQ" sz="3400" b="1" dirty="0">
                <a:solidFill>
                  <a:srgbClr val="FF0000"/>
                </a:solidFill>
              </a:rPr>
              <a:t> </a:t>
            </a:r>
            <a:r>
              <a:rPr lang="ar-IQ" sz="3400" b="1" dirty="0" smtClean="0">
                <a:solidFill>
                  <a:srgbClr val="FF0000"/>
                </a:solidFill>
              </a:rPr>
              <a:t>تكملة </a:t>
            </a:r>
            <a:r>
              <a:rPr lang="ar-IQ" sz="3400" b="1" dirty="0">
                <a:solidFill>
                  <a:srgbClr val="FF0000"/>
                </a:solidFill>
              </a:rPr>
              <a:t>التعبيرات </a:t>
            </a:r>
            <a:r>
              <a:rPr lang="ar-IQ" sz="3400" b="1" dirty="0" smtClean="0">
                <a:solidFill>
                  <a:srgbClr val="FF0000"/>
                </a:solidFill>
              </a:rPr>
              <a:t>القياسية + مقدمة عن المخططات </a:t>
            </a:r>
          </a:p>
          <a:p>
            <a:r>
              <a:rPr lang="ar-IQ" b="1" dirty="0" smtClean="0"/>
              <a:t>إعداد</a:t>
            </a:r>
          </a:p>
          <a:p>
            <a:r>
              <a:rPr lang="ar-IQ" b="1" dirty="0" smtClean="0"/>
              <a:t>م.م وديان حبيب حميد</a:t>
            </a:r>
          </a:p>
          <a:p>
            <a:r>
              <a:rPr lang="ar-IQ" b="1" dirty="0" smtClean="0"/>
              <a:t>كلية التربية الاساسية / قسم الحاسبات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/>
          <a:lstStyle/>
          <a:p>
            <a:pPr algn="ctr"/>
            <a:r>
              <a:rPr lang="en-US" b="1" dirty="0" smtClean="0"/>
              <a:t>Regular Expression</a:t>
            </a:r>
            <a:br>
              <a:rPr lang="en-US" b="1" dirty="0" smtClean="0"/>
            </a:br>
            <a:r>
              <a:rPr lang="ar-IQ" b="1" dirty="0" smtClean="0"/>
              <a:t>التعبيرات القياسية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5234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cs typeface="+mj-cs"/>
              </a:rPr>
              <a:t>Distribution Laws</a:t>
            </a:r>
            <a:r>
              <a:rPr lang="ar-IQ" dirty="0" smtClean="0">
                <a:cs typeface="+mj-cs"/>
              </a:rPr>
              <a:t>قوانين التوزيع </a:t>
            </a:r>
          </a:p>
          <a:p>
            <a:pPr marL="0" indent="0">
              <a:buNone/>
            </a:pPr>
            <a:endParaRPr lang="en-US" dirty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b* = </a:t>
            </a:r>
            <a:r>
              <a:rPr lang="el-GR" b="1" dirty="0"/>
              <a:t>λ </a:t>
            </a:r>
            <a:r>
              <a:rPr lang="en-US" dirty="0" smtClean="0">
                <a:cs typeface="+mj-cs"/>
              </a:rPr>
              <a:t>b*</a:t>
            </a:r>
          </a:p>
          <a:p>
            <a:pPr marL="0" indent="0">
              <a:buNone/>
            </a:pPr>
            <a:r>
              <a:rPr lang="el-GR" b="1" dirty="0"/>
              <a:t>λ </a:t>
            </a:r>
            <a:r>
              <a:rPr lang="en-US" dirty="0" smtClean="0">
                <a:cs typeface="+mj-cs"/>
              </a:rPr>
              <a:t>b* +ab*= (</a:t>
            </a:r>
            <a:r>
              <a:rPr lang="el-GR" b="1" dirty="0"/>
              <a:t>λ </a:t>
            </a:r>
            <a:r>
              <a:rPr lang="en-US" dirty="0" smtClean="0">
                <a:cs typeface="+mj-cs"/>
              </a:rPr>
              <a:t>+a)b*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Ab=</a:t>
            </a:r>
            <a:r>
              <a:rPr lang="en-US" dirty="0" err="1" smtClean="0">
                <a:cs typeface="+mj-cs"/>
              </a:rPr>
              <a:t>ba</a:t>
            </a:r>
            <a:r>
              <a:rPr lang="en-US" dirty="0" smtClean="0">
                <a:cs typeface="+mj-cs"/>
              </a:rPr>
              <a:t> ( In algebra)  BUT </a:t>
            </a:r>
            <a:r>
              <a:rPr lang="en-US" dirty="0" err="1" smtClean="0">
                <a:cs typeface="+mj-cs"/>
              </a:rPr>
              <a:t>ab≠ba</a:t>
            </a:r>
            <a:r>
              <a:rPr lang="en-US" dirty="0" smtClean="0">
                <a:cs typeface="+mj-cs"/>
              </a:rPr>
              <a:t> in formal language.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For example: If T= { a c ab </a:t>
            </a:r>
            <a:r>
              <a:rPr lang="en-US" dirty="0" err="1" smtClean="0">
                <a:cs typeface="+mj-cs"/>
              </a:rPr>
              <a:t>cb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abb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cbb</a:t>
            </a:r>
            <a:r>
              <a:rPr lang="en-US" dirty="0" smtClean="0">
                <a:cs typeface="+mj-cs"/>
              </a:rPr>
              <a:t> …}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     T : can be defined (</a:t>
            </a:r>
            <a:r>
              <a:rPr lang="en-US" dirty="0" err="1" smtClean="0">
                <a:cs typeface="+mj-cs"/>
              </a:rPr>
              <a:t>a+c</a:t>
            </a:r>
            <a:r>
              <a:rPr lang="en-US" dirty="0" smtClean="0">
                <a:cs typeface="+mj-cs"/>
              </a:rPr>
              <a:t>)b*  OR  (ab*+</a:t>
            </a:r>
            <a:r>
              <a:rPr lang="en-US" dirty="0" err="1" smtClean="0">
                <a:cs typeface="+mj-cs"/>
              </a:rPr>
              <a:t>cb</a:t>
            </a:r>
            <a:r>
              <a:rPr lang="en-US" dirty="0" smtClean="0">
                <a:cs typeface="+mj-cs"/>
              </a:rPr>
              <a:t>*)</a:t>
            </a:r>
          </a:p>
          <a:p>
            <a:pPr marL="0" indent="0" algn="ctr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/>
          <a:lstStyle/>
          <a:p>
            <a:pPr algn="ctr"/>
            <a:r>
              <a:rPr lang="en-US" b="1" dirty="0" smtClean="0"/>
              <a:t>Production Sets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9131" y="2252345"/>
            <a:ext cx="893499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cs typeface="+mj-cs"/>
              </a:rPr>
              <a:t>Definition: </a:t>
            </a: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If S  and  T are sets of strings of letters (weather they are finite or infinite sets), we define the product sets of strings of letters to be:</a:t>
            </a:r>
          </a:p>
          <a:p>
            <a:pPr marL="0" indent="0" algn="just">
              <a:buNone/>
            </a:pPr>
            <a:endParaRPr lang="en-US" dirty="0" smtClean="0">
              <a:cs typeface="+mj-cs"/>
            </a:endParaRPr>
          </a:p>
          <a:p>
            <a:pPr marL="0" indent="0" algn="just">
              <a:buNone/>
            </a:pPr>
            <a:r>
              <a:rPr lang="en-US" dirty="0" smtClean="0">
                <a:cs typeface="+mj-cs"/>
              </a:rPr>
              <a:t>ST= { all combination of a string from S concatenated with a </a:t>
            </a:r>
          </a:p>
          <a:p>
            <a:pPr marL="0" indent="0" algn="just"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     string from T}</a:t>
            </a:r>
          </a:p>
          <a:p>
            <a:pPr marL="0" indent="0" algn="just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51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858973"/>
            <a:ext cx="10515600" cy="462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Example1</a:t>
            </a:r>
            <a:r>
              <a:rPr lang="en-US" sz="3200" dirty="0" smtClean="0"/>
              <a:t>: if S={a  aa  </a:t>
            </a:r>
            <a:r>
              <a:rPr lang="en-US" sz="3200" dirty="0" err="1" smtClean="0"/>
              <a:t>aaa</a:t>
            </a:r>
            <a:r>
              <a:rPr lang="en-US" sz="3200" dirty="0" smtClean="0"/>
              <a:t>}  and  T={bb  </a:t>
            </a:r>
            <a:r>
              <a:rPr lang="en-US" sz="3200" dirty="0" err="1" smtClean="0"/>
              <a:t>bbb</a:t>
            </a:r>
            <a:r>
              <a:rPr lang="en-US" sz="3200" dirty="0" smtClean="0"/>
              <a:t>}</a:t>
            </a:r>
          </a:p>
          <a:p>
            <a:pPr marL="0" indent="0">
              <a:buNone/>
            </a:pPr>
            <a:r>
              <a:rPr lang="en-US" sz="3200" dirty="0" smtClean="0"/>
              <a:t>	Then: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ST={</a:t>
            </a:r>
            <a:r>
              <a:rPr lang="en-US" sz="3200" dirty="0" err="1" smtClean="0"/>
              <a:t>abb</a:t>
            </a:r>
            <a:r>
              <a:rPr lang="en-US" sz="3200" dirty="0" smtClean="0"/>
              <a:t>  </a:t>
            </a:r>
            <a:r>
              <a:rPr lang="en-US" sz="3200" dirty="0" err="1" smtClean="0"/>
              <a:t>abbb</a:t>
            </a:r>
            <a:r>
              <a:rPr lang="en-US" sz="3200" dirty="0" smtClean="0"/>
              <a:t>  </a:t>
            </a:r>
            <a:r>
              <a:rPr lang="en-US" sz="3200" dirty="0" err="1" smtClean="0"/>
              <a:t>aabb</a:t>
            </a:r>
            <a:r>
              <a:rPr lang="en-US" sz="3200" dirty="0" smtClean="0"/>
              <a:t>  </a:t>
            </a:r>
            <a:r>
              <a:rPr lang="en-US" sz="3200" dirty="0" err="1" smtClean="0"/>
              <a:t>aabbb</a:t>
            </a:r>
            <a:r>
              <a:rPr lang="en-US" sz="3200" dirty="0" smtClean="0"/>
              <a:t>  </a:t>
            </a:r>
            <a:r>
              <a:rPr lang="en-US" sz="3200" dirty="0" err="1" smtClean="0"/>
              <a:t>aaabb</a:t>
            </a:r>
            <a:r>
              <a:rPr lang="en-US" sz="3200" dirty="0" smtClean="0"/>
              <a:t>  </a:t>
            </a:r>
            <a:r>
              <a:rPr lang="en-US" sz="3200" dirty="0" err="1" smtClean="0"/>
              <a:t>aaabbb</a:t>
            </a:r>
            <a:r>
              <a:rPr lang="en-US" sz="3200" dirty="0" smtClean="0"/>
              <a:t>}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TT={</a:t>
            </a:r>
            <a:r>
              <a:rPr lang="en-US" sz="3200" dirty="0" err="1" smtClean="0"/>
              <a:t>bbbb</a:t>
            </a:r>
            <a:r>
              <a:rPr lang="en-US" sz="3200" dirty="0" smtClean="0"/>
              <a:t>  </a:t>
            </a:r>
            <a:r>
              <a:rPr lang="en-US" sz="3200" dirty="0" err="1" smtClean="0"/>
              <a:t>bbbbb</a:t>
            </a:r>
            <a:r>
              <a:rPr lang="en-US" sz="3200" dirty="0" smtClean="0"/>
              <a:t> </a:t>
            </a:r>
            <a:r>
              <a:rPr lang="en-US" sz="3200" dirty="0" err="1" smtClean="0"/>
              <a:t>bbbbbb</a:t>
            </a:r>
            <a:r>
              <a:rPr lang="en-US" sz="3200" dirty="0" smtClean="0"/>
              <a:t>}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Example2</a:t>
            </a:r>
            <a:r>
              <a:rPr lang="en-US" sz="3200" dirty="0" smtClean="0"/>
              <a:t>: </a:t>
            </a:r>
            <a:r>
              <a:rPr lang="en-US" sz="3200" dirty="0"/>
              <a:t>if </a:t>
            </a:r>
            <a:r>
              <a:rPr lang="en-US" sz="3200" dirty="0" smtClean="0"/>
              <a:t>P={</a:t>
            </a:r>
            <a:r>
              <a:rPr lang="en-US" sz="3200" dirty="0"/>
              <a:t>a  </a:t>
            </a:r>
            <a:r>
              <a:rPr lang="en-US" sz="3200" dirty="0" smtClean="0"/>
              <a:t>bb  </a:t>
            </a:r>
            <a:r>
              <a:rPr lang="en-US" sz="3200" dirty="0" err="1" smtClean="0"/>
              <a:t>bab</a:t>
            </a:r>
            <a:r>
              <a:rPr lang="en-US" sz="3200" dirty="0" smtClean="0"/>
              <a:t>} and  Q={</a:t>
            </a:r>
            <a:r>
              <a:rPr lang="el-GR" sz="3200" b="1" dirty="0"/>
              <a:t>λ</a:t>
            </a:r>
            <a:r>
              <a:rPr lang="en-US" sz="3200" dirty="0" smtClean="0"/>
              <a:t>  </a:t>
            </a:r>
            <a:r>
              <a:rPr lang="en-US" sz="3200" dirty="0" err="1"/>
              <a:t>bbb</a:t>
            </a:r>
            <a:r>
              <a:rPr lang="en-US" sz="3200" dirty="0"/>
              <a:t>}</a:t>
            </a:r>
          </a:p>
          <a:p>
            <a:pPr marL="0" indent="0">
              <a:buNone/>
            </a:pPr>
            <a:r>
              <a:rPr lang="en-US" sz="3200" dirty="0"/>
              <a:t>	Then:</a:t>
            </a:r>
          </a:p>
          <a:p>
            <a:pPr marL="0" indent="0">
              <a:buNone/>
            </a:pPr>
            <a:r>
              <a:rPr lang="en-US" sz="3200" dirty="0" smtClean="0"/>
              <a:t>	PQ={a  </a:t>
            </a:r>
            <a:r>
              <a:rPr lang="en-US" sz="3200" dirty="0" err="1" smtClean="0"/>
              <a:t>abbb</a:t>
            </a:r>
            <a:r>
              <a:rPr lang="en-US" sz="3200" dirty="0" smtClean="0"/>
              <a:t>  bb  </a:t>
            </a:r>
            <a:r>
              <a:rPr lang="en-US" sz="3200" dirty="0" err="1" smtClean="0"/>
              <a:t>bbbbb</a:t>
            </a:r>
            <a:r>
              <a:rPr lang="en-US" sz="3200" dirty="0" smtClean="0"/>
              <a:t>  </a:t>
            </a:r>
            <a:r>
              <a:rPr lang="en-US" sz="3200" dirty="0" err="1" smtClean="0"/>
              <a:t>bab</a:t>
            </a:r>
            <a:r>
              <a:rPr lang="en-US" sz="3200" dirty="0" smtClean="0"/>
              <a:t> </a:t>
            </a:r>
            <a:r>
              <a:rPr lang="en-US" sz="3200" dirty="0" err="1" smtClean="0"/>
              <a:t>babbbb</a:t>
            </a:r>
            <a:r>
              <a:rPr lang="en-US" sz="3200" dirty="0" smtClean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16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858973"/>
            <a:ext cx="10515600" cy="462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Example3</a:t>
            </a:r>
            <a:r>
              <a:rPr lang="en-US" sz="3200" dirty="0" smtClean="0"/>
              <a:t>: if M={</a:t>
            </a:r>
            <a:r>
              <a:rPr lang="el-GR" sz="3200" b="1" dirty="0"/>
              <a:t>λ</a:t>
            </a:r>
            <a:r>
              <a:rPr lang="en-US" sz="3200" dirty="0" smtClean="0"/>
              <a:t>  x  xx}  and  N={</a:t>
            </a:r>
            <a:r>
              <a:rPr lang="el-GR" sz="3200" b="1" dirty="0"/>
              <a:t>λ</a:t>
            </a:r>
            <a:r>
              <a:rPr lang="en-US" sz="3200" dirty="0" smtClean="0"/>
              <a:t>  y  </a:t>
            </a:r>
            <a:r>
              <a:rPr lang="en-US" sz="3200" dirty="0" err="1" smtClean="0"/>
              <a:t>yy</a:t>
            </a:r>
            <a:r>
              <a:rPr lang="en-US" sz="3200" dirty="0" smtClean="0"/>
              <a:t>  </a:t>
            </a:r>
            <a:r>
              <a:rPr lang="en-US" sz="3200" dirty="0" err="1" smtClean="0"/>
              <a:t>yyy</a:t>
            </a:r>
            <a:r>
              <a:rPr lang="en-US" sz="3200" dirty="0" smtClean="0"/>
              <a:t>  …}</a:t>
            </a:r>
          </a:p>
          <a:p>
            <a:pPr marL="0" indent="0">
              <a:buNone/>
            </a:pPr>
            <a:r>
              <a:rPr lang="en-US" sz="3200" dirty="0" smtClean="0"/>
              <a:t>	Then: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MN={</a:t>
            </a:r>
            <a:r>
              <a:rPr lang="el-GR" sz="3200" b="1" dirty="0" smtClean="0"/>
              <a:t>λ</a:t>
            </a:r>
            <a:r>
              <a:rPr lang="en-US" sz="3200" b="1" dirty="0" smtClean="0"/>
              <a:t>  y  </a:t>
            </a:r>
            <a:r>
              <a:rPr lang="en-US" sz="3200" b="1" dirty="0" err="1" smtClean="0"/>
              <a:t>yy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yyy</a:t>
            </a:r>
            <a:r>
              <a:rPr lang="en-US" sz="3200" b="1" dirty="0" smtClean="0"/>
              <a:t> …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	x  </a:t>
            </a:r>
            <a:r>
              <a:rPr lang="en-US" sz="3200" dirty="0" err="1" smtClean="0"/>
              <a:t>xy</a:t>
            </a:r>
            <a:r>
              <a:rPr lang="en-US" sz="3200" dirty="0" smtClean="0"/>
              <a:t>  </a:t>
            </a:r>
            <a:r>
              <a:rPr lang="en-US" sz="3200" dirty="0" err="1" smtClean="0"/>
              <a:t>xyy</a:t>
            </a:r>
            <a:r>
              <a:rPr lang="en-US" sz="3200" dirty="0" smtClean="0"/>
              <a:t>  </a:t>
            </a:r>
            <a:r>
              <a:rPr lang="en-US" sz="3200" dirty="0" err="1" smtClean="0"/>
              <a:t>xyyy</a:t>
            </a:r>
            <a:r>
              <a:rPr lang="en-US" sz="3200" dirty="0" smtClean="0"/>
              <a:t>  …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xxy</a:t>
            </a:r>
            <a:r>
              <a:rPr lang="en-US" sz="3200" dirty="0" smtClean="0"/>
              <a:t>  </a:t>
            </a:r>
            <a:r>
              <a:rPr lang="en-US" sz="3200" dirty="0" err="1" smtClean="0"/>
              <a:t>xxyy</a:t>
            </a:r>
            <a:r>
              <a:rPr lang="en-US" sz="3200" dirty="0" smtClean="0"/>
              <a:t>  </a:t>
            </a:r>
            <a:r>
              <a:rPr lang="en-US" sz="3200" dirty="0" err="1" smtClean="0"/>
              <a:t>xxyyy</a:t>
            </a:r>
            <a:r>
              <a:rPr lang="en-US" sz="3200" dirty="0" smtClean="0"/>
              <a:t> …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باستخدام التعبير الرياضي ممكن أن نكتب:</a:t>
            </a:r>
          </a:p>
          <a:p>
            <a:pPr marL="0" indent="0" algn="ctr">
              <a:buNone/>
            </a:pPr>
            <a:r>
              <a:rPr lang="en-US" sz="3200" b="1" dirty="0"/>
              <a:t>(</a:t>
            </a:r>
            <a:r>
              <a:rPr lang="el-GR" sz="3200" b="1" dirty="0" smtClean="0"/>
              <a:t>λ</a:t>
            </a:r>
            <a:r>
              <a:rPr lang="en-US" sz="3200" b="1" dirty="0" smtClean="0"/>
              <a:t>+</a:t>
            </a:r>
            <a:r>
              <a:rPr lang="en-US" sz="3200" b="1" dirty="0" err="1" smtClean="0"/>
              <a:t>x+xx</a:t>
            </a:r>
            <a:r>
              <a:rPr lang="en-US" sz="3200" b="1" dirty="0" smtClean="0"/>
              <a:t>)(y*)=y*+</a:t>
            </a:r>
            <a:r>
              <a:rPr lang="en-US" sz="3200" b="1" dirty="0" err="1" smtClean="0"/>
              <a:t>xy</a:t>
            </a:r>
            <a:r>
              <a:rPr lang="en-US" sz="3200" b="1" dirty="0" smtClean="0"/>
              <a:t>*+</a:t>
            </a:r>
            <a:r>
              <a:rPr lang="en-US" sz="3200" b="1" dirty="0" err="1" smtClean="0"/>
              <a:t>xxy</a:t>
            </a:r>
            <a:r>
              <a:rPr lang="en-US" sz="3200" b="1" dirty="0" smtClean="0"/>
              <a:t>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51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/>
          <a:lstStyle/>
          <a:p>
            <a:pPr algn="ctr"/>
            <a:r>
              <a:rPr lang="en-US" b="1" dirty="0" smtClean="0"/>
              <a:t>Graphs</a:t>
            </a:r>
            <a:br>
              <a:rPr lang="en-US" b="1" dirty="0" smtClean="0"/>
            </a:br>
            <a:r>
              <a:rPr lang="ar-IQ" b="1" dirty="0" smtClean="0"/>
              <a:t>المخططات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6686" y="2252345"/>
            <a:ext cx="10657114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IQ" b="1" dirty="0" smtClean="0">
                <a:cs typeface="+mj-cs"/>
              </a:rPr>
              <a:t>المخطط</a:t>
            </a:r>
            <a:r>
              <a:rPr lang="ar-IQ" dirty="0" smtClean="0">
                <a:cs typeface="+mj-cs"/>
              </a:rPr>
              <a:t>: هو مجموعة من النقاط المرتبطة تسمى (العقد) مع بعضها بواسطة خطوط  </a:t>
            </a:r>
          </a:p>
          <a:p>
            <a:pPr marL="0" indent="0" algn="r"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          (الحواف).</a:t>
            </a:r>
          </a:p>
          <a:p>
            <a:pPr marL="0" indent="0" algn="r">
              <a:buNone/>
            </a:pPr>
            <a:r>
              <a:rPr lang="ar-IQ" dirty="0" smtClean="0">
                <a:cs typeface="+mj-cs"/>
              </a:rPr>
              <a:t> بينما تسمى الخطوط التي تربطها </a:t>
            </a:r>
            <a:r>
              <a:rPr lang="en-US" b="1" dirty="0" smtClean="0">
                <a:cs typeface="+mj-cs"/>
              </a:rPr>
              <a:t>vertices or nodes</a:t>
            </a:r>
            <a:r>
              <a:rPr lang="ar-IQ" b="1" dirty="0"/>
              <a:t> *  </a:t>
            </a:r>
            <a:r>
              <a:rPr lang="ar-IQ" dirty="0"/>
              <a:t>تسمى النقاط التي على المخطط </a:t>
            </a:r>
            <a:r>
              <a:rPr lang="ar-IQ" dirty="0" smtClean="0"/>
              <a:t> </a:t>
            </a:r>
          </a:p>
          <a:p>
            <a:pPr marL="0" indent="0" algn="r">
              <a:buNone/>
            </a:pPr>
            <a:r>
              <a:rPr lang="ar-IQ" b="1" dirty="0">
                <a:cs typeface="+mj-cs"/>
              </a:rPr>
              <a:t> </a:t>
            </a:r>
            <a:r>
              <a:rPr lang="ar-IQ" b="1" dirty="0" smtClean="0">
                <a:cs typeface="+mj-cs"/>
              </a:rPr>
              <a:t> .   </a:t>
            </a:r>
            <a:r>
              <a:rPr lang="en-US" b="1" dirty="0" smtClean="0">
                <a:cs typeface="+mj-cs"/>
              </a:rPr>
              <a:t>arcs or edges  </a:t>
            </a:r>
            <a:r>
              <a:rPr lang="ar-IQ" b="1" dirty="0" smtClean="0">
                <a:cs typeface="+mj-cs"/>
              </a:rPr>
              <a:t>   </a:t>
            </a:r>
            <a:endParaRPr lang="en-US" b="1" dirty="0" smtClean="0">
              <a:cs typeface="+mj-cs"/>
            </a:endParaRPr>
          </a:p>
          <a:p>
            <a:pPr marL="0" indent="0" algn="r">
              <a:buNone/>
            </a:pPr>
            <a:endParaRPr lang="ar-IQ" b="1" dirty="0" smtClean="0">
              <a:cs typeface="+mj-cs"/>
            </a:endParaRPr>
          </a:p>
          <a:p>
            <a:pPr marL="0" indent="0" algn="r">
              <a:buNone/>
            </a:pPr>
            <a:endParaRPr lang="en-US" b="1" dirty="0">
              <a:cs typeface="+mj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4048397"/>
            <a:ext cx="4043735" cy="26789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759" y="4297271"/>
            <a:ext cx="2857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/>
          <a:lstStyle/>
          <a:p>
            <a:pPr algn="ctr"/>
            <a:r>
              <a:rPr lang="en-US" b="1" dirty="0" smtClean="0"/>
              <a:t>Directed Graph (Digraph)</a:t>
            </a:r>
            <a:br>
              <a:rPr lang="en-US" b="1" dirty="0" smtClean="0"/>
            </a:br>
            <a:r>
              <a:rPr lang="ar-IQ" b="1" dirty="0" smtClean="0"/>
              <a:t>المخطط الموجه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303" y="1915886"/>
            <a:ext cx="10657114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b="1" dirty="0"/>
              <a:t>المخطط </a:t>
            </a:r>
            <a:r>
              <a:rPr lang="ar-IQ" b="1" dirty="0" smtClean="0"/>
              <a:t>الموجه: </a:t>
            </a:r>
            <a:r>
              <a:rPr lang="ar-IQ" dirty="0"/>
              <a:t>هو رسم بياني أو مجموعة من القمم المتصلة بحواف، وللحواف اتجاه مرتبط </a:t>
            </a:r>
            <a:r>
              <a:rPr lang="ar-IQ" dirty="0" smtClean="0"/>
              <a:t>بها</a:t>
            </a:r>
            <a:r>
              <a:rPr lang="ar-IQ" dirty="0"/>
              <a:t>. المخطط الموجه هو زوج </a:t>
            </a:r>
            <a:r>
              <a:rPr lang="ar-IQ" dirty="0" smtClean="0"/>
              <a:t>مرتب. وتكون فيه الخطوط ممثلة بالاسهم.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ar-IQ" dirty="0"/>
              <a:t> </a:t>
            </a:r>
            <a:r>
              <a:rPr lang="en-US" i="1" dirty="0"/>
              <a:t>G</a:t>
            </a:r>
            <a:r>
              <a:rPr lang="en-US" dirty="0"/>
              <a:t> = (</a:t>
            </a:r>
            <a:r>
              <a:rPr lang="en-US" i="1" dirty="0"/>
              <a:t>V</a:t>
            </a:r>
            <a:r>
              <a:rPr lang="en-US" dirty="0"/>
              <a:t>, </a:t>
            </a:r>
            <a:r>
              <a:rPr lang="en-US" i="1" dirty="0"/>
              <a:t>A</a:t>
            </a:r>
            <a:r>
              <a:rPr lang="en-US" dirty="0"/>
              <a:t>) (</a:t>
            </a:r>
            <a:r>
              <a:rPr lang="ar-IQ" dirty="0"/>
              <a:t>أحياناً </a:t>
            </a:r>
            <a:r>
              <a:rPr lang="en-US" i="1" dirty="0"/>
              <a:t>G</a:t>
            </a:r>
            <a:r>
              <a:rPr lang="en-US" dirty="0"/>
              <a:t> = (</a:t>
            </a:r>
            <a:r>
              <a:rPr lang="en-US" i="1" dirty="0"/>
              <a:t>V</a:t>
            </a:r>
            <a:r>
              <a:rPr lang="en-US" dirty="0"/>
              <a:t>, </a:t>
            </a:r>
            <a:r>
              <a:rPr lang="en-US" i="1" dirty="0"/>
              <a:t>E</a:t>
            </a:r>
            <a:r>
              <a:rPr lang="en-US" dirty="0" smtClean="0"/>
              <a:t>))</a:t>
            </a:r>
            <a:r>
              <a:rPr lang="en-US" dirty="0"/>
              <a:t> </a:t>
            </a:r>
            <a:r>
              <a:rPr lang="ar-IQ" dirty="0" smtClean="0"/>
              <a:t>حيث:</a:t>
            </a:r>
          </a:p>
          <a:p>
            <a:pPr marL="0" indent="0" algn="r">
              <a:buNone/>
            </a:pPr>
            <a:r>
              <a:rPr lang="ar-IQ" dirty="0" smtClean="0"/>
              <a:t>:  </a:t>
            </a:r>
            <a:r>
              <a:rPr lang="ar-IQ" dirty="0"/>
              <a:t>مجموعة عناصرها تسمى قمم أو عقد أو </a:t>
            </a:r>
            <a:r>
              <a:rPr lang="ar-IQ" dirty="0" smtClean="0"/>
              <a:t>نقاط.</a:t>
            </a:r>
            <a:r>
              <a:rPr lang="en-US" dirty="0" smtClean="0"/>
              <a:t>V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: </a:t>
            </a:r>
            <a:r>
              <a:rPr lang="ar-IQ" dirty="0"/>
              <a:t>مجموعة من الأزواج المرتبة من القمم تعرف </a:t>
            </a:r>
            <a:r>
              <a:rPr lang="ar-IQ" dirty="0" smtClean="0"/>
              <a:t>بالأسهم أو الحواف الموجهة</a:t>
            </a:r>
            <a:r>
              <a:rPr lang="en-US" dirty="0" smtClean="0"/>
              <a:t>A</a:t>
            </a:r>
            <a:endParaRPr lang="ar-IQ" dirty="0" smtClean="0"/>
          </a:p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endParaRPr lang="ar-IQ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533" y="4511885"/>
            <a:ext cx="1638300" cy="2124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64" y="4361225"/>
            <a:ext cx="3796825" cy="24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160" y="606425"/>
            <a:ext cx="10515600" cy="462742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3200" b="1" dirty="0" smtClean="0"/>
              <a:t>تعاريف</a:t>
            </a:r>
            <a:r>
              <a:rPr lang="ar-IQ" sz="3200" dirty="0" smtClean="0"/>
              <a:t>:</a:t>
            </a:r>
          </a:p>
          <a:p>
            <a:pPr marL="0" indent="0" algn="r">
              <a:buNone/>
            </a:pPr>
            <a:r>
              <a:rPr lang="ar-IQ" sz="3200" dirty="0" smtClean="0"/>
              <a:t>: هو المسار من عقدة الى عقدة أخرى.</a:t>
            </a:r>
            <a:r>
              <a:rPr lang="en-US" sz="3200" dirty="0" smtClean="0"/>
              <a:t>Path</a:t>
            </a:r>
            <a:endParaRPr lang="ar-IQ" sz="3200" dirty="0" smtClean="0"/>
          </a:p>
          <a:p>
            <a:pPr marL="0" indent="0" algn="r">
              <a:buNone/>
            </a:pPr>
            <a:r>
              <a:rPr lang="ar-IQ" sz="3200" dirty="0" smtClean="0"/>
              <a:t>: هو عدد الحواف في المسار.</a:t>
            </a:r>
            <a:r>
              <a:rPr lang="en-US" sz="3200" dirty="0" smtClean="0"/>
              <a:t>Length of Path</a:t>
            </a:r>
            <a:endParaRPr lang="ar-IQ" sz="3200" dirty="0"/>
          </a:p>
          <a:p>
            <a:pPr marL="0" indent="0" algn="r">
              <a:buNone/>
            </a:pPr>
            <a:r>
              <a:rPr lang="ar-IQ" sz="3200" dirty="0" smtClean="0"/>
              <a:t>: هو المسار الذي يبدأ وينتهي عند نفس العقدة ولا تظهر الحافة أكثر من </a:t>
            </a:r>
            <a:r>
              <a:rPr lang="en-US" sz="3200" dirty="0" smtClean="0"/>
              <a:t>Cycle</a:t>
            </a:r>
            <a:endParaRPr lang="ar-IQ" sz="3200" dirty="0" smtClean="0"/>
          </a:p>
          <a:p>
            <a:pPr marL="0" indent="0" algn="r">
              <a:buNone/>
            </a:pPr>
            <a:r>
              <a:rPr lang="ar-IQ" sz="3200" dirty="0" smtClean="0"/>
              <a:t>         مرة في المسار.</a:t>
            </a:r>
            <a:endParaRPr lang="ar-IQ" sz="3200" dirty="0"/>
          </a:p>
          <a:p>
            <a:pPr marL="0" indent="0" algn="r">
              <a:buNone/>
            </a:pPr>
            <a:r>
              <a:rPr lang="ar-IQ" sz="3200" dirty="0" smtClean="0"/>
              <a:t>: إذا كانت كل زوج من العقدة مرتبطة مع بعضها.</a:t>
            </a:r>
            <a:r>
              <a:rPr lang="en-US" sz="3200" dirty="0" smtClean="0"/>
              <a:t>Connected Graph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674" y="4100376"/>
            <a:ext cx="38957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326" y="919934"/>
            <a:ext cx="9013371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Find the nodes, edges, and the length of the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digraph </a:t>
            </a:r>
            <a:r>
              <a:rPr lang="en-US" smtClean="0"/>
              <a:t>for the bellow </a:t>
            </a:r>
            <a:r>
              <a:rPr lang="en-US" dirty="0" smtClean="0"/>
              <a:t>graph.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Nodes: A  B  C  D  E</a:t>
            </a:r>
          </a:p>
          <a:p>
            <a:pPr marL="0" indent="0">
              <a:buNone/>
            </a:pPr>
            <a:r>
              <a:rPr lang="en-US" dirty="0" smtClean="0"/>
              <a:t>2. Edges: AB  BC  AD  DE</a:t>
            </a:r>
          </a:p>
          <a:p>
            <a:pPr marL="0" indent="0">
              <a:buNone/>
            </a:pPr>
            <a:r>
              <a:rPr lang="en-US" dirty="0" smtClean="0"/>
              <a:t>3. Length of Path: 5</a:t>
            </a:r>
          </a:p>
          <a:p>
            <a:pPr marL="0" indent="0">
              <a:buNone/>
            </a:pPr>
            <a:r>
              <a:rPr lang="en-US" dirty="0" smtClean="0"/>
              <a:t>4. Cycle or not: not cycle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708" y="2160571"/>
            <a:ext cx="2135330" cy="276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5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315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The Theory of Computation النظرية الاحتسابية</vt:lpstr>
      <vt:lpstr>Regular Expression التعبيرات القياسية</vt:lpstr>
      <vt:lpstr>Production Sets</vt:lpstr>
      <vt:lpstr>PowerPoint Presentation</vt:lpstr>
      <vt:lpstr>PowerPoint Presentation</vt:lpstr>
      <vt:lpstr>Graphs المخططات</vt:lpstr>
      <vt:lpstr>Directed Graph (Digraph) المخطط الموجه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65</cp:revision>
  <dcterms:created xsi:type="dcterms:W3CDTF">2018-11-28T23:44:47Z</dcterms:created>
  <dcterms:modified xsi:type="dcterms:W3CDTF">2018-12-01T05:39:26Z</dcterms:modified>
</cp:coreProperties>
</file>