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9" r:id="rId5"/>
    <p:sldId id="283" r:id="rId6"/>
    <p:sldId id="284" r:id="rId7"/>
    <p:sldId id="285" r:id="rId8"/>
    <p:sldId id="28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BEB0E3-4AFE-4172-A6B3-187D356001E1}"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C3CD2-E150-443A-A8BA-B131D3F11B3E}" type="slidenum">
              <a:rPr lang="en-US" smtClean="0"/>
              <a:t>‹#›</a:t>
            </a:fld>
            <a:endParaRPr lang="en-US"/>
          </a:p>
        </p:txBody>
      </p:sp>
    </p:spTree>
    <p:extLst>
      <p:ext uri="{BB962C8B-B14F-4D97-AF65-F5344CB8AC3E}">
        <p14:creationId xmlns:p14="http://schemas.microsoft.com/office/powerpoint/2010/main" val="3448479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BEB0E3-4AFE-4172-A6B3-187D356001E1}"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C3CD2-E150-443A-A8BA-B131D3F11B3E}" type="slidenum">
              <a:rPr lang="en-US" smtClean="0"/>
              <a:t>‹#›</a:t>
            </a:fld>
            <a:endParaRPr lang="en-US"/>
          </a:p>
        </p:txBody>
      </p:sp>
    </p:spTree>
    <p:extLst>
      <p:ext uri="{BB962C8B-B14F-4D97-AF65-F5344CB8AC3E}">
        <p14:creationId xmlns:p14="http://schemas.microsoft.com/office/powerpoint/2010/main" val="66686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BEB0E3-4AFE-4172-A6B3-187D356001E1}"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C3CD2-E150-443A-A8BA-B131D3F11B3E}" type="slidenum">
              <a:rPr lang="en-US" smtClean="0"/>
              <a:t>‹#›</a:t>
            </a:fld>
            <a:endParaRPr lang="en-US"/>
          </a:p>
        </p:txBody>
      </p:sp>
    </p:spTree>
    <p:extLst>
      <p:ext uri="{BB962C8B-B14F-4D97-AF65-F5344CB8AC3E}">
        <p14:creationId xmlns:p14="http://schemas.microsoft.com/office/powerpoint/2010/main" val="1984164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BEB0E3-4AFE-4172-A6B3-187D356001E1}"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C3CD2-E150-443A-A8BA-B131D3F11B3E}" type="slidenum">
              <a:rPr lang="en-US" smtClean="0"/>
              <a:t>‹#›</a:t>
            </a:fld>
            <a:endParaRPr lang="en-US"/>
          </a:p>
        </p:txBody>
      </p:sp>
    </p:spTree>
    <p:extLst>
      <p:ext uri="{BB962C8B-B14F-4D97-AF65-F5344CB8AC3E}">
        <p14:creationId xmlns:p14="http://schemas.microsoft.com/office/powerpoint/2010/main" val="134820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6BEB0E3-4AFE-4172-A6B3-187D356001E1}"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C3CD2-E150-443A-A8BA-B131D3F11B3E}" type="slidenum">
              <a:rPr lang="en-US" smtClean="0"/>
              <a:t>‹#›</a:t>
            </a:fld>
            <a:endParaRPr lang="en-US"/>
          </a:p>
        </p:txBody>
      </p:sp>
    </p:spTree>
    <p:extLst>
      <p:ext uri="{BB962C8B-B14F-4D97-AF65-F5344CB8AC3E}">
        <p14:creationId xmlns:p14="http://schemas.microsoft.com/office/powerpoint/2010/main" val="1368878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BEB0E3-4AFE-4172-A6B3-187D356001E1}" type="datetimeFigureOut">
              <a:rPr lang="en-US" smtClean="0"/>
              <a:t>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C3CD2-E150-443A-A8BA-B131D3F11B3E}" type="slidenum">
              <a:rPr lang="en-US" smtClean="0"/>
              <a:t>‹#›</a:t>
            </a:fld>
            <a:endParaRPr lang="en-US"/>
          </a:p>
        </p:txBody>
      </p:sp>
    </p:spTree>
    <p:extLst>
      <p:ext uri="{BB962C8B-B14F-4D97-AF65-F5344CB8AC3E}">
        <p14:creationId xmlns:p14="http://schemas.microsoft.com/office/powerpoint/2010/main" val="189477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BEB0E3-4AFE-4172-A6B3-187D356001E1}" type="datetimeFigureOut">
              <a:rPr lang="en-US" smtClean="0"/>
              <a:t>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7C3CD2-E150-443A-A8BA-B131D3F11B3E}" type="slidenum">
              <a:rPr lang="en-US" smtClean="0"/>
              <a:t>‹#›</a:t>
            </a:fld>
            <a:endParaRPr lang="en-US"/>
          </a:p>
        </p:txBody>
      </p:sp>
    </p:spTree>
    <p:extLst>
      <p:ext uri="{BB962C8B-B14F-4D97-AF65-F5344CB8AC3E}">
        <p14:creationId xmlns:p14="http://schemas.microsoft.com/office/powerpoint/2010/main" val="1828425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BEB0E3-4AFE-4172-A6B3-187D356001E1}" type="datetimeFigureOut">
              <a:rPr lang="en-US" smtClean="0"/>
              <a:t>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7C3CD2-E150-443A-A8BA-B131D3F11B3E}" type="slidenum">
              <a:rPr lang="en-US" smtClean="0"/>
              <a:t>‹#›</a:t>
            </a:fld>
            <a:endParaRPr lang="en-US"/>
          </a:p>
        </p:txBody>
      </p:sp>
    </p:spTree>
    <p:extLst>
      <p:ext uri="{BB962C8B-B14F-4D97-AF65-F5344CB8AC3E}">
        <p14:creationId xmlns:p14="http://schemas.microsoft.com/office/powerpoint/2010/main" val="121346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BEB0E3-4AFE-4172-A6B3-187D356001E1}" type="datetimeFigureOut">
              <a:rPr lang="en-US" smtClean="0"/>
              <a:t>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7C3CD2-E150-443A-A8BA-B131D3F11B3E}" type="slidenum">
              <a:rPr lang="en-US" smtClean="0"/>
              <a:t>‹#›</a:t>
            </a:fld>
            <a:endParaRPr lang="en-US"/>
          </a:p>
        </p:txBody>
      </p:sp>
    </p:spTree>
    <p:extLst>
      <p:ext uri="{BB962C8B-B14F-4D97-AF65-F5344CB8AC3E}">
        <p14:creationId xmlns:p14="http://schemas.microsoft.com/office/powerpoint/2010/main" val="3562498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6BEB0E3-4AFE-4172-A6B3-187D356001E1}" type="datetimeFigureOut">
              <a:rPr lang="en-US" smtClean="0"/>
              <a:t>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C3CD2-E150-443A-A8BA-B131D3F11B3E}" type="slidenum">
              <a:rPr lang="en-US" smtClean="0"/>
              <a:t>‹#›</a:t>
            </a:fld>
            <a:endParaRPr lang="en-US"/>
          </a:p>
        </p:txBody>
      </p:sp>
    </p:spTree>
    <p:extLst>
      <p:ext uri="{BB962C8B-B14F-4D97-AF65-F5344CB8AC3E}">
        <p14:creationId xmlns:p14="http://schemas.microsoft.com/office/powerpoint/2010/main" val="1414792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6BEB0E3-4AFE-4172-A6B3-187D356001E1}" type="datetimeFigureOut">
              <a:rPr lang="en-US" smtClean="0"/>
              <a:t>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C3CD2-E150-443A-A8BA-B131D3F11B3E}" type="slidenum">
              <a:rPr lang="en-US" smtClean="0"/>
              <a:t>‹#›</a:t>
            </a:fld>
            <a:endParaRPr lang="en-US"/>
          </a:p>
        </p:txBody>
      </p:sp>
    </p:spTree>
    <p:extLst>
      <p:ext uri="{BB962C8B-B14F-4D97-AF65-F5344CB8AC3E}">
        <p14:creationId xmlns:p14="http://schemas.microsoft.com/office/powerpoint/2010/main" val="3111414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BEB0E3-4AFE-4172-A6B3-187D356001E1}" type="datetimeFigureOut">
              <a:rPr lang="en-US" smtClean="0"/>
              <a:t>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7C3CD2-E150-443A-A8BA-B131D3F11B3E}" type="slidenum">
              <a:rPr lang="en-US" smtClean="0"/>
              <a:t>‹#›</a:t>
            </a:fld>
            <a:endParaRPr lang="en-US"/>
          </a:p>
        </p:txBody>
      </p:sp>
    </p:spTree>
    <p:extLst>
      <p:ext uri="{BB962C8B-B14F-4D97-AF65-F5344CB8AC3E}">
        <p14:creationId xmlns:p14="http://schemas.microsoft.com/office/powerpoint/2010/main" val="3971476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Theory of Computation</a:t>
            </a:r>
            <a:br>
              <a:rPr lang="en-US" dirty="0" smtClean="0"/>
            </a:br>
            <a:r>
              <a:rPr lang="ar-IQ" dirty="0" smtClean="0"/>
              <a:t>النظرية الاحتسابية</a:t>
            </a:r>
            <a:endParaRPr lang="en-US" dirty="0"/>
          </a:p>
        </p:txBody>
      </p:sp>
      <p:sp>
        <p:nvSpPr>
          <p:cNvPr id="3" name="Subtitle 2"/>
          <p:cNvSpPr>
            <a:spLocks noGrp="1"/>
          </p:cNvSpPr>
          <p:nvPr>
            <p:ph type="subTitle" idx="1"/>
          </p:nvPr>
        </p:nvSpPr>
        <p:spPr>
          <a:xfrm>
            <a:off x="1524000" y="4159386"/>
            <a:ext cx="9144000" cy="1901780"/>
          </a:xfrm>
        </p:spPr>
        <p:txBody>
          <a:bodyPr>
            <a:normAutofit fontScale="85000" lnSpcReduction="20000"/>
          </a:bodyPr>
          <a:lstStyle/>
          <a:p>
            <a:r>
              <a:rPr lang="ar-IQ" b="1" dirty="0" smtClean="0"/>
              <a:t>المحاضرة رقم -6-</a:t>
            </a:r>
          </a:p>
          <a:p>
            <a:r>
              <a:rPr lang="en-US" sz="3400" b="1" dirty="0">
                <a:solidFill>
                  <a:srgbClr val="FF0000"/>
                </a:solidFill>
              </a:rPr>
              <a:t>Transition Graph</a:t>
            </a:r>
            <a:endParaRPr lang="ar-IQ" sz="3400" b="1" dirty="0" smtClean="0">
              <a:solidFill>
                <a:srgbClr val="FF0000"/>
              </a:solidFill>
            </a:endParaRPr>
          </a:p>
          <a:p>
            <a:r>
              <a:rPr lang="ar-IQ" b="1" dirty="0" smtClean="0"/>
              <a:t>إعداد</a:t>
            </a:r>
          </a:p>
          <a:p>
            <a:r>
              <a:rPr lang="ar-IQ" b="1" dirty="0" smtClean="0"/>
              <a:t>م.م وديان حبيب حميد</a:t>
            </a:r>
          </a:p>
          <a:p>
            <a:r>
              <a:rPr lang="ar-IQ" b="1" dirty="0" smtClean="0"/>
              <a:t>كلية التربية الاساسية / قسم الحاسبات</a:t>
            </a:r>
            <a:endParaRPr lang="en-US" b="1" dirty="0"/>
          </a:p>
        </p:txBody>
      </p:sp>
    </p:spTree>
    <p:extLst>
      <p:ext uri="{BB962C8B-B14F-4D97-AF65-F5344CB8AC3E}">
        <p14:creationId xmlns:p14="http://schemas.microsoft.com/office/powerpoint/2010/main" val="3351874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50761"/>
          </a:xfrm>
        </p:spPr>
        <p:txBody>
          <a:bodyPr/>
          <a:lstStyle/>
          <a:p>
            <a:pPr algn="ctr"/>
            <a:r>
              <a:rPr lang="en-US" b="1" dirty="0" smtClean="0"/>
              <a:t>Transition Graph</a:t>
            </a:r>
            <a:endParaRPr lang="en-US" b="1" dirty="0"/>
          </a:p>
        </p:txBody>
      </p:sp>
      <p:sp>
        <p:nvSpPr>
          <p:cNvPr id="4" name="Content Placeholder 3"/>
          <p:cNvSpPr>
            <a:spLocks noGrp="1"/>
          </p:cNvSpPr>
          <p:nvPr>
            <p:ph idx="1"/>
          </p:nvPr>
        </p:nvSpPr>
        <p:spPr>
          <a:xfrm>
            <a:off x="838200" y="2252345"/>
            <a:ext cx="10515600" cy="4351338"/>
          </a:xfrm>
        </p:spPr>
        <p:txBody>
          <a:bodyPr/>
          <a:lstStyle/>
          <a:p>
            <a:pPr marL="0" indent="0" algn="r">
              <a:buNone/>
            </a:pPr>
            <a:r>
              <a:rPr lang="ar-IQ" dirty="0" smtClean="0">
                <a:cs typeface="+mj-cs"/>
              </a:rPr>
              <a:t>: هو مجموعة من ثلاثة أشياء. </a:t>
            </a:r>
            <a:r>
              <a:rPr lang="en-US" dirty="0" smtClean="0">
                <a:cs typeface="+mj-cs"/>
              </a:rPr>
              <a:t>Transition Graph </a:t>
            </a:r>
            <a:r>
              <a:rPr lang="ar-IQ" dirty="0" smtClean="0">
                <a:cs typeface="+mj-cs"/>
              </a:rPr>
              <a:t>تعريف الـ </a:t>
            </a:r>
          </a:p>
          <a:p>
            <a:pPr marL="0" indent="0" algn="just">
              <a:buNone/>
            </a:pPr>
            <a:r>
              <a:rPr lang="ar-IQ" dirty="0" smtClean="0">
                <a:cs typeface="+mj-cs"/>
              </a:rPr>
              <a:t> على الأقل واحدة منها تم تصميمها لتكون نقطة </a:t>
            </a:r>
            <a:r>
              <a:rPr lang="en-US" dirty="0" smtClean="0">
                <a:cs typeface="+mj-cs"/>
              </a:rPr>
              <a:t>States</a:t>
            </a:r>
            <a:r>
              <a:rPr lang="ar-IQ" dirty="0" smtClean="0">
                <a:cs typeface="+mj-cs"/>
              </a:rPr>
              <a:t> </a:t>
            </a:r>
            <a:r>
              <a:rPr lang="ar-IQ" dirty="0"/>
              <a:t>1. مجموعة محددة (منتهية) من الـ </a:t>
            </a:r>
            <a:endParaRPr lang="en-US" dirty="0">
              <a:cs typeface="+mj-cs"/>
            </a:endParaRPr>
          </a:p>
          <a:p>
            <a:pPr marL="0" indent="0" algn="just">
              <a:buNone/>
            </a:pPr>
            <a:r>
              <a:rPr lang="ar-IQ" dirty="0" smtClean="0">
                <a:cs typeface="+mj-cs"/>
              </a:rPr>
              <a:t>بداية ويرمز لها بالرمز (-) وبعض منها (أو قد تكون غير موجودة) تم تصميمها كنقطة نهاية ويرمز لها بالرمز (+).                                                                                       </a:t>
            </a:r>
          </a:p>
          <a:p>
            <a:pPr marL="0" indent="0" algn="just">
              <a:buNone/>
            </a:pPr>
            <a:r>
              <a:rPr lang="ar-IQ" dirty="0" smtClean="0">
                <a:cs typeface="+mj-cs"/>
              </a:rPr>
              <a:t>2. مجموعة منتهية من الأبجدية والتي تمثل الرموز الداخلة.                                         </a:t>
            </a:r>
          </a:p>
          <a:p>
            <a:pPr marL="0" indent="0" algn="just">
              <a:buNone/>
            </a:pPr>
            <a:r>
              <a:rPr lang="ar-IQ" dirty="0" smtClean="0">
                <a:cs typeface="+mj-cs"/>
              </a:rPr>
              <a:t>3. مجموعة منتهية من التنقلات التي تبين كيفية التنقل من حالة الى أخرى (او نقطة الى أخرى)اعتمادا على القراءة.                                                                               </a:t>
            </a:r>
          </a:p>
          <a:p>
            <a:pPr marL="0" indent="0" algn="just">
              <a:buNone/>
            </a:pPr>
            <a:r>
              <a:rPr lang="ar-IQ" dirty="0" smtClean="0">
                <a:cs typeface="+mj-cs"/>
              </a:rPr>
              <a:t>: ممكن أن ترسل الـمجموعة الفارغة وأكثر من حرف واحد بنفس الوقت.         </a:t>
            </a:r>
            <a:r>
              <a:rPr lang="en-US" dirty="0" smtClean="0">
                <a:cs typeface="+mj-cs"/>
              </a:rPr>
              <a:t>TG</a:t>
            </a:r>
            <a:r>
              <a:rPr lang="ar-IQ" dirty="0" smtClean="0">
                <a:cs typeface="+mj-cs"/>
              </a:rPr>
              <a:t> </a:t>
            </a:r>
            <a:r>
              <a:rPr lang="ar-IQ" dirty="0"/>
              <a:t>* في الـ </a:t>
            </a:r>
            <a:endParaRPr lang="en-US" dirty="0">
              <a:cs typeface="+mj-cs"/>
            </a:endParaRPr>
          </a:p>
        </p:txBody>
      </p:sp>
    </p:spTree>
    <p:extLst>
      <p:ext uri="{BB962C8B-B14F-4D97-AF65-F5344CB8AC3E}">
        <p14:creationId xmlns:p14="http://schemas.microsoft.com/office/powerpoint/2010/main" val="3314924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5320" y="858973"/>
            <a:ext cx="10515600" cy="4627426"/>
          </a:xfrm>
        </p:spPr>
        <p:txBody>
          <a:bodyPr>
            <a:normAutofit/>
          </a:bodyPr>
          <a:lstStyle/>
          <a:p>
            <a:pPr marL="0" indent="0">
              <a:buNone/>
            </a:pPr>
            <a:r>
              <a:rPr lang="en-US" sz="3200" b="1" dirty="0" smtClean="0">
                <a:solidFill>
                  <a:srgbClr val="FF0000"/>
                </a:solidFill>
              </a:rPr>
              <a:t>Example1</a:t>
            </a:r>
            <a:r>
              <a:rPr lang="en-US" sz="3200" dirty="0" smtClean="0"/>
              <a:t>: Draw a machine that accept the word baa.</a:t>
            </a:r>
          </a:p>
          <a:p>
            <a:pPr marL="0" indent="0">
              <a:buNone/>
            </a:pPr>
            <a:r>
              <a:rPr lang="en-US" sz="3200" dirty="0" smtClean="0"/>
              <a:t>                                baa</a:t>
            </a:r>
          </a:p>
          <a:p>
            <a:pPr marL="0" indent="0">
              <a:buNone/>
            </a:pPr>
            <a:endParaRPr lang="en-US" sz="3200" b="1" dirty="0" smtClean="0">
              <a:solidFill>
                <a:srgbClr val="FF0000"/>
              </a:solidFill>
            </a:endParaRPr>
          </a:p>
          <a:p>
            <a:pPr marL="0" indent="0">
              <a:buNone/>
            </a:pPr>
            <a:r>
              <a:rPr lang="en-US" sz="3200" dirty="0" smtClean="0"/>
              <a:t>Or:</a:t>
            </a:r>
            <a:endParaRPr lang="en-US" sz="3200" dirty="0"/>
          </a:p>
          <a:p>
            <a:pPr marL="0" indent="0">
              <a:buNone/>
            </a:pPr>
            <a:endParaRPr lang="en-US" sz="3200" dirty="0"/>
          </a:p>
        </p:txBody>
      </p:sp>
      <p:sp>
        <p:nvSpPr>
          <p:cNvPr id="2" name="Oval 1"/>
          <p:cNvSpPr/>
          <p:nvPr/>
        </p:nvSpPr>
        <p:spPr>
          <a:xfrm>
            <a:off x="3143794" y="1942011"/>
            <a:ext cx="435429" cy="3309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cxnSp>
        <p:nvCxnSpPr>
          <p:cNvPr id="6" name="Straight Arrow Connector 5"/>
          <p:cNvCxnSpPr/>
          <p:nvPr/>
        </p:nvCxnSpPr>
        <p:spPr>
          <a:xfrm>
            <a:off x="3579223" y="2123304"/>
            <a:ext cx="107986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4659086" y="1957841"/>
            <a:ext cx="435429" cy="33092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a:t>
            </a:r>
          </a:p>
        </p:txBody>
      </p:sp>
      <p:pic>
        <p:nvPicPr>
          <p:cNvPr id="17" name="Picture 16"/>
          <p:cNvPicPr>
            <a:picLocks noChangeAspect="1"/>
          </p:cNvPicPr>
          <p:nvPr/>
        </p:nvPicPr>
        <p:blipFill>
          <a:blip r:embed="rId2"/>
          <a:stretch>
            <a:fillRect/>
          </a:stretch>
        </p:blipFill>
        <p:spPr>
          <a:xfrm>
            <a:off x="3043647" y="3450586"/>
            <a:ext cx="4101736" cy="2118544"/>
          </a:xfrm>
          <a:prstGeom prst="rect">
            <a:avLst/>
          </a:prstGeom>
        </p:spPr>
      </p:pic>
    </p:spTree>
    <p:extLst>
      <p:ext uri="{BB962C8B-B14F-4D97-AF65-F5344CB8AC3E}">
        <p14:creationId xmlns:p14="http://schemas.microsoft.com/office/powerpoint/2010/main" val="2271682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5320" y="858973"/>
            <a:ext cx="10515600" cy="4627426"/>
          </a:xfrm>
        </p:spPr>
        <p:txBody>
          <a:bodyPr>
            <a:normAutofit/>
          </a:bodyPr>
          <a:lstStyle/>
          <a:p>
            <a:pPr marL="0" indent="0">
              <a:buNone/>
            </a:pPr>
            <a:r>
              <a:rPr lang="en-US" sz="3200" b="1" dirty="0" smtClean="0">
                <a:solidFill>
                  <a:srgbClr val="FF0000"/>
                </a:solidFill>
              </a:rPr>
              <a:t>Example2</a:t>
            </a:r>
            <a:r>
              <a:rPr lang="en-US" sz="3200" dirty="0"/>
              <a:t>: The machine accept the word </a:t>
            </a:r>
            <a:r>
              <a:rPr lang="en-US" sz="3200" dirty="0" err="1"/>
              <a:t>baab</a:t>
            </a:r>
            <a:r>
              <a:rPr lang="en-US" sz="3200" dirty="0"/>
              <a:t>.</a:t>
            </a:r>
          </a:p>
          <a:p>
            <a:pPr marL="0" indent="0">
              <a:buNone/>
            </a:pPr>
            <a:r>
              <a:rPr lang="en-US" sz="3200" dirty="0" smtClean="0"/>
              <a:t>	</a:t>
            </a:r>
            <a:endParaRPr lang="en-US" sz="3200" dirty="0"/>
          </a:p>
        </p:txBody>
      </p:sp>
      <p:pic>
        <p:nvPicPr>
          <p:cNvPr id="2" name="Picture 1"/>
          <p:cNvPicPr>
            <a:picLocks noChangeAspect="1"/>
          </p:cNvPicPr>
          <p:nvPr/>
        </p:nvPicPr>
        <p:blipFill>
          <a:blip r:embed="rId2"/>
          <a:stretch>
            <a:fillRect/>
          </a:stretch>
        </p:blipFill>
        <p:spPr>
          <a:xfrm>
            <a:off x="3518264" y="2216568"/>
            <a:ext cx="4440988" cy="2088808"/>
          </a:xfrm>
          <a:prstGeom prst="rect">
            <a:avLst/>
          </a:prstGeom>
        </p:spPr>
      </p:pic>
    </p:spTree>
    <p:extLst>
      <p:ext uri="{BB962C8B-B14F-4D97-AF65-F5344CB8AC3E}">
        <p14:creationId xmlns:p14="http://schemas.microsoft.com/office/powerpoint/2010/main" val="9151867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5320" y="858973"/>
            <a:ext cx="10515600" cy="4627426"/>
          </a:xfrm>
        </p:spPr>
        <p:txBody>
          <a:bodyPr>
            <a:normAutofit/>
          </a:bodyPr>
          <a:lstStyle/>
          <a:p>
            <a:pPr marL="0" indent="0">
              <a:buNone/>
            </a:pPr>
            <a:r>
              <a:rPr lang="en-US" sz="3200" b="1" dirty="0" smtClean="0">
                <a:solidFill>
                  <a:srgbClr val="FF0000"/>
                </a:solidFill>
              </a:rPr>
              <a:t>Example3</a:t>
            </a:r>
            <a:r>
              <a:rPr lang="en-US" sz="3200" dirty="0" smtClean="0"/>
              <a:t>: </a:t>
            </a:r>
            <a:r>
              <a:rPr lang="en-US" sz="3200" dirty="0"/>
              <a:t>The machine accept the </a:t>
            </a:r>
            <a:r>
              <a:rPr lang="en-US" sz="3200" dirty="0" smtClean="0"/>
              <a:t>words that begin and end  </a:t>
            </a:r>
          </a:p>
          <a:p>
            <a:pPr marL="0" indent="0">
              <a:buNone/>
            </a:pPr>
            <a:r>
              <a:rPr lang="en-US" sz="3200" dirty="0"/>
              <a:t> </a:t>
            </a:r>
            <a:r>
              <a:rPr lang="en-US" sz="3200" dirty="0" smtClean="0"/>
              <a:t>                     with the same letters.∑ a b</a:t>
            </a:r>
            <a:endParaRPr lang="en-US" sz="3200" dirty="0"/>
          </a:p>
          <a:p>
            <a:pPr marL="0" indent="0">
              <a:buNone/>
            </a:pPr>
            <a:r>
              <a:rPr lang="en-US" sz="3200" dirty="0" smtClean="0"/>
              <a:t>	</a:t>
            </a:r>
            <a:endParaRPr lang="en-US" sz="3200" dirty="0"/>
          </a:p>
        </p:txBody>
      </p:sp>
      <p:pic>
        <p:nvPicPr>
          <p:cNvPr id="4" name="Picture 3"/>
          <p:cNvPicPr>
            <a:picLocks noChangeAspect="1"/>
          </p:cNvPicPr>
          <p:nvPr/>
        </p:nvPicPr>
        <p:blipFill>
          <a:blip r:embed="rId2"/>
          <a:stretch>
            <a:fillRect/>
          </a:stretch>
        </p:blipFill>
        <p:spPr>
          <a:xfrm>
            <a:off x="4048862" y="2202058"/>
            <a:ext cx="3731309" cy="3014376"/>
          </a:xfrm>
          <a:prstGeom prst="rect">
            <a:avLst/>
          </a:prstGeom>
        </p:spPr>
      </p:pic>
    </p:spTree>
    <p:extLst>
      <p:ext uri="{BB962C8B-B14F-4D97-AF65-F5344CB8AC3E}">
        <p14:creationId xmlns:p14="http://schemas.microsoft.com/office/powerpoint/2010/main" val="1961676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5320" y="858973"/>
            <a:ext cx="10515600" cy="4627426"/>
          </a:xfrm>
        </p:spPr>
        <p:txBody>
          <a:bodyPr>
            <a:normAutofit/>
          </a:bodyPr>
          <a:lstStyle/>
          <a:p>
            <a:pPr marL="0" indent="0">
              <a:buNone/>
            </a:pPr>
            <a:r>
              <a:rPr lang="en-US" sz="3200" b="1" dirty="0" smtClean="0">
                <a:solidFill>
                  <a:srgbClr val="FF0000"/>
                </a:solidFill>
              </a:rPr>
              <a:t>Example4</a:t>
            </a:r>
            <a:r>
              <a:rPr lang="en-US" sz="3200" dirty="0" smtClean="0"/>
              <a:t>: </a:t>
            </a:r>
            <a:r>
              <a:rPr lang="en-US" sz="3200" dirty="0"/>
              <a:t>The machine accept the </a:t>
            </a:r>
            <a:r>
              <a:rPr lang="en-US" sz="3200" dirty="0" smtClean="0"/>
              <a:t>words that begin and end  </a:t>
            </a:r>
          </a:p>
          <a:p>
            <a:pPr marL="0" indent="0">
              <a:buNone/>
            </a:pPr>
            <a:r>
              <a:rPr lang="en-US" sz="3200" dirty="0"/>
              <a:t> </a:t>
            </a:r>
            <a:r>
              <a:rPr lang="en-US" sz="3200" dirty="0" smtClean="0"/>
              <a:t>                     with the different letters.∑ a b</a:t>
            </a:r>
            <a:endParaRPr lang="en-US" sz="3200" dirty="0"/>
          </a:p>
          <a:p>
            <a:pPr marL="0" indent="0">
              <a:buNone/>
            </a:pPr>
            <a:r>
              <a:rPr lang="en-US" sz="3200" dirty="0" smtClean="0"/>
              <a:t>	</a:t>
            </a:r>
            <a:endParaRPr lang="en-US" sz="3200" dirty="0"/>
          </a:p>
        </p:txBody>
      </p:sp>
      <p:pic>
        <p:nvPicPr>
          <p:cNvPr id="2" name="Picture 1"/>
          <p:cNvPicPr>
            <a:picLocks noChangeAspect="1"/>
          </p:cNvPicPr>
          <p:nvPr/>
        </p:nvPicPr>
        <p:blipFill>
          <a:blip r:embed="rId2"/>
          <a:stretch>
            <a:fillRect/>
          </a:stretch>
        </p:blipFill>
        <p:spPr>
          <a:xfrm>
            <a:off x="3684143" y="2671789"/>
            <a:ext cx="4035594" cy="3310998"/>
          </a:xfrm>
          <a:prstGeom prst="rect">
            <a:avLst/>
          </a:prstGeom>
        </p:spPr>
      </p:pic>
    </p:spTree>
    <p:extLst>
      <p:ext uri="{BB962C8B-B14F-4D97-AF65-F5344CB8AC3E}">
        <p14:creationId xmlns:p14="http://schemas.microsoft.com/office/powerpoint/2010/main" val="1155828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5320" y="858973"/>
            <a:ext cx="10515600" cy="4627426"/>
          </a:xfrm>
        </p:spPr>
        <p:txBody>
          <a:bodyPr>
            <a:normAutofit/>
          </a:bodyPr>
          <a:lstStyle/>
          <a:p>
            <a:pPr marL="0" indent="0">
              <a:buNone/>
            </a:pPr>
            <a:r>
              <a:rPr lang="en-US" sz="3200" b="1" dirty="0" smtClean="0">
                <a:solidFill>
                  <a:srgbClr val="FF0000"/>
                </a:solidFill>
              </a:rPr>
              <a:t>Example4</a:t>
            </a:r>
            <a:r>
              <a:rPr lang="en-US" sz="3200" dirty="0" smtClean="0"/>
              <a:t>: </a:t>
            </a:r>
            <a:r>
              <a:rPr lang="en-US" sz="3200" dirty="0"/>
              <a:t>The machine accept </a:t>
            </a:r>
            <a:r>
              <a:rPr lang="en-US" sz="3200" dirty="0" smtClean="0"/>
              <a:t>all words that ending with b  </a:t>
            </a:r>
          </a:p>
          <a:p>
            <a:pPr marL="0" indent="0">
              <a:buNone/>
            </a:pPr>
            <a:r>
              <a:rPr lang="en-US" sz="3200" dirty="0"/>
              <a:t> </a:t>
            </a:r>
            <a:r>
              <a:rPr lang="en-US" sz="3200" dirty="0" smtClean="0"/>
              <a:t>                     .∑ a b</a:t>
            </a:r>
            <a:endParaRPr lang="en-US" sz="3200" dirty="0"/>
          </a:p>
          <a:p>
            <a:pPr marL="0" indent="0">
              <a:buNone/>
            </a:pPr>
            <a:r>
              <a:rPr lang="en-US" sz="3200" dirty="0" smtClean="0"/>
              <a:t>	</a:t>
            </a:r>
            <a:endParaRPr lang="en-US" sz="3200" dirty="0"/>
          </a:p>
        </p:txBody>
      </p:sp>
      <p:pic>
        <p:nvPicPr>
          <p:cNvPr id="4" name="Picture 3"/>
          <p:cNvPicPr>
            <a:picLocks noChangeAspect="1"/>
          </p:cNvPicPr>
          <p:nvPr/>
        </p:nvPicPr>
        <p:blipFill>
          <a:blip r:embed="rId2"/>
          <a:stretch>
            <a:fillRect/>
          </a:stretch>
        </p:blipFill>
        <p:spPr>
          <a:xfrm>
            <a:off x="3850176" y="2960329"/>
            <a:ext cx="3830922" cy="1132700"/>
          </a:xfrm>
          <a:prstGeom prst="rect">
            <a:avLst/>
          </a:prstGeom>
        </p:spPr>
      </p:pic>
    </p:spTree>
    <p:extLst>
      <p:ext uri="{BB962C8B-B14F-4D97-AF65-F5344CB8AC3E}">
        <p14:creationId xmlns:p14="http://schemas.microsoft.com/office/powerpoint/2010/main" val="2991833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Transition </a:t>
            </a:r>
            <a:r>
              <a:rPr lang="en-US" b="1" dirty="0" smtClean="0"/>
              <a:t>tables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transition table is a tabular representation of the transition function that takes two arguments and returns a state. The column contains the state in which the automaton will be on the input represented by that column. The row corresponds to the state the finite control unit can be in. The entry for one row corresponding to state q and the column corresponds to input a is the state δ(q, a).</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For the transition graph in the above figure the transition table would be as follows</a:t>
            </a:r>
            <a:r>
              <a:rPr lang="en-US" sz="2400" dirty="0" smtClean="0">
                <a:latin typeface="Times New Roman" panose="02020603050405020304" pitchFamily="18" charset="0"/>
                <a:cs typeface="Times New Roman" panose="02020603050405020304" pitchFamily="18" charset="0"/>
              </a:rPr>
              <a:t>:</a:t>
            </a:r>
          </a:p>
          <a:p>
            <a:pPr marL="0" indent="0">
              <a:buNone/>
            </a:pPr>
            <a:endParaRPr lang="en-US" sz="2400"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a:off x="4270715" y="4119154"/>
            <a:ext cx="2132319" cy="1995949"/>
          </a:xfrm>
          <a:prstGeom prst="rect">
            <a:avLst/>
          </a:prstGeom>
        </p:spPr>
      </p:pic>
    </p:spTree>
    <p:extLst>
      <p:ext uri="{BB962C8B-B14F-4D97-AF65-F5344CB8AC3E}">
        <p14:creationId xmlns:p14="http://schemas.microsoft.com/office/powerpoint/2010/main" val="1951312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TotalTime>
  <Words>285</Words>
  <Application>Microsoft Office PowerPoint</Application>
  <PresentationFormat>Widescreen</PresentationFormat>
  <Paragraphs>32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The Theory of Computation النظرية الاحتسابية</vt:lpstr>
      <vt:lpstr>Transition Graph</vt:lpstr>
      <vt:lpstr>PowerPoint Presentation</vt:lpstr>
      <vt:lpstr>PowerPoint Presentation</vt:lpstr>
      <vt:lpstr>PowerPoint Presentation</vt:lpstr>
      <vt:lpstr>PowerPoint Presentation</vt:lpstr>
      <vt:lpstr>PowerPoint Presentation</vt:lpstr>
      <vt:lpstr>Transition tables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Theory of Computation النظرية الاحتسابية</dc:title>
  <dc:creator>Windows User</dc:creator>
  <cp:lastModifiedBy>Windows User</cp:lastModifiedBy>
  <cp:revision>81</cp:revision>
  <dcterms:created xsi:type="dcterms:W3CDTF">2018-11-28T23:44:47Z</dcterms:created>
  <dcterms:modified xsi:type="dcterms:W3CDTF">2018-12-01T05:39:16Z</dcterms:modified>
</cp:coreProperties>
</file>